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9" r:id="rId3"/>
    <p:sldMasterId id="2147483691" r:id="rId4"/>
    <p:sldMasterId id="2147483696" r:id="rId5"/>
    <p:sldMasterId id="2147483700" r:id="rId6"/>
    <p:sldMasterId id="2147483704" r:id="rId7"/>
  </p:sldMasterIdLst>
  <p:notesMasterIdLst>
    <p:notesMasterId r:id="rId20"/>
  </p:notesMasterIdLst>
  <p:sldIdLst>
    <p:sldId id="256" r:id="rId8"/>
    <p:sldId id="2147481872" r:id="rId9"/>
    <p:sldId id="2147481871" r:id="rId10"/>
    <p:sldId id="2147481873" r:id="rId11"/>
    <p:sldId id="2147481874" r:id="rId12"/>
    <p:sldId id="2147481884" r:id="rId13"/>
    <p:sldId id="2007580152" r:id="rId14"/>
    <p:sldId id="2147481880" r:id="rId15"/>
    <p:sldId id="2147481881" r:id="rId16"/>
    <p:sldId id="2147481882" r:id="rId17"/>
    <p:sldId id="2147481883" r:id="rId18"/>
    <p:sldId id="2007580179" r:id="rId19"/>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Long" initials="CL" lastIdx="1" clrIdx="0">
    <p:extLst>
      <p:ext uri="{19B8F6BF-5375-455C-9EA6-DF929625EA0E}">
        <p15:presenceInfo xmlns:p15="http://schemas.microsoft.com/office/powerpoint/2012/main" userId="47303863dbd97e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0099FF"/>
    <a:srgbClr val="E9FBF3"/>
    <a:srgbClr val="CCECFF"/>
    <a:srgbClr val="FF9999"/>
    <a:srgbClr val="FF8989"/>
    <a:srgbClr val="EDEDF9"/>
    <a:srgbClr val="66CCF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91402" autoAdjust="0"/>
  </p:normalViewPr>
  <p:slideViewPr>
    <p:cSldViewPr snapToGrid="0">
      <p:cViewPr varScale="1">
        <p:scale>
          <a:sx n="149" d="100"/>
          <a:sy n="149" d="100"/>
        </p:scale>
        <p:origin x="672" y="114"/>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393DA-8587-44D6-9E8F-883027701E04}" type="datetimeFigureOut">
              <a:rPr lang="en-GB" smtClean="0"/>
              <a:t>05/07/2025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57576-4036-4077-876A-4D5A4B51F2B0}" type="slidenum">
              <a:rPr lang="en-GB" smtClean="0"/>
              <a:t>‹#›</a:t>
            </a:fld>
            <a:endParaRPr lang="en-GB"/>
          </a:p>
        </p:txBody>
      </p:sp>
    </p:spTree>
    <p:extLst>
      <p:ext uri="{BB962C8B-B14F-4D97-AF65-F5344CB8AC3E}">
        <p14:creationId xmlns:p14="http://schemas.microsoft.com/office/powerpoint/2010/main" val="383067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1789-CC30-CCDF-97E5-67830F4CD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BDAC4-5E1B-25BC-9CE4-93988CC39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DC058-F93E-2442-8511-BD212F0CD6FF}"/>
              </a:ext>
            </a:extLst>
          </p:cNvPr>
          <p:cNvSpPr>
            <a:spLocks noGrp="1"/>
          </p:cNvSpPr>
          <p:nvPr>
            <p:ph type="body" idx="1"/>
          </p:nvPr>
        </p:nvSpPr>
        <p:spPr/>
        <p:txBody>
          <a:bodyPr/>
          <a:lstStyle/>
          <a:p>
            <a:pPr marL="0" indent="0">
              <a:buNone/>
            </a:pPr>
            <a:r>
              <a:rPr lang="en-SG" altLang="zh-HK" dirty="0"/>
              <a:t>Hello everyone, thanks for the talk invitation, my presentation is “</a:t>
            </a:r>
            <a:r>
              <a:rPr lang="en-US" sz="1200" dirty="0"/>
              <a:t>Advancing a Development Platform for Large Language Model Applications</a:t>
            </a:r>
            <a:r>
              <a:rPr lang="en-SG" altLang="zh-HK" dirty="0"/>
              <a:t>”</a:t>
            </a:r>
            <a:endParaRPr lang="zh-HK" altLang="en-US" dirty="0"/>
          </a:p>
        </p:txBody>
      </p:sp>
      <p:sp>
        <p:nvSpPr>
          <p:cNvPr id="4" name="Slide Number Placeholder 3">
            <a:extLst>
              <a:ext uri="{FF2B5EF4-FFF2-40B4-BE49-F238E27FC236}">
                <a16:creationId xmlns:a16="http://schemas.microsoft.com/office/drawing/2014/main" id="{46C6DB70-E00D-A969-9EEF-484B1C6074CE}"/>
              </a:ext>
            </a:extLst>
          </p:cNvPr>
          <p:cNvSpPr>
            <a:spLocks noGrp="1"/>
          </p:cNvSpPr>
          <p:nvPr>
            <p:ph type="sldNum" sz="quarter" idx="10"/>
          </p:nvPr>
        </p:nvSpPr>
        <p:spPr/>
        <p:txBody>
          <a:bodyPr/>
          <a:lstStyle/>
          <a:p>
            <a:fld id="{60557576-4036-4077-876A-4D5A4B51F2B0}" type="slidenum">
              <a:rPr lang="en-GB" smtClean="0"/>
              <a:t>1</a:t>
            </a:fld>
            <a:endParaRPr lang="en-GB"/>
          </a:p>
        </p:txBody>
      </p:sp>
    </p:spTree>
    <p:extLst>
      <p:ext uri="{BB962C8B-B14F-4D97-AF65-F5344CB8AC3E}">
        <p14:creationId xmlns:p14="http://schemas.microsoft.com/office/powerpoint/2010/main" val="339026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Overall, RL4Sugg captures the intentionality and diversity effectively. We explain the result from ablation study. If we drop the Agent-D, and use the Agent-I for both properties, we note that the diversity becomes worse. In this case, the model is to lazily generate some similar suggestions because these suggestions correspond to a high reward but with a worse diversity. And this is why we use the multi-agent to optimize the two objectives.</a:t>
            </a:r>
          </a:p>
        </p:txBody>
      </p:sp>
      <p:sp>
        <p:nvSpPr>
          <p:cNvPr id="4" name="Slide Number Placeholder 3"/>
          <p:cNvSpPr>
            <a:spLocks noGrp="1"/>
          </p:cNvSpPr>
          <p:nvPr>
            <p:ph type="sldNum" sz="quarter" idx="5"/>
          </p:nvPr>
        </p:nvSpPr>
        <p:spPr/>
        <p:txBody>
          <a:bodyPr/>
          <a:lstStyle/>
          <a:p>
            <a:fld id="{DE08E9C3-6E00-41ED-8CD1-ED5D14DA9BA0}" type="slidenum">
              <a:rPr lang="en-SG" smtClean="0"/>
              <a:t>10</a:t>
            </a:fld>
            <a:endParaRPr lang="en-SG"/>
          </a:p>
        </p:txBody>
      </p:sp>
    </p:spTree>
    <p:extLst>
      <p:ext uri="{BB962C8B-B14F-4D97-AF65-F5344CB8AC3E}">
        <p14:creationId xmlns:p14="http://schemas.microsoft.com/office/powerpoint/2010/main" val="196840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Overall, RL4Sugg captures the intentionality and diversity effectively. We explain the result from ablation study. If we drop the Agent-D, and use the Agent-I for both properties, we note that the diversity becomes worse. In this case, the model is to lazily generate some similar suggestions because these suggestions correspond to a high reward but with a worse diversity. And this is why we use the multi-agent to optimize the two objectives.</a:t>
            </a:r>
          </a:p>
        </p:txBody>
      </p:sp>
      <p:sp>
        <p:nvSpPr>
          <p:cNvPr id="4" name="Slide Number Placeholder 3"/>
          <p:cNvSpPr>
            <a:spLocks noGrp="1"/>
          </p:cNvSpPr>
          <p:nvPr>
            <p:ph type="sldNum" sz="quarter" idx="5"/>
          </p:nvPr>
        </p:nvSpPr>
        <p:spPr/>
        <p:txBody>
          <a:bodyPr/>
          <a:lstStyle/>
          <a:p>
            <a:fld id="{DE08E9C3-6E00-41ED-8CD1-ED5D14DA9BA0}" type="slidenum">
              <a:rPr lang="en-SG" smtClean="0"/>
              <a:t>11</a:t>
            </a:fld>
            <a:endParaRPr lang="en-SG"/>
          </a:p>
        </p:txBody>
      </p:sp>
    </p:spTree>
    <p:extLst>
      <p:ext uri="{BB962C8B-B14F-4D97-AF65-F5344CB8AC3E}">
        <p14:creationId xmlns:p14="http://schemas.microsoft.com/office/powerpoint/2010/main" val="410672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We can take LLMs as Agents for complex task planning, relying on a sequence of </a:t>
            </a:r>
            <a:r>
              <a:rPr lang="en-US" sz="1200" dirty="0"/>
              <a:t>Thought-Action-Observation processes proposed by </a:t>
            </a:r>
            <a:r>
              <a:rPr lang="en-US" sz="1200" dirty="0" err="1"/>
              <a:t>ReAct</a:t>
            </a:r>
            <a:r>
              <a:rPr lang="en-US" sz="1200" dirty="0"/>
              <a:t>, where the observation is provided by environment, and the thought and action are provided by LLMs. </a:t>
            </a:r>
            <a:r>
              <a:rPr lang="en-US" dirty="0"/>
              <a:t>We note that a LLM may have limited knowledge on complex tasks, leading to reduced performance. We want to use retrieval help </a:t>
            </a:r>
            <a:r>
              <a:rPr lang="en-US" sz="1200" dirty="0"/>
              <a:t>the LLM planning by leveraging </a:t>
            </a:r>
            <a:r>
              <a:rPr lang="en-US" sz="1200" dirty="0">
                <a:solidFill>
                  <a:srgbClr val="FF0000"/>
                </a:solidFill>
              </a:rPr>
              <a:t>external databases. We discuss two </a:t>
            </a:r>
            <a:r>
              <a:rPr lang="en-US" sz="1200" dirty="0" err="1">
                <a:solidFill>
                  <a:srgbClr val="FF0000"/>
                </a:solidFill>
              </a:rPr>
              <a:t>properies</a:t>
            </a:r>
            <a:r>
              <a:rPr lang="en-US" sz="1200" dirty="0">
                <a:solidFill>
                  <a:srgbClr val="FF0000"/>
                </a:solidFill>
              </a:rPr>
              <a:t> of the idea. Suppose we have many questions and their instruction paths to solve the questions from past experiences, and we store them into a database. Now, we have some new questions. If the questions corresponding to the existing tasks of the database, the p</a:t>
            </a:r>
            <a:r>
              <a:rPr lang="en-US" sz="1200" dirty="0"/>
              <a:t>re-built databases are limited to the </a:t>
            </a:r>
            <a:r>
              <a:rPr lang="en-US" sz="1200" b="0" dirty="0">
                <a:solidFill>
                  <a:srgbClr val="0070C0"/>
                </a:solidFill>
              </a:rPr>
              <a:t>scope of the data</a:t>
            </a:r>
            <a:r>
              <a:rPr lang="en-US" sz="1200" b="0" dirty="0"/>
              <a:t> they </a:t>
            </a:r>
            <a:r>
              <a:rPr lang="en-US" sz="1200" dirty="0"/>
              <a:t>cover, and we may learn to combine existing instructions to solve a new question. This is </a:t>
            </a:r>
            <a:r>
              <a:rPr lang="en-US" sz="1200" dirty="0" err="1"/>
              <a:t>enlargeability</a:t>
            </a:r>
            <a:r>
              <a:rPr lang="en-US" sz="1200" dirty="0"/>
              <a:t>. If the questions corresponding to the new tasks, we note that task planning involves developing models that can quickly adapt to new tasks in practice. This is transferability requirement in this task.</a:t>
            </a:r>
            <a:endParaRPr lang="en-US" sz="1200" dirty="0">
              <a:solidFill>
                <a:srgbClr val="FF0000"/>
              </a:solidFill>
            </a:endParaRPr>
          </a:p>
          <a:p>
            <a:pPr marL="0" indent="0">
              <a:buNone/>
            </a:pP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13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Here, we build an instruction graph to organize the instruction paths. We treat the node as an instruction set, where we cluster similar instructions with a threshold into the nodes, which can be considered as a junction for instruction combination to solve new questions, and we treat the edge as a task set, to keep task-specific information into the structure. </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35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We design a RL-Agent to find </a:t>
            </a:r>
            <a:r>
              <a:rPr lang="en-US" sz="1200" dirty="0">
                <a:latin typeface="FrutigerNext LT Regular"/>
                <a:cs typeface="Arial" panose="020B0604020202020204" pitchFamily="34" charset="0"/>
              </a:rPr>
              <a:t>candidate paths on the graph, with the goal of optimizing end-to-end effectiveness.</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05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We then design a ML-Agent with meta-learning, including training, few-shot learning, and testing stages. The goal is to quickly learn an adapted model per task at testing.</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92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We then design a ML-Agent with meta-learning, including training, few-shot learning, and testing stages. The goal is to quickly learn an adapted model per task at testing.</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87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conduct experiments for two types of search engines: (1) generation-based is to generate suggestions from LLMs, and retrieval-based is to retrieval suggestions from a domain-specific suggestion database. The ground truth comes from human annotations for search intent. We compare vision-language pretraining models in terms of the two tasks. </a:t>
            </a:r>
          </a:p>
        </p:txBody>
      </p:sp>
      <p:sp>
        <p:nvSpPr>
          <p:cNvPr id="4" name="Slide Number Placeholder 3"/>
          <p:cNvSpPr>
            <a:spLocks noGrp="1"/>
          </p:cNvSpPr>
          <p:nvPr>
            <p:ph type="sldNum" sz="quarter" idx="5"/>
          </p:nvPr>
        </p:nvSpPr>
        <p:spPr/>
        <p:txBody>
          <a:bodyPr/>
          <a:lstStyle/>
          <a:p>
            <a:fld id="{DE08E9C3-6E00-41ED-8CD1-ED5D14DA9BA0}" type="slidenum">
              <a:rPr lang="en-SG" smtClean="0"/>
              <a:t>7</a:t>
            </a:fld>
            <a:endParaRPr lang="en-SG"/>
          </a:p>
        </p:txBody>
      </p:sp>
    </p:spTree>
    <p:extLst>
      <p:ext uri="{BB962C8B-B14F-4D97-AF65-F5344CB8AC3E}">
        <p14:creationId xmlns:p14="http://schemas.microsoft.com/office/powerpoint/2010/main" val="303511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Overall, RL4Sugg captures the intentionality and diversity effectively. We explain the result from ablation study. If we drop the Agent-D, and use the Agent-I for both properties, we note that the diversity becomes worse. In this case, the model is to lazily generate some similar suggestions because these suggestions correspond to a high reward but with a worse diversity. And this is why we use the multi-agent to optimize the two objectives.</a:t>
            </a:r>
          </a:p>
        </p:txBody>
      </p:sp>
      <p:sp>
        <p:nvSpPr>
          <p:cNvPr id="4" name="Slide Number Placeholder 3"/>
          <p:cNvSpPr>
            <a:spLocks noGrp="1"/>
          </p:cNvSpPr>
          <p:nvPr>
            <p:ph type="sldNum" sz="quarter" idx="5"/>
          </p:nvPr>
        </p:nvSpPr>
        <p:spPr/>
        <p:txBody>
          <a:bodyPr/>
          <a:lstStyle/>
          <a:p>
            <a:fld id="{DE08E9C3-6E00-41ED-8CD1-ED5D14DA9BA0}" type="slidenum">
              <a:rPr lang="en-SG" smtClean="0"/>
              <a:t>8</a:t>
            </a:fld>
            <a:endParaRPr lang="en-SG"/>
          </a:p>
        </p:txBody>
      </p:sp>
    </p:spTree>
    <p:extLst>
      <p:ext uri="{BB962C8B-B14F-4D97-AF65-F5344CB8AC3E}">
        <p14:creationId xmlns:p14="http://schemas.microsoft.com/office/powerpoint/2010/main" val="409938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Overall, RL4Sugg captures the intentionality and diversity effectively. We explain the result from ablation study. If we drop the Agent-D, and use the Agent-I for both properties, we note that the diversity becomes worse. In this case, the model is to lazily generate some similar suggestions because these suggestions correspond to a high reward but with a worse diversity. And this is why we use the multi-agent to optimize the two objectives.</a:t>
            </a:r>
          </a:p>
        </p:txBody>
      </p:sp>
      <p:sp>
        <p:nvSpPr>
          <p:cNvPr id="4" name="Slide Number Placeholder 3"/>
          <p:cNvSpPr>
            <a:spLocks noGrp="1"/>
          </p:cNvSpPr>
          <p:nvPr>
            <p:ph type="sldNum" sz="quarter" idx="5"/>
          </p:nvPr>
        </p:nvSpPr>
        <p:spPr/>
        <p:txBody>
          <a:bodyPr/>
          <a:lstStyle/>
          <a:p>
            <a:fld id="{DE08E9C3-6E00-41ED-8CD1-ED5D14DA9BA0}" type="slidenum">
              <a:rPr lang="en-SG" smtClean="0"/>
              <a:t>9</a:t>
            </a:fld>
            <a:endParaRPr lang="en-SG"/>
          </a:p>
        </p:txBody>
      </p:sp>
    </p:spTree>
    <p:extLst>
      <p:ext uri="{BB962C8B-B14F-4D97-AF65-F5344CB8AC3E}">
        <p14:creationId xmlns:p14="http://schemas.microsoft.com/office/powerpoint/2010/main" val="262438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22" name="Group 2"/>
          <p:cNvGrpSpPr>
            <a:grpSpLocks/>
          </p:cNvGrpSpPr>
          <p:nvPr/>
        </p:nvGrpSpPr>
        <p:grpSpPr bwMode="auto">
          <a:xfrm>
            <a:off x="1" y="2438401"/>
            <a:ext cx="12012084" cy="1052513"/>
            <a:chOff x="0" y="1536"/>
            <a:chExt cx="5675" cy="663"/>
          </a:xfrm>
        </p:grpSpPr>
        <p:grpSp>
          <p:nvGrpSpPr>
            <p:cNvPr id="81923" name="Group 3"/>
            <p:cNvGrpSpPr>
              <a:grpSpLocks/>
            </p:cNvGrpSpPr>
            <p:nvPr/>
          </p:nvGrpSpPr>
          <p:grpSpPr bwMode="auto">
            <a:xfrm>
              <a:off x="183" y="1604"/>
              <a:ext cx="448" cy="299"/>
              <a:chOff x="720" y="336"/>
              <a:chExt cx="624" cy="432"/>
            </a:xfrm>
          </p:grpSpPr>
          <p:sp>
            <p:nvSpPr>
              <p:cNvPr id="819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grpSp>
          <p:nvGrpSpPr>
            <p:cNvPr id="81926" name="Group 6"/>
            <p:cNvGrpSpPr>
              <a:grpSpLocks/>
            </p:cNvGrpSpPr>
            <p:nvPr/>
          </p:nvGrpSpPr>
          <p:grpSpPr bwMode="auto">
            <a:xfrm>
              <a:off x="261" y="1870"/>
              <a:ext cx="465" cy="299"/>
              <a:chOff x="912" y="2640"/>
              <a:chExt cx="672" cy="432"/>
            </a:xfrm>
          </p:grpSpPr>
          <p:sp>
            <p:nvSpPr>
              <p:cNvPr id="819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sp>
          <p:nvSpPr>
            <p:cNvPr id="819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sp>
          <p:nvSpPr>
            <p:cNvPr id="819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800">
                <a:solidFill>
                  <a:srgbClr val="000000"/>
                </a:solidFill>
              </a:endParaRPr>
            </a:p>
          </p:txBody>
        </p:sp>
      </p:grpSp>
      <p:sp>
        <p:nvSpPr>
          <p:cNvPr id="81932" name="Rectangle 12"/>
          <p:cNvSpPr>
            <a:spLocks noGrp="1" noChangeArrowheads="1"/>
          </p:cNvSpPr>
          <p:nvPr>
            <p:ph type="ctrTitle"/>
          </p:nvPr>
        </p:nvSpPr>
        <p:spPr>
          <a:xfrm>
            <a:off x="1320800" y="1676400"/>
            <a:ext cx="10363200" cy="1462088"/>
          </a:xfrm>
        </p:spPr>
        <p:txBody>
          <a:bodyPr/>
          <a:lstStyle>
            <a:lvl1pPr>
              <a:defRPr/>
            </a:lvl1pPr>
          </a:lstStyle>
          <a:p>
            <a:pPr lvl="0"/>
            <a:r>
              <a:rPr lang="en-US" altLang="zh-TW" noProof="0"/>
              <a:t>Click to edit Master title style</a:t>
            </a:r>
            <a:endParaRPr lang="zh-TW" altLang="en-US" noProof="0"/>
          </a:p>
        </p:txBody>
      </p:sp>
      <p:sp>
        <p:nvSpPr>
          <p:cNvPr id="81933"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zh-TW" noProof="0"/>
              <a:t>Click to edit Master subtitle style</a:t>
            </a:r>
            <a:endParaRPr lang="zh-TW" altLang="en-US" noProof="0"/>
          </a:p>
        </p:txBody>
      </p:sp>
      <p:sp>
        <p:nvSpPr>
          <p:cNvPr id="8193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34D345EB-B0A5-4646-98CA-B6E3E01765CC}" type="datetime1">
              <a:rPr lang="en-GB" smtClean="0"/>
              <a:t>05/07/2025</a:t>
            </a:fld>
            <a:endParaRPr lang="en-GB"/>
          </a:p>
        </p:txBody>
      </p:sp>
      <p:sp>
        <p:nvSpPr>
          <p:cNvPr id="81935"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GB"/>
          </a:p>
        </p:txBody>
      </p:sp>
      <p:sp>
        <p:nvSpPr>
          <p:cNvPr id="8193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3893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C29B435B-B099-4B2E-926E-55C5C737FFA7}" type="datetime1">
              <a:rPr lang="en-GB" smtClean="0"/>
              <a:t>05/07/2025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584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AC1F1BF8-E17B-4B6E-8CBF-3DF614A1B740}" type="datetime1">
              <a:rPr lang="en-GB" smtClean="0"/>
              <a:t>05/07/2025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38068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4585" y="214314"/>
            <a:ext cx="10390716" cy="1462087"/>
          </a:xfrm>
        </p:spPr>
        <p:txBody>
          <a:bodyPr/>
          <a:lstStyle/>
          <a:p>
            <a:r>
              <a:rPr lang="en-US" altLang="zh-HK"/>
              <a:t>Click to edit Master title style</a:t>
            </a:r>
            <a:endParaRPr lang="zh-HK" altLang="en-US"/>
          </a:p>
        </p:txBody>
      </p:sp>
      <p:sp>
        <p:nvSpPr>
          <p:cNvPr id="3" name="Content Placeholder 2"/>
          <p:cNvSpPr>
            <a:spLocks noGrp="1"/>
          </p:cNvSpPr>
          <p:nvPr>
            <p:ph sz="quarter" idx="1"/>
          </p:nvPr>
        </p:nvSpPr>
        <p:spPr>
          <a:xfrm>
            <a:off x="15769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68601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15769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Content Placeholder 5"/>
          <p:cNvSpPr>
            <a:spLocks noGrp="1"/>
          </p:cNvSpPr>
          <p:nvPr>
            <p:ph sz="quarter" idx="4"/>
          </p:nvPr>
        </p:nvSpPr>
        <p:spPr>
          <a:xfrm>
            <a:off x="68601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a:xfrm>
            <a:off x="1549400" y="6243638"/>
            <a:ext cx="2540000" cy="457200"/>
          </a:xfrm>
        </p:spPr>
        <p:txBody>
          <a:bodyPr/>
          <a:lstStyle>
            <a:lvl1pPr>
              <a:defRPr/>
            </a:lvl1pPr>
          </a:lstStyle>
          <a:p>
            <a:fld id="{31BF4872-1531-4ED2-8DE1-5A574DFB1F53}" type="datetime1">
              <a:rPr lang="en-GB" smtClean="0"/>
              <a:t>05/07/2025</a:t>
            </a:fld>
            <a:endParaRPr lang="en-GB"/>
          </a:p>
        </p:txBody>
      </p:sp>
      <p:sp>
        <p:nvSpPr>
          <p:cNvPr id="8" name="Footer Placeholder 7"/>
          <p:cNvSpPr>
            <a:spLocks noGrp="1"/>
          </p:cNvSpPr>
          <p:nvPr>
            <p:ph type="ftr" sz="quarter" idx="11"/>
          </p:nvPr>
        </p:nvSpPr>
        <p:spPr>
          <a:xfrm>
            <a:off x="4876800" y="6243638"/>
            <a:ext cx="3860800" cy="457200"/>
          </a:xfrm>
        </p:spPr>
        <p:txBody>
          <a:bodyPr/>
          <a:lstStyle>
            <a:lvl1pPr>
              <a:defRPr/>
            </a:lvl1pPr>
          </a:lstStyle>
          <a:p>
            <a:endParaRPr lang="en-GB"/>
          </a:p>
        </p:txBody>
      </p:sp>
      <p:sp>
        <p:nvSpPr>
          <p:cNvPr id="9" name="Slide Number Placeholder 8"/>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96163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able Placeholder 2"/>
          <p:cNvSpPr>
            <a:spLocks noGrp="1"/>
          </p:cNvSpPr>
          <p:nvPr>
            <p:ph type="tbl" idx="1"/>
          </p:nvPr>
        </p:nvSpPr>
        <p:spPr>
          <a:xfrm>
            <a:off x="1576917" y="2017713"/>
            <a:ext cx="10363200" cy="4114800"/>
          </a:xfrm>
        </p:spPr>
        <p:txBody>
          <a:bodyPr/>
          <a:lstStyle/>
          <a:p>
            <a:r>
              <a:rPr lang="en-US" altLang="zh-HK"/>
              <a:t>Click icon to add table</a:t>
            </a:r>
            <a:endParaRPr lang="zh-HK" alt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fld id="{474A9C4D-EA58-481D-93E4-A53A7C808CCE}" type="datetime1">
              <a:rPr lang="en-GB" smtClean="0"/>
              <a:t>05/07/2025</a:t>
            </a:fld>
            <a:endParaRPr lang="en-GB"/>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143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8601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a:xfrm>
            <a:off x="1549400" y="6243638"/>
            <a:ext cx="2540000" cy="457200"/>
          </a:xfrm>
        </p:spPr>
        <p:txBody>
          <a:bodyPr/>
          <a:lstStyle>
            <a:lvl1pPr>
              <a:defRPr/>
            </a:lvl1pPr>
          </a:lstStyle>
          <a:p>
            <a:fld id="{6896B38E-0345-49E7-BE68-17AC2E488B5F}" type="datetime1">
              <a:rPr lang="en-GB" smtClean="0"/>
              <a:t>05/07/2025</a:t>
            </a:fld>
            <a:endParaRPr lang="en-GB"/>
          </a:p>
        </p:txBody>
      </p:sp>
      <p:sp>
        <p:nvSpPr>
          <p:cNvPr id="6" name="Footer Placeholder 5"/>
          <p:cNvSpPr>
            <a:spLocks noGrp="1"/>
          </p:cNvSpPr>
          <p:nvPr>
            <p:ph type="ftr" sz="quarter" idx="11"/>
          </p:nvPr>
        </p:nvSpPr>
        <p:spPr>
          <a:xfrm>
            <a:off x="4876800" y="6243638"/>
            <a:ext cx="38608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5550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6860117" y="20177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6860117" y="4151313"/>
            <a:ext cx="5080000" cy="19812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Date Placeholder 5"/>
          <p:cNvSpPr>
            <a:spLocks noGrp="1"/>
          </p:cNvSpPr>
          <p:nvPr>
            <p:ph type="dt" sz="half" idx="10"/>
          </p:nvPr>
        </p:nvSpPr>
        <p:spPr>
          <a:xfrm>
            <a:off x="1549400" y="6243638"/>
            <a:ext cx="2540000" cy="457200"/>
          </a:xfrm>
        </p:spPr>
        <p:txBody>
          <a:bodyPr/>
          <a:lstStyle>
            <a:lvl1pPr>
              <a:defRPr/>
            </a:lvl1pPr>
          </a:lstStyle>
          <a:p>
            <a:fld id="{7302A32F-B957-4253-B50A-EA6582C2ED25}" type="datetime1">
              <a:rPr lang="en-GB" smtClean="0"/>
              <a:t>05/07/2025</a:t>
            </a:fld>
            <a:endParaRPr lang="en-GB"/>
          </a:p>
        </p:txBody>
      </p:sp>
      <p:sp>
        <p:nvSpPr>
          <p:cNvPr id="7" name="Footer Placeholder 6"/>
          <p:cNvSpPr>
            <a:spLocks noGrp="1"/>
          </p:cNvSpPr>
          <p:nvPr>
            <p:ph type="ftr" sz="quarter" idx="11"/>
          </p:nvPr>
        </p:nvSpPr>
        <p:spPr>
          <a:xfrm>
            <a:off x="4876800" y="6243638"/>
            <a:ext cx="38608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9389533" y="6243638"/>
            <a:ext cx="2540000" cy="4572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37274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54274"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Footer Placeholder 5"/>
          <p:cNvSpPr>
            <a:spLocks noGrp="1" noChangeArrowheads="1"/>
          </p:cNvSpPr>
          <p:nvPr>
            <p:ph type="ftr" sz="quarter" idx="10"/>
          </p:nvPr>
        </p:nvSpPr>
        <p:spPr>
          <a:xfrm>
            <a:off x="914400" y="6243638"/>
            <a:ext cx="7112000" cy="457200"/>
          </a:xfrm>
        </p:spPr>
        <p:txBody>
          <a:bodyPr/>
          <a:lstStyle>
            <a:lvl1pPr algn="ctr">
              <a:defRPr>
                <a:latin typeface="+mj-lt"/>
              </a:defRPr>
            </a:lvl1pPr>
          </a:lstStyle>
          <a:p>
            <a:pPr>
              <a:defRPr/>
            </a:pPr>
            <a:endParaRPr lang="en-US" altLang="en-US"/>
          </a:p>
        </p:txBody>
      </p:sp>
      <p:sp>
        <p:nvSpPr>
          <p:cNvPr id="7" name="Slide Number Placeholder 6"/>
          <p:cNvSpPr>
            <a:spLocks noGrp="1" noChangeArrowheads="1"/>
          </p:cNvSpPr>
          <p:nvPr>
            <p:ph type="sldNum" sz="quarter" idx="11"/>
          </p:nvPr>
        </p:nvSpPr>
        <p:spPr/>
        <p:txBody>
          <a:bodyPr/>
          <a:lstStyle>
            <a:lvl1pPr>
              <a:defRPr/>
            </a:lvl1pPr>
          </a:lstStyle>
          <a:p>
            <a:fld id="{5EF11AC8-2AEC-4871-8834-E5671D72F2E9}" type="slidenum">
              <a:rPr lang="en-US" altLang="en-US"/>
              <a:pPr/>
              <a:t>‹#›</a:t>
            </a:fld>
            <a:endParaRPr lang="en-US" altLang="en-US"/>
          </a:p>
        </p:txBody>
      </p:sp>
    </p:spTree>
    <p:extLst>
      <p:ext uri="{BB962C8B-B14F-4D97-AF65-F5344CB8AC3E}">
        <p14:creationId xmlns:p14="http://schemas.microsoft.com/office/powerpoint/2010/main" val="181281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35F3295-3B87-4863-908A-364B41A9975D}" type="slidenum">
              <a:rPr lang="en-US" altLang="en-US"/>
              <a:pPr/>
              <a:t>‹#›</a:t>
            </a:fld>
            <a:endParaRPr lang="en-US" altLang="en-US"/>
          </a:p>
        </p:txBody>
      </p:sp>
    </p:spTree>
    <p:extLst>
      <p:ext uri="{BB962C8B-B14F-4D97-AF65-F5344CB8AC3E}">
        <p14:creationId xmlns:p14="http://schemas.microsoft.com/office/powerpoint/2010/main" val="298442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4499725E-8E15-4576-813C-69F312542089}" type="slidenum">
              <a:rPr lang="en-US" altLang="en-US"/>
              <a:pPr/>
              <a:t>‹#›</a:t>
            </a:fld>
            <a:endParaRPr lang="en-US" altLang="en-US"/>
          </a:p>
        </p:txBody>
      </p:sp>
    </p:spTree>
    <p:extLst>
      <p:ext uri="{BB962C8B-B14F-4D97-AF65-F5344CB8AC3E}">
        <p14:creationId xmlns:p14="http://schemas.microsoft.com/office/powerpoint/2010/main" val="113800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8297BFC5-7F50-4BA5-A1A8-F37478288628}" type="slidenum">
              <a:rPr lang="en-US" altLang="en-US"/>
              <a:pPr/>
              <a:t>‹#›</a:t>
            </a:fld>
            <a:endParaRPr lang="en-US" altLang="en-US"/>
          </a:p>
        </p:txBody>
      </p:sp>
    </p:spTree>
    <p:extLst>
      <p:ext uri="{BB962C8B-B14F-4D97-AF65-F5344CB8AC3E}">
        <p14:creationId xmlns:p14="http://schemas.microsoft.com/office/powerpoint/2010/main" val="12549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8CC9CBF4-4392-4798-A87E-01CD6F8C35A4}" type="datetime1">
              <a:rPr lang="en-GB" smtClean="0"/>
              <a:t>05/07/2025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97919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fld id="{B9EAC64F-FC23-4B91-9E6F-7D66FED815B5}" type="slidenum">
              <a:rPr lang="en-US" altLang="en-US"/>
              <a:pPr/>
              <a:t>‹#›</a:t>
            </a:fld>
            <a:endParaRPr lang="en-US" altLang="en-US"/>
          </a:p>
        </p:txBody>
      </p:sp>
    </p:spTree>
    <p:extLst>
      <p:ext uri="{BB962C8B-B14F-4D97-AF65-F5344CB8AC3E}">
        <p14:creationId xmlns:p14="http://schemas.microsoft.com/office/powerpoint/2010/main" val="30030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fld id="{380C6663-8C90-4CB1-B227-3589356F865F}" type="slidenum">
              <a:rPr lang="en-US" altLang="en-US"/>
              <a:pPr/>
              <a:t>‹#›</a:t>
            </a:fld>
            <a:endParaRPr lang="en-US" altLang="en-US"/>
          </a:p>
        </p:txBody>
      </p:sp>
    </p:spTree>
    <p:extLst>
      <p:ext uri="{BB962C8B-B14F-4D97-AF65-F5344CB8AC3E}">
        <p14:creationId xmlns:p14="http://schemas.microsoft.com/office/powerpoint/2010/main" val="53012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fld id="{D862C7AE-6BB3-40B4-8F1B-30EB2267714E}" type="slidenum">
              <a:rPr lang="en-US" altLang="en-US"/>
              <a:pPr/>
              <a:t>‹#›</a:t>
            </a:fld>
            <a:endParaRPr lang="en-US" altLang="en-US"/>
          </a:p>
        </p:txBody>
      </p:sp>
    </p:spTree>
    <p:extLst>
      <p:ext uri="{BB962C8B-B14F-4D97-AF65-F5344CB8AC3E}">
        <p14:creationId xmlns:p14="http://schemas.microsoft.com/office/powerpoint/2010/main" val="130779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EB1B8D01-13EB-408A-AD54-B98A047B9F7B}" type="slidenum">
              <a:rPr lang="en-US" altLang="en-US"/>
              <a:pPr/>
              <a:t>‹#›</a:t>
            </a:fld>
            <a:endParaRPr lang="en-US" altLang="en-US"/>
          </a:p>
        </p:txBody>
      </p:sp>
    </p:spTree>
    <p:extLst>
      <p:ext uri="{BB962C8B-B14F-4D97-AF65-F5344CB8AC3E}">
        <p14:creationId xmlns:p14="http://schemas.microsoft.com/office/powerpoint/2010/main" val="1012482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B6B656CF-14FB-4356-A4E1-B37C4EDB714D}" type="slidenum">
              <a:rPr lang="en-US" altLang="en-US"/>
              <a:pPr/>
              <a:t>‹#›</a:t>
            </a:fld>
            <a:endParaRPr lang="en-US" altLang="en-US"/>
          </a:p>
        </p:txBody>
      </p:sp>
    </p:spTree>
    <p:extLst>
      <p:ext uri="{BB962C8B-B14F-4D97-AF65-F5344CB8AC3E}">
        <p14:creationId xmlns:p14="http://schemas.microsoft.com/office/powerpoint/2010/main" val="218243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112D3275-D05A-425D-85D0-77E44AF56392}" type="slidenum">
              <a:rPr lang="en-US" altLang="en-US"/>
              <a:pPr/>
              <a:t>‹#›</a:t>
            </a:fld>
            <a:endParaRPr lang="en-US" altLang="en-US"/>
          </a:p>
        </p:txBody>
      </p:sp>
    </p:spTree>
    <p:extLst>
      <p:ext uri="{BB962C8B-B14F-4D97-AF65-F5344CB8AC3E}">
        <p14:creationId xmlns:p14="http://schemas.microsoft.com/office/powerpoint/2010/main" val="3482952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3C4C06A0-BBBE-4EA0-9FCF-550FAF0A0F87}" type="slidenum">
              <a:rPr lang="en-US" altLang="en-US"/>
              <a:pPr/>
              <a:t>‹#›</a:t>
            </a:fld>
            <a:endParaRPr lang="en-US" altLang="en-US"/>
          </a:p>
        </p:txBody>
      </p:sp>
    </p:spTree>
    <p:extLst>
      <p:ext uri="{BB962C8B-B14F-4D97-AF65-F5344CB8AC3E}">
        <p14:creationId xmlns:p14="http://schemas.microsoft.com/office/powerpoint/2010/main" val="4088654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F316A0ED-0AEE-404E-A865-9A587B21FB7C}" type="slidenum">
              <a:rPr lang="en-US" altLang="en-US"/>
              <a:pPr/>
              <a:t>‹#›</a:t>
            </a:fld>
            <a:endParaRPr lang="en-US" altLang="en-US"/>
          </a:p>
        </p:txBody>
      </p:sp>
    </p:spTree>
    <p:extLst>
      <p:ext uri="{BB962C8B-B14F-4D97-AF65-F5344CB8AC3E}">
        <p14:creationId xmlns:p14="http://schemas.microsoft.com/office/powerpoint/2010/main" val="278198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ACDD-6D80-406A-9081-68AAB65BCFC2}"/>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endParaRPr lang="en-SG"/>
          </a:p>
        </p:txBody>
      </p:sp>
      <p:sp>
        <p:nvSpPr>
          <p:cNvPr id="3" name="Subtitle 2">
            <a:extLst>
              <a:ext uri="{FF2B5EF4-FFF2-40B4-BE49-F238E27FC236}">
                <a16:creationId xmlns:a16="http://schemas.microsoft.com/office/drawing/2014/main" id="{B2926DCA-8207-4BF1-A3CB-065363AFA9F9}"/>
              </a:ext>
            </a:extLst>
          </p:cNvPr>
          <p:cNvSpPr>
            <a:spLocks noGrp="1"/>
          </p:cNvSpPr>
          <p:nvPr>
            <p:ph type="subTitle" idx="1"/>
          </p:nvPr>
        </p:nvSpPr>
        <p:spPr>
          <a:xfrm>
            <a:off x="1524000" y="3602038"/>
            <a:ext cx="9144000"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D870EC9B-5A2A-44A6-B04D-9D9E968D4C9E}"/>
              </a:ext>
            </a:extLst>
          </p:cNvPr>
          <p:cNvSpPr>
            <a:spLocks noGrp="1"/>
          </p:cNvSpPr>
          <p:nvPr>
            <p:ph type="dt" sz="half" idx="10"/>
          </p:nvPr>
        </p:nvSpPr>
        <p:spPr/>
        <p:txBody>
          <a:bodyPr/>
          <a:lstStyle/>
          <a:p>
            <a:fld id="{0B0A3601-04DF-49CA-BFE6-564277088636}" type="datetimeFigureOut">
              <a:rPr lang="en-SG" smtClean="0"/>
              <a:t>5/7/2025</a:t>
            </a:fld>
            <a:endParaRPr lang="en-SG"/>
          </a:p>
        </p:txBody>
      </p:sp>
      <p:sp>
        <p:nvSpPr>
          <p:cNvPr id="5" name="Footer Placeholder 4">
            <a:extLst>
              <a:ext uri="{FF2B5EF4-FFF2-40B4-BE49-F238E27FC236}">
                <a16:creationId xmlns:a16="http://schemas.microsoft.com/office/drawing/2014/main" id="{E94C8F7A-37ED-4436-8878-F205001C6BB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BB08CD4-F32B-4AC6-AEC5-813B0454C5FA}"/>
              </a:ext>
            </a:extLst>
          </p:cNvPr>
          <p:cNvSpPr>
            <a:spLocks noGrp="1"/>
          </p:cNvSpPr>
          <p:nvPr>
            <p:ph type="sldNum" sz="quarter" idx="12"/>
          </p:nvPr>
        </p:nvSpPr>
        <p:spPr/>
        <p:txBody>
          <a:bodyPr/>
          <a:lstStyle/>
          <a:p>
            <a:fld id="{7BD85129-3C07-45D1-B95F-23187C444BF0}" type="slidenum">
              <a:rPr lang="en-SG" smtClean="0"/>
              <a:t>‹#›</a:t>
            </a:fld>
            <a:endParaRPr lang="en-SG"/>
          </a:p>
        </p:txBody>
      </p:sp>
    </p:spTree>
    <p:extLst>
      <p:ext uri="{BB962C8B-B14F-4D97-AF65-F5344CB8AC3E}">
        <p14:creationId xmlns:p14="http://schemas.microsoft.com/office/powerpoint/2010/main" val="180383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209387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fld id="{A930F90B-DF74-4D62-BC59-51841C35E82C}" type="datetime1">
              <a:rPr lang="en-GB" smtClean="0"/>
              <a:t>05/07/2025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147154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pter p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59AE43-8096-BF49-A3DF-423FBC054CA7}"/>
              </a:ext>
            </a:extLst>
          </p:cNvPr>
          <p:cNvSpPr>
            <a:spLocks noGrp="1"/>
          </p:cNvSpPr>
          <p:nvPr>
            <p:ph idx="11"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n-lt"/>
                <a:ea typeface="Microsoft YaHei" panose="020B0503020204020204" pitchFamily="34" charset="-122"/>
                <a:cs typeface="Arial" panose="020B0604020202020204" pitchFamily="34" charset="0"/>
              </a:defRPr>
            </a:lvl1pPr>
            <a:lvl2pPr marL="446322" marR="0" indent="-285636"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n-lt"/>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n-lt"/>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en-US" dirty="0"/>
              <a:t>Click to edit Master text style</a:t>
            </a:r>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dirty="0"/>
              <a:t>Click to edit Master title style</a:t>
            </a:r>
          </a:p>
        </p:txBody>
      </p:sp>
    </p:spTree>
    <p:extLst>
      <p:ext uri="{BB962C8B-B14F-4D97-AF65-F5344CB8AC3E}">
        <p14:creationId xmlns:p14="http://schemas.microsoft.com/office/powerpoint/2010/main" val="252669155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目录页">
    <p:bg>
      <p:bgPr>
        <a:solidFill>
          <a:srgbClr val="EBEBEB"/>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33216" y="1843089"/>
            <a:ext cx="10118107" cy="3013725"/>
          </a:xfrm>
          <a:prstGeom prst="rect">
            <a:avLst/>
          </a:prstGeom>
        </p:spPr>
        <p:txBody>
          <a:bodyPr tIns="90000" bIns="90000"/>
          <a:lstStyle>
            <a:lvl1pPr marL="412585" indent="-398620">
              <a:lnSpc>
                <a:spcPct val="70000"/>
              </a:lnSpc>
              <a:buFont typeface="+mj-lt"/>
              <a:buAutoNum type="arabicPeriod"/>
              <a:defRPr sz="2199">
                <a:solidFill>
                  <a:schemeClr val="tx1"/>
                </a:solidFill>
                <a:latin typeface="微软雅黑" panose="020B0503020204020204" pitchFamily="34" charset="-122"/>
                <a:ea typeface="微软雅黑" panose="020B0503020204020204" pitchFamily="34" charset="-122"/>
              </a:defRPr>
            </a:lvl1pPr>
            <a:lvl2pPr marL="412585" indent="-398620">
              <a:buFont typeface="+mj-lt"/>
              <a:buAutoNum type="arabicPeriod"/>
              <a:defRPr/>
            </a:lvl2pPr>
            <a:lvl3pPr marL="13964" indent="0">
              <a:buFont typeface="+mj-lt"/>
              <a:buNone/>
              <a:defRPr sz="2199">
                <a:latin typeface="微软雅黑" panose="020B0503020204020204" pitchFamily="34" charset="-122"/>
                <a:ea typeface="微软雅黑" panose="020B0503020204020204" pitchFamily="34" charset="-122"/>
              </a:defRPr>
            </a:lvl3pPr>
            <a:lvl4pPr marL="13964" indent="0">
              <a:buFont typeface="+mj-lt"/>
              <a:buNone/>
              <a:defRPr sz="2199">
                <a:latin typeface="微软雅黑" panose="020B0503020204020204" pitchFamily="34" charset="-122"/>
                <a:ea typeface="微软雅黑" panose="020B0503020204020204" pitchFamily="34" charset="-122"/>
              </a:defRPr>
            </a:lvl4pPr>
            <a:lvl5pPr marL="13964" indent="0">
              <a:buFont typeface="+mj-lt"/>
              <a:buNone/>
              <a:defRPr sz="2199">
                <a:latin typeface="微软雅黑" panose="020B0503020204020204" pitchFamily="34" charset="-122"/>
                <a:ea typeface="微软雅黑" panose="020B0503020204020204" pitchFamily="34" charset="-122"/>
              </a:defRPr>
            </a:lvl5pPr>
          </a:lstStyle>
          <a:p>
            <a:pPr lvl="0"/>
            <a:r>
              <a:rPr lang="zh-CN" altLang="en-US" dirty="0"/>
              <a:t>单击此处添加文本</a:t>
            </a:r>
            <a:endParaRPr lang="en-US" altLang="zh-CN" dirty="0"/>
          </a:p>
        </p:txBody>
      </p:sp>
      <p:cxnSp>
        <p:nvCxnSpPr>
          <p:cNvPr id="3" name="直线连接符 14"/>
          <p:cNvCxnSpPr/>
          <p:nvPr userDrawn="1"/>
        </p:nvCxnSpPr>
        <p:spPr>
          <a:xfrm flipH="1">
            <a:off x="1029516" y="1349255"/>
            <a:ext cx="885621"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4" name="文本框 16"/>
          <p:cNvSpPr txBox="1"/>
          <p:nvPr userDrawn="1"/>
        </p:nvSpPr>
        <p:spPr>
          <a:xfrm>
            <a:off x="918558" y="630374"/>
            <a:ext cx="1147037" cy="653509"/>
          </a:xfrm>
          <a:prstGeom prst="rect">
            <a:avLst/>
          </a:prstGeom>
          <a:noFill/>
        </p:spPr>
        <p:txBody>
          <a:bodyPr wrap="none" rtlCol="0">
            <a:spAutoFit/>
          </a:bodyPr>
          <a:lstStyle/>
          <a:p>
            <a:r>
              <a:rPr kumimoji="1" lang="zh-CN" altLang="en-US" sz="3599"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目录</a:t>
            </a:r>
          </a:p>
        </p:txBody>
      </p:sp>
    </p:spTree>
    <p:extLst>
      <p:ext uri="{BB962C8B-B14F-4D97-AF65-F5344CB8AC3E}">
        <p14:creationId xmlns:p14="http://schemas.microsoft.com/office/powerpoint/2010/main" val="3289936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5993"/>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399"/>
            </a:lvl1pPr>
            <a:lvl2pPr marL="457017" indent="0" algn="ctr">
              <a:buNone/>
              <a:defRPr sz="1999"/>
            </a:lvl2pPr>
            <a:lvl3pPr marL="913399" indent="0" algn="ctr">
              <a:buNone/>
              <a:defRPr sz="1799"/>
            </a:lvl3pPr>
            <a:lvl4pPr marL="1370417" indent="0" algn="ctr">
              <a:buNone/>
              <a:defRPr sz="1599"/>
            </a:lvl4pPr>
            <a:lvl5pPr marL="1827434" indent="0" algn="ctr">
              <a:buNone/>
              <a:defRPr sz="1599"/>
            </a:lvl5pPr>
            <a:lvl6pPr marL="2284451" indent="0" algn="ctr">
              <a:buNone/>
              <a:defRPr sz="1599"/>
            </a:lvl6pPr>
            <a:lvl7pPr marL="2740833" indent="0" algn="ctr">
              <a:buNone/>
              <a:defRPr sz="1599"/>
            </a:lvl7pPr>
            <a:lvl8pPr marL="3197850" indent="0" algn="ctr">
              <a:buNone/>
              <a:defRPr sz="1599"/>
            </a:lvl8pPr>
            <a:lvl9pPr marL="3654867" indent="0" algn="ctr">
              <a:buNone/>
              <a:defRPr sz="1599"/>
            </a:lvl9pPr>
          </a:lstStyle>
          <a:p>
            <a:r>
              <a:rPr lang="zh-CN" altLang="en-US"/>
              <a:t>单击此处编辑母版副标题样式</a:t>
            </a:r>
            <a:endParaRPr lang="en-US"/>
          </a:p>
        </p:txBody>
      </p:sp>
      <p:sp>
        <p:nvSpPr>
          <p:cNvPr id="4" name="日期占位符 3"/>
          <p:cNvSpPr>
            <a:spLocks noGrp="1"/>
          </p:cNvSpPr>
          <p:nvPr>
            <p:ph type="dt" sz="half" idx="10"/>
          </p:nvPr>
        </p:nvSpPr>
        <p:spPr>
          <a:xfrm>
            <a:off x="838201" y="6356356"/>
            <a:ext cx="2743200" cy="365125"/>
          </a:xfrm>
          <a:prstGeom prst="rect">
            <a:avLst/>
          </a:prstGeom>
        </p:spPr>
        <p:txBody>
          <a:bodyPr/>
          <a:lstStyle/>
          <a:p>
            <a:pPr defTabSz="914034" fontAlgn="base">
              <a:spcBef>
                <a:spcPct val="0"/>
              </a:spcBef>
              <a:spcAft>
                <a:spcPct val="0"/>
              </a:spcAft>
            </a:pPr>
            <a:fld id="{9C943ECD-3C46-4AAF-8AC3-2BD0CF4689E9}" type="datetimeFigureOut">
              <a:rPr lang="en-US" smtClean="0">
                <a:solidFill>
                  <a:prstClr val="black">
                    <a:tint val="75000"/>
                  </a:prstClr>
                </a:solidFill>
                <a:ea typeface="宋体" panose="02010600030101010101" pitchFamily="2" charset="-122"/>
              </a:rPr>
              <a:pPr defTabSz="914034" fontAlgn="base">
                <a:spcBef>
                  <a:spcPct val="0"/>
                </a:spcBef>
                <a:spcAft>
                  <a:spcPct val="0"/>
                </a:spcAft>
              </a:pPr>
              <a:t>7/5/2025</a:t>
            </a:fld>
            <a:endParaRPr lang="en-US">
              <a:solidFill>
                <a:prstClr val="black">
                  <a:tint val="75000"/>
                </a:prstClr>
              </a:solidFill>
              <a:ea typeface="宋体" panose="02010600030101010101" pitchFamily="2" charset="-122"/>
            </a:endParaRPr>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pPr defTabSz="914034" fontAlgn="base">
              <a:spcBef>
                <a:spcPct val="0"/>
              </a:spcBef>
              <a:spcAft>
                <a:spcPct val="0"/>
              </a:spcAft>
            </a:pPr>
            <a:endParaRPr lang="en-US">
              <a:solidFill>
                <a:prstClr val="black">
                  <a:tint val="75000"/>
                </a:prstClr>
              </a:solidFill>
              <a:ea typeface="宋体" panose="02010600030101010101" pitchFamily="2" charset="-122"/>
            </a:endParaRPr>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pPr defTabSz="914034" fontAlgn="base">
              <a:spcBef>
                <a:spcPct val="0"/>
              </a:spcBef>
              <a:spcAft>
                <a:spcPct val="0"/>
              </a:spcAft>
            </a:pPr>
            <a:fld id="{817485FD-950A-40D0-AB72-BE4992FAD58C}" type="slidenum">
              <a:rPr lang="en-US" smtClean="0">
                <a:solidFill>
                  <a:prstClr val="black">
                    <a:tint val="75000"/>
                  </a:prstClr>
                </a:solidFill>
                <a:ea typeface="宋体" panose="02010600030101010101" pitchFamily="2" charset="-122"/>
              </a:rPr>
              <a:pPr defTabSz="914034" fontAlgn="base">
                <a:spcBef>
                  <a:spcPct val="0"/>
                </a:spcBef>
                <a:spcAft>
                  <a:spcPct val="0"/>
                </a:spcAft>
              </a:pPr>
              <a:t>‹#›</a:t>
            </a:fld>
            <a:endParaRPr lang="en-US">
              <a:solidFill>
                <a:prstClr val="black">
                  <a:tint val="75000"/>
                </a:prstClr>
              </a:solidFill>
              <a:ea typeface="宋体" panose="02010600030101010101" pitchFamily="2" charset="-122"/>
            </a:endParaRPr>
          </a:p>
        </p:txBody>
      </p:sp>
    </p:spTree>
    <p:extLst>
      <p:ext uri="{BB962C8B-B14F-4D97-AF65-F5344CB8AC3E}">
        <p14:creationId xmlns:p14="http://schemas.microsoft.com/office/powerpoint/2010/main" val="1889399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p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59AE43-8096-BF49-A3DF-423FBC054CA7}"/>
              </a:ext>
            </a:extLst>
          </p:cNvPr>
          <p:cNvSpPr>
            <a:spLocks noGrp="1"/>
          </p:cNvSpPr>
          <p:nvPr>
            <p:ph idx="11"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n-lt"/>
                <a:ea typeface="Microsoft YaHei" panose="020B0503020204020204" pitchFamily="34" charset="-122"/>
                <a:cs typeface="Arial" panose="020B0604020202020204" pitchFamily="34" charset="0"/>
              </a:defRPr>
            </a:lvl1pPr>
            <a:lvl2pPr marL="446322" marR="0" indent="-285636"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n-lt"/>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n-lt"/>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en-US" dirty="0"/>
              <a:t>Click to edit Master text style</a:t>
            </a:r>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dirty="0"/>
              <a:t>Click to edit Master title style</a:t>
            </a:r>
          </a:p>
        </p:txBody>
      </p:sp>
    </p:spTree>
    <p:extLst>
      <p:ext uri="{BB962C8B-B14F-4D97-AF65-F5344CB8AC3E}">
        <p14:creationId xmlns:p14="http://schemas.microsoft.com/office/powerpoint/2010/main" val="309352781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结束页">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60DD1-8AC3-8F46-9D2D-BF81187F43FC}"/>
              </a:ext>
            </a:extLst>
          </p:cNvPr>
          <p:cNvSpPr txBox="1"/>
          <p:nvPr userDrawn="1"/>
        </p:nvSpPr>
        <p:spPr>
          <a:xfrm>
            <a:off x="607249" y="1402065"/>
            <a:ext cx="3919503" cy="854717"/>
          </a:xfrm>
          <a:prstGeom prst="rect">
            <a:avLst/>
          </a:prstGeom>
          <a:noFill/>
        </p:spPr>
        <p:txBody>
          <a:bodyPr wrap="square" rtlCol="0">
            <a:spAutoFit/>
          </a:bodyPr>
          <a:lstStyle/>
          <a:p>
            <a:pPr algn="l"/>
            <a:r>
              <a:rPr lang="en-US" sz="4798" dirty="0">
                <a:solidFill>
                  <a:schemeClr val="tx1"/>
                </a:solidFill>
              </a:rPr>
              <a:t>Thank you.</a:t>
            </a:r>
          </a:p>
        </p:txBody>
      </p:sp>
    </p:spTree>
    <p:extLst>
      <p:ext uri="{BB962C8B-B14F-4D97-AF65-F5344CB8AC3E}">
        <p14:creationId xmlns:p14="http://schemas.microsoft.com/office/powerpoint/2010/main" val="2980445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599EA8-6349-3349-B5F3-BFB77398A869}"/>
              </a:ext>
            </a:extLst>
          </p:cNvPr>
          <p:cNvSpPr txBox="1"/>
          <p:nvPr userDrawn="1"/>
        </p:nvSpPr>
        <p:spPr>
          <a:xfrm>
            <a:off x="607249" y="1402065"/>
            <a:ext cx="3919503" cy="854717"/>
          </a:xfrm>
          <a:prstGeom prst="rect">
            <a:avLst/>
          </a:prstGeom>
          <a:noFill/>
        </p:spPr>
        <p:txBody>
          <a:bodyPr wrap="square" rtlCol="0">
            <a:spAutoFit/>
          </a:bodyPr>
          <a:lstStyle/>
          <a:p>
            <a:pPr algn="l"/>
            <a:r>
              <a:rPr lang="en-US" sz="4798" dirty="0">
                <a:solidFill>
                  <a:schemeClr val="tx1"/>
                </a:solidFill>
              </a:rPr>
              <a:t>Thank you.</a:t>
            </a:r>
          </a:p>
        </p:txBody>
      </p:sp>
    </p:spTree>
    <p:extLst>
      <p:ext uri="{BB962C8B-B14F-4D97-AF65-F5344CB8AC3E}">
        <p14:creationId xmlns:p14="http://schemas.microsoft.com/office/powerpoint/2010/main" val="154239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15769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860117" y="2017713"/>
            <a:ext cx="5080000" cy="41148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lvl1pPr>
              <a:defRPr/>
            </a:lvl1pPr>
          </a:lstStyle>
          <a:p>
            <a:fld id="{7287BFFC-9CA5-4E50-B049-45D96DD1724B}" type="datetime1">
              <a:rPr lang="en-GB" smtClean="0"/>
              <a:t>05/07/2025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9482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lvl1pPr>
              <a:defRPr/>
            </a:lvl1pPr>
          </a:lstStyle>
          <a:p>
            <a:fld id="{985B9811-0636-4B1B-A1CD-1FDAE8537323}" type="datetime1">
              <a:rPr lang="en-GB" smtClean="0"/>
              <a:t>05/07/2025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72635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lvl1pPr>
              <a:defRPr/>
            </a:lvl1pPr>
          </a:lstStyle>
          <a:p>
            <a:fld id="{BD2B3FEC-A6EB-4CD3-A747-9603BB9E2157}" type="datetime1">
              <a:rPr lang="en-GB" smtClean="0"/>
              <a:t>05/07/2025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0288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C20FF9-DC68-4F79-B9BC-1FDC3119E9CF}" type="datetime1">
              <a:rPr lang="en-GB" smtClean="0"/>
              <a:t>05/07/2025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4817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BB52D110-C635-452D-B267-EAD0F8B99BF9}" type="datetime1">
              <a:rPr lang="en-GB" smtClean="0"/>
              <a:t>05/07/2025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30586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HK"/>
              <a:t>Click icon to add picture</a:t>
            </a:r>
            <a:endParaRPr lang="zh-HK"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E6E1ECD7-CE9E-4761-A327-DC1BCF18DC8C}" type="datetime1">
              <a:rPr lang="en-GB" smtClean="0"/>
              <a:t>05/07/2025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71306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tif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tif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tif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89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0"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3"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a:solidFill>
                <a:srgbClr val="000000"/>
              </a:solidFill>
            </a:endParaRPr>
          </a:p>
        </p:txBody>
      </p:sp>
      <p:sp>
        <p:nvSpPr>
          <p:cNvPr id="80905"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80906"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0907"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fld id="{CDFC2330-3429-4128-9CCD-062C2B7CFE4F}" type="datetime1">
              <a:rPr lang="en-GB" smtClean="0"/>
              <a:t>05/07/2025</a:t>
            </a:fld>
            <a:endParaRPr lang="en-GB"/>
          </a:p>
        </p:txBody>
      </p:sp>
      <p:sp>
        <p:nvSpPr>
          <p:cNvPr id="80908"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GB"/>
          </a:p>
        </p:txBody>
      </p:sp>
      <p:sp>
        <p:nvSpPr>
          <p:cNvPr id="80909"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vl1pPr>
          </a:lstStyle>
          <a:p>
            <a:fld id="{D1BEA26D-B322-40F1-9D3C-0941F5C3DE08}" type="slidenum">
              <a:rPr lang="en-GB" smtClean="0"/>
              <a:t>‹#›</a:t>
            </a:fld>
            <a:endParaRPr lang="en-GB"/>
          </a:p>
        </p:txBody>
      </p:sp>
    </p:spTree>
    <p:extLst>
      <p:ext uri="{BB962C8B-B14F-4D97-AF65-F5344CB8AC3E}">
        <p14:creationId xmlns:p14="http://schemas.microsoft.com/office/powerpoint/2010/main" val="121317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rtl="0" eaLnBrk="1" fontAlgn="base" hangingPunct="1">
        <a:spcBef>
          <a:spcPct val="0"/>
        </a:spcBef>
        <a:spcAft>
          <a:spcPct val="0"/>
        </a:spcAft>
        <a:defRPr kumimoji="1" sz="4400" kern="12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2pPr>
      <a:lvl3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3pPr>
      <a:lvl4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4pPr>
      <a:lvl5pPr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5pPr>
      <a:lvl6pPr marL="4572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6pPr>
      <a:lvl7pPr marL="9144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7pPr>
      <a:lvl8pPr marL="13716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8pPr>
      <a:lvl9pPr marL="1828800" algn="l" rtl="0" eaLnBrk="1" fontAlgn="base" hangingPunct="1">
        <a:spcBef>
          <a:spcPct val="0"/>
        </a:spcBef>
        <a:spcAft>
          <a:spcPct val="0"/>
        </a:spcAft>
        <a:defRPr kumimoji="1" sz="4400">
          <a:solidFill>
            <a:schemeClr val="tx2"/>
          </a:solidFill>
          <a:latin typeface="Tahoma" panose="020B0604030504040204" pitchFamily="34" charset="0"/>
          <a:ea typeface="新細明體" panose="02020500000000000000" pitchFamily="18" charset="-12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3" name="Rectangle 5"/>
          <p:cNvSpPr>
            <a:spLocks noGrp="1" noChangeArrowheads="1"/>
          </p:cNvSpPr>
          <p:nvPr>
            <p:ph type="ftr" sz="quarter" idx="3"/>
          </p:nvPr>
        </p:nvSpPr>
        <p:spPr bwMode="auto">
          <a:xfrm>
            <a:off x="609600" y="6248400"/>
            <a:ext cx="7416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Garamond" pitchFamily="18" charset="0"/>
                <a:ea typeface="+mn-ea"/>
                <a:cs typeface="+mn-cs"/>
              </a:defRPr>
            </a:lvl1pPr>
          </a:lstStyle>
          <a:p>
            <a:pPr>
              <a:defRPr/>
            </a:pPr>
            <a:endParaRPr lang="en-US" altLang="en-US"/>
          </a:p>
        </p:txBody>
      </p:sp>
      <p:sp>
        <p:nvSpPr>
          <p:cNvPr id="53254"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Garamond" panose="02020404030301010803" pitchFamily="18" charset="0"/>
              </a:defRPr>
            </a:lvl1pPr>
          </a:lstStyle>
          <a:p>
            <a:fld id="{D2F96822-9940-4BBE-B120-967E89A847D3}" type="slidenum">
              <a:rPr lang="en-US" altLang="en-US"/>
              <a:pPr/>
              <a:t>‹#›</a:t>
            </a:fld>
            <a:endParaRPr lang="en-US" altLang="en-US"/>
          </a:p>
        </p:txBody>
      </p:sp>
      <p:sp>
        <p:nvSpPr>
          <p:cNvPr id="1030" name="Freeform 7"/>
          <p:cNvSpPr>
            <a:spLocks noChangeArrowheads="1"/>
          </p:cNvSpPr>
          <p:nvPr/>
        </p:nvSpPr>
        <p:spPr bwMode="auto">
          <a:xfrm>
            <a:off x="508000" y="228600"/>
            <a:ext cx="109728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1031"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1800"/>
          </a:p>
        </p:txBody>
      </p:sp>
    </p:spTree>
    <p:extLst>
      <p:ext uri="{BB962C8B-B14F-4D97-AF65-F5344CB8AC3E}">
        <p14:creationId xmlns:p14="http://schemas.microsoft.com/office/powerpoint/2010/main" val="22051430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l" rtl="0" eaLnBrk="1" fontAlgn="base" hangingPunct="1">
        <a:spcBef>
          <a:spcPct val="0"/>
        </a:spcBef>
        <a:spcAft>
          <a:spcPct val="0"/>
        </a:spcAft>
        <a:defRPr sz="4200">
          <a:solidFill>
            <a:schemeClr val="tx2"/>
          </a:solidFill>
          <a:latin typeface="+mj-lt"/>
          <a:ea typeface="ＭＳ Ｐゴシック" pitchFamily="34" charset="-128"/>
          <a:cs typeface="ＭＳ Ｐゴシック" charset="0"/>
        </a:defRPr>
      </a:lvl1pPr>
      <a:lvl2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2pPr>
      <a:lvl3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3pPr>
      <a:lvl4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4pPr>
      <a:lvl5pPr algn="l" rtl="0" eaLnBrk="1" fontAlgn="base" hangingPunct="1">
        <a:spcBef>
          <a:spcPct val="0"/>
        </a:spcBef>
        <a:spcAft>
          <a:spcPct val="0"/>
        </a:spcAft>
        <a:defRPr sz="4200">
          <a:solidFill>
            <a:schemeClr val="tx2"/>
          </a:solidFill>
          <a:latin typeface="Garamond" pitchFamily="18" charset="0"/>
          <a:ea typeface="ＭＳ Ｐゴシック" pitchFamily="34" charset="-128"/>
          <a:cs typeface="ＭＳ Ｐゴシック"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ＭＳ Ｐゴシック" pitchFamily="34" charset="-128"/>
          <a:cs typeface="ＭＳ Ｐゴシック" charset="0"/>
        </a:defRPr>
      </a:lvl1pPr>
      <a:lvl2pPr marL="669925" indent="-325438" algn="l" rtl="0" eaLnBrk="1" fontAlgn="base" hangingPunct="1">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ＭＳ Ｐゴシック" pitchFamily="34" charset="-128"/>
          <a:cs typeface="MS PGothic" charset="0"/>
        </a:defRPr>
      </a:lvl2pPr>
      <a:lvl3pPr marL="1022350" indent="-350838"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ＭＳ Ｐゴシック" pitchFamily="34" charset="-128"/>
          <a:cs typeface="MS PGothic" charset="0"/>
        </a:defRPr>
      </a:lvl3pPr>
      <a:lvl4pPr marL="1339850" indent="-315913" algn="l" rtl="0" eaLnBrk="1" fontAlgn="base" hangingPunct="1">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ＭＳ Ｐゴシック" pitchFamily="34" charset="-128"/>
          <a:cs typeface="MS PGothic" charset="0"/>
        </a:defRPr>
      </a:lvl4pPr>
      <a:lvl5pPr marL="1681163"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ＭＳ Ｐゴシック" pitchFamily="34" charset="-128"/>
          <a:cs typeface="MS PGothic"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0" y="6356940"/>
            <a:ext cx="1462895" cy="246221"/>
          </a:xfrm>
          <a:prstGeom prst="rect">
            <a:avLst/>
          </a:prstGeom>
          <a:noFill/>
        </p:spPr>
        <p:txBody>
          <a:bodyPr wrap="square" rtlCol="0">
            <a:spAutoFit/>
          </a:bodyPr>
          <a:lstStyle/>
          <a:p>
            <a:r>
              <a:rPr lang="en-US" sz="1000" b="0" baseline="0"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677881" y="6402806"/>
            <a:ext cx="499534" cy="153888"/>
          </a:xfrm>
          <a:prstGeom prst="rect">
            <a:avLst/>
          </a:prstGeom>
          <a:noFill/>
        </p:spPr>
        <p:txBody>
          <a:bodyPr wrap="square" lIns="0" tIns="0" rIns="0" bIns="0" rtlCol="0">
            <a:spAutoFit/>
          </a:bodyPr>
          <a:lstStyle/>
          <a:p>
            <a:pPr marL="0" marR="0" lvl="0" indent="0" algn="l" defTabSz="890493" rtl="0" eaLnBrk="1" fontAlgn="auto" latinLnBrk="0" hangingPunct="1">
              <a:lnSpc>
                <a:spcPct val="100000"/>
              </a:lnSpc>
              <a:spcBef>
                <a:spcPts val="0"/>
              </a:spcBef>
              <a:spcAft>
                <a:spcPts val="0"/>
              </a:spcAft>
              <a:buClrTx/>
              <a:buSzTx/>
              <a:buFontTx/>
              <a:buNone/>
              <a:tabLst/>
              <a:defRPr/>
            </a:pPr>
            <a:fld id="{C3837181-38C6-AD4F-B8BA-B444770388BB}" type="slidenum">
              <a:rPr lang="en-US" sz="1000" smtClean="0">
                <a:solidFill>
                  <a:srgbClr val="1D1D1B"/>
                </a:solidFill>
                <a:latin typeface="Arial" panose="020B0604020202020204" pitchFamily="34" charset="0"/>
                <a:cs typeface="Arial" panose="020B0604020202020204" pitchFamily="34" charset="0"/>
              </a:rPr>
              <a:pPr marL="0" marR="0" lvl="0" indent="0" algn="l" defTabSz="890493" rtl="0" eaLnBrk="1" fontAlgn="auto" latinLnBrk="0" hangingPunct="1">
                <a:lnSpc>
                  <a:spcPct val="100000"/>
                </a:lnSpc>
                <a:spcBef>
                  <a:spcPts val="0"/>
                </a:spcBef>
                <a:spcAft>
                  <a:spcPts val="0"/>
                </a:spcAft>
                <a:buClrTx/>
                <a:buSzTx/>
                <a:buFontTx/>
                <a:buNone/>
                <a:tabLst/>
                <a:defRPr/>
              </a:pPr>
              <a:t>‹#›</a:t>
            </a:fld>
            <a:endParaRPr lang="en-US" sz="10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85672" y="2625390"/>
            <a:ext cx="1962556" cy="4233515"/>
            <a:chOff x="5343885" y="-48857"/>
            <a:chExt cx="326358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4121260985"/>
      </p:ext>
    </p:extLst>
  </p:cSld>
  <p:clrMap bg1="lt1" tx1="dk1" bg2="lt2" tx2="dk2" accent1="accent1" accent2="accent2" accent3="accent3" accent4="accent4" accent5="accent5" accent6="accent6" hlink="hlink" folHlink="folHlink"/>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0" y="6356939"/>
            <a:ext cx="3502597"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3845" y="6402807"/>
            <a:ext cx="499534" cy="138499"/>
          </a:xfrm>
          <a:prstGeom prst="rect">
            <a:avLst/>
          </a:prstGeom>
          <a:noFill/>
        </p:spPr>
        <p:txBody>
          <a:bodyPr wrap="square" lIns="0" tIns="0" rIns="0" bIns="0" rtlCol="0">
            <a:spAutoFit/>
          </a:bodyPr>
          <a:lstStyle/>
          <a:p>
            <a:pPr marL="0" marR="0" lvl="0" indent="0" algn="l" defTabSz="890493" rtl="0" eaLnBrk="1" fontAlgn="auto" latinLnBrk="0" hangingPunct="1">
              <a:lnSpc>
                <a:spcPct val="100000"/>
              </a:lnSpc>
              <a:spcBef>
                <a:spcPts val="0"/>
              </a:spcBef>
              <a:spcAft>
                <a:spcPts val="0"/>
              </a:spcAft>
              <a:buClrTx/>
              <a:buSzTx/>
              <a:buFontTx/>
              <a:buNone/>
              <a:tabLst/>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493" rtl="0" eaLnBrk="1" fontAlgn="auto" latinLnBrk="0" hangingPunct="1">
                <a:lnSpc>
                  <a:spcPct val="100000"/>
                </a:lnSpc>
                <a:spcBef>
                  <a:spcPts val="0"/>
                </a:spcBef>
                <a:spcAft>
                  <a:spcPts val="0"/>
                </a:spcAft>
                <a:buClrTx/>
                <a:buSzTx/>
                <a:buFontTx/>
                <a:buNone/>
                <a:tabLst/>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85671" y="2625390"/>
            <a:ext cx="1967204" cy="4233515"/>
            <a:chOff x="5343885" y="-48857"/>
            <a:chExt cx="327131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0/0/0</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6697165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Lst>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1095040" y="6356939"/>
            <a:ext cx="3502597"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p:cNvSpPr txBox="1"/>
          <p:nvPr userDrawn="1"/>
        </p:nvSpPr>
        <p:spPr>
          <a:xfrm>
            <a:off x="733845" y="6402807"/>
            <a:ext cx="499534" cy="138499"/>
          </a:xfrm>
          <a:prstGeom prst="rect">
            <a:avLst/>
          </a:prstGeom>
          <a:noFill/>
        </p:spPr>
        <p:txBody>
          <a:bodyPr wrap="square" lIns="0" tIns="0" rIns="0" bIns="0" rtlCol="0">
            <a:spAutoFit/>
          </a:bodyPr>
          <a:lstStyle/>
          <a:p>
            <a:pPr marL="0" marR="0" lvl="0" indent="0" algn="l" defTabSz="890549" rtl="0" eaLnBrk="1" fontAlgn="auto" latinLnBrk="0" hangingPunct="1">
              <a:lnSpc>
                <a:spcPct val="100000"/>
              </a:lnSpc>
              <a:spcBef>
                <a:spcPts val="0"/>
              </a:spcBef>
              <a:spcAft>
                <a:spcPts val="0"/>
              </a:spcAft>
              <a:buClrTx/>
              <a:buSzTx/>
              <a:buFontTx/>
              <a:buNone/>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549" rtl="0" eaLnBrk="1" fontAlgn="auto" latinLnBrk="0" hangingPunct="1">
                <a:lnSpc>
                  <a:spcPct val="100000"/>
                </a:lnSpc>
                <a:spcBef>
                  <a:spcPts val="0"/>
                </a:spcBef>
                <a:spcAft>
                  <a:spcPts val="0"/>
                </a:spcAft>
                <a:buClrTx/>
                <a:buSzTx/>
                <a:buFontTx/>
                <a:buNone/>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p:cNvGrpSpPr>
            <a:grpSpLocks noChangeAspect="1"/>
          </p:cNvGrpSpPr>
          <p:nvPr userDrawn="1"/>
        </p:nvGrpSpPr>
        <p:grpSpPr>
          <a:xfrm>
            <a:off x="12285671" y="2625390"/>
            <a:ext cx="1967204" cy="4233515"/>
            <a:chOff x="5343885" y="-48857"/>
            <a:chExt cx="3271316" cy="7037279"/>
          </a:xfrm>
        </p:grpSpPr>
        <p:sp>
          <p:nvSpPr>
            <p:cNvPr id="89" name="矩形 13"/>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196/0/84</a:t>
              </a:r>
            </a:p>
          </p:txBody>
        </p:sp>
        <p:sp>
          <p:nvSpPr>
            <p:cNvPr id="90" name="文本框 15"/>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微软雅黑" panose="020B0503020204020204" pitchFamily="34" charset="-122"/>
                  <a:ea typeface="微软雅黑" panose="020B0503020204020204" pitchFamily="34" charset="-122"/>
                </a:rPr>
                <a:t>公司辅助色</a:t>
              </a:r>
            </a:p>
          </p:txBody>
        </p:sp>
        <p:sp>
          <p:nvSpPr>
            <p:cNvPr id="91" name="矩形 13"/>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203/55/120</a:t>
              </a:r>
            </a:p>
          </p:txBody>
        </p:sp>
        <p:sp>
          <p:nvSpPr>
            <p:cNvPr id="92" name="矩形 13"/>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237/109/0</a:t>
              </a:r>
            </a:p>
          </p:txBody>
        </p:sp>
        <p:sp>
          <p:nvSpPr>
            <p:cNvPr id="93" name="矩形 13"/>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34" rtl="0" eaLnBrk="1" fontAlgn="auto" latinLnBrk="0" hangingPunct="1">
                <a:lnSpc>
                  <a:spcPts val="620"/>
                </a:lnSpc>
                <a:spcBef>
                  <a:spcPts val="0"/>
                </a:spcBef>
                <a:spcAft>
                  <a:spcPts val="0"/>
                </a:spcAft>
                <a:buClrTx/>
                <a:buSzTx/>
                <a:buFontTx/>
                <a:buNone/>
                <a:defRPr/>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153/54/54</a:t>
              </a:r>
            </a:p>
          </p:txBody>
        </p:sp>
        <p:sp>
          <p:nvSpPr>
            <p:cNvPr id="94" name="矩形 13"/>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98/178/48</a:t>
              </a:r>
            </a:p>
          </p:txBody>
        </p:sp>
        <p:sp>
          <p:nvSpPr>
            <p:cNvPr id="95" name="矩形 13"/>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242/137/68</a:t>
              </a:r>
            </a:p>
          </p:txBody>
        </p:sp>
        <p:sp>
          <p:nvSpPr>
            <p:cNvPr id="96" name="矩形 13"/>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PANTONE 185C</a:t>
              </a:r>
            </a:p>
            <a:p>
              <a:pPr algn="ctr">
                <a:lnSpc>
                  <a:spcPts val="620"/>
                </a:lnSpc>
                <a:spcBef>
                  <a:spcPts val="0"/>
                </a:spcBef>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199/0/11  </a:t>
              </a:r>
            </a:p>
          </p:txBody>
        </p:sp>
        <p:sp>
          <p:nvSpPr>
            <p:cNvPr id="97" name="文本框 15"/>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微软雅黑" panose="020B0503020204020204" pitchFamily="34" charset="-122"/>
                  <a:ea typeface="微软雅黑" panose="020B0503020204020204" pitchFamily="34" charset="-122"/>
                </a:rPr>
                <a:t>公司色</a:t>
              </a:r>
            </a:p>
          </p:txBody>
        </p:sp>
        <p:sp>
          <p:nvSpPr>
            <p:cNvPr id="98" name="矩形 13"/>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PANTONE 186C</a:t>
              </a:r>
            </a:p>
            <a:p>
              <a:pPr algn="ctr">
                <a:lnSpc>
                  <a:spcPts val="620"/>
                </a:lnSpc>
              </a:pP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chemeClr val="tx2"/>
                  </a:solidFill>
                  <a:latin typeface="Arial" panose="020B0604020202020204" pitchFamily="34" charset="0"/>
                  <a:ea typeface="Arial" panose="020B0604020202020204" pitchFamily="34" charset="0"/>
                  <a:cs typeface="Arial" panose="020B0604020202020204" pitchFamily="34" charset="0"/>
                </a:rPr>
                <a:t>200/16/46  </a:t>
              </a:r>
            </a:p>
          </p:txBody>
        </p:sp>
        <p:sp>
          <p:nvSpPr>
            <p:cNvPr id="99" name="矩形 13"/>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127/0/1</a:t>
              </a:r>
            </a:p>
          </p:txBody>
        </p:sp>
        <p:sp>
          <p:nvSpPr>
            <p:cNvPr id="100" name="矩形 13"/>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52/200/0</a:t>
              </a:r>
            </a:p>
          </p:txBody>
        </p:sp>
        <p:sp>
          <p:nvSpPr>
            <p:cNvPr id="101" name="矩形 13"/>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48/181/197</a:t>
              </a:r>
            </a:p>
          </p:txBody>
        </p:sp>
        <p:sp>
          <p:nvSpPr>
            <p:cNvPr id="102" name="矩形 13"/>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129/193/95</a:t>
              </a:r>
            </a:p>
          </p:txBody>
        </p:sp>
        <p:sp>
          <p:nvSpPr>
            <p:cNvPr id="103" name="矩形 13"/>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253/211/81</a:t>
              </a:r>
            </a:p>
          </p:txBody>
        </p:sp>
        <p:sp>
          <p:nvSpPr>
            <p:cNvPr id="104" name="矩形 13"/>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86/196/210</a:t>
              </a:r>
            </a:p>
          </p:txBody>
        </p:sp>
        <p:sp>
          <p:nvSpPr>
            <p:cNvPr id="105" name="矩形 13"/>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211/57/65</a:t>
              </a:r>
            </a:p>
          </p:txBody>
        </p:sp>
        <p:sp>
          <p:nvSpPr>
            <p:cNvPr id="106" name="矩形 13"/>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211/56/89</a:t>
              </a:r>
            </a:p>
          </p:txBody>
        </p:sp>
        <p:sp>
          <p:nvSpPr>
            <p:cNvPr id="107" name="矩形 13"/>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221/128/170</a:t>
              </a:r>
            </a:p>
          </p:txBody>
        </p:sp>
        <p:sp>
          <p:nvSpPr>
            <p:cNvPr id="108" name="矩形 13"/>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34" rtl="0" eaLnBrk="1" fontAlgn="auto" latinLnBrk="0" hangingPunct="1">
                <a:lnSpc>
                  <a:spcPts val="620"/>
                </a:lnSpc>
                <a:spcBef>
                  <a:spcPts val="0"/>
                </a:spcBef>
                <a:spcAft>
                  <a:spcPts val="0"/>
                </a:spcAft>
                <a:buClrTx/>
                <a:buSzTx/>
                <a:buFontTx/>
                <a:buNone/>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191/128/130</a:t>
              </a:r>
            </a:p>
          </p:txBody>
        </p:sp>
        <p:sp>
          <p:nvSpPr>
            <p:cNvPr id="109" name="矩形 13"/>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246/183/140</a:t>
              </a:r>
            </a:p>
          </p:txBody>
        </p:sp>
        <p:sp>
          <p:nvSpPr>
            <p:cNvPr id="110" name="矩形 13"/>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176/216/156</a:t>
              </a:r>
            </a:p>
          </p:txBody>
        </p:sp>
        <p:sp>
          <p:nvSpPr>
            <p:cNvPr id="111" name="矩形 13"/>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253/227/181</a:t>
              </a:r>
            </a:p>
          </p:txBody>
        </p:sp>
        <p:sp>
          <p:nvSpPr>
            <p:cNvPr id="112" name="矩形 13"/>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148/218/226</a:t>
              </a:r>
            </a:p>
          </p:txBody>
        </p:sp>
        <p:sp>
          <p:nvSpPr>
            <p:cNvPr id="113" name="矩形 13"/>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226/129/137</a:t>
              </a:r>
            </a:p>
          </p:txBody>
        </p:sp>
        <p:sp>
          <p:nvSpPr>
            <p:cNvPr id="114" name="矩形 13"/>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226/129/152</a:t>
              </a:r>
            </a:p>
          </p:txBody>
        </p:sp>
        <p:sp>
          <p:nvSpPr>
            <p:cNvPr id="115" name="矩形 13"/>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235/179/204</a:t>
              </a:r>
            </a:p>
          </p:txBody>
        </p:sp>
        <p:sp>
          <p:nvSpPr>
            <p:cNvPr id="116" name="矩形 13"/>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34" rtl="0" eaLnBrk="1" fontAlgn="auto" latinLnBrk="0" hangingPunct="1">
                <a:lnSpc>
                  <a:spcPts val="620"/>
                </a:lnSpc>
                <a:spcBef>
                  <a:spcPts val="0"/>
                </a:spcBef>
                <a:spcAft>
                  <a:spcPts val="0"/>
                </a:spcAft>
                <a:buClrTx/>
                <a:buSzTx/>
                <a:buFontTx/>
                <a:buNone/>
                <a:defRPr/>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216/179/179</a:t>
              </a:r>
            </a:p>
          </p:txBody>
        </p:sp>
        <p:sp>
          <p:nvSpPr>
            <p:cNvPr id="117" name="矩形 13"/>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250/211/187</a:t>
              </a:r>
            </a:p>
          </p:txBody>
        </p:sp>
        <p:sp>
          <p:nvSpPr>
            <p:cNvPr id="118" name="矩形 13"/>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208/232/196</a:t>
              </a:r>
            </a:p>
          </p:txBody>
        </p:sp>
        <p:sp>
          <p:nvSpPr>
            <p:cNvPr id="119" name="矩形 13"/>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254/238/193</a:t>
              </a:r>
            </a:p>
          </p:txBody>
        </p:sp>
        <p:sp>
          <p:nvSpPr>
            <p:cNvPr id="120" name="矩形 13"/>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190/233/238</a:t>
              </a:r>
            </a:p>
          </p:txBody>
        </p:sp>
        <p:sp>
          <p:nvSpPr>
            <p:cNvPr id="121" name="矩形 13"/>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239/178/184</a:t>
              </a:r>
            </a:p>
          </p:txBody>
        </p:sp>
        <p:sp>
          <p:nvSpPr>
            <p:cNvPr id="122" name="矩形 13"/>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238/179/193</a:t>
              </a:r>
            </a:p>
          </p:txBody>
        </p:sp>
        <p:sp>
          <p:nvSpPr>
            <p:cNvPr id="123" name="矩形 13"/>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0/0/0</a:t>
              </a:r>
            </a:p>
          </p:txBody>
        </p:sp>
        <p:sp>
          <p:nvSpPr>
            <p:cNvPr id="124" name="矩形 13"/>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 </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89/87/87</a:t>
              </a:r>
            </a:p>
          </p:txBody>
        </p:sp>
        <p:sp>
          <p:nvSpPr>
            <p:cNvPr id="125" name="矩形 13"/>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137/137/</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137</a:t>
              </a:r>
            </a:p>
          </p:txBody>
        </p:sp>
        <p:sp>
          <p:nvSpPr>
            <p:cNvPr id="126" name="矩形 13"/>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181/181/</a:t>
              </a:r>
              <a:b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FFFFFF"/>
                  </a:solidFill>
                  <a:latin typeface="Arial" panose="020B0604020202020204" pitchFamily="34" charset="0"/>
                  <a:ea typeface="Arial" panose="020B0604020202020204" pitchFamily="34" charset="0"/>
                  <a:cs typeface="Arial" panose="020B0604020202020204" pitchFamily="34" charset="0"/>
                </a:rPr>
                <a:t>181</a:t>
              </a:r>
            </a:p>
          </p:txBody>
        </p:sp>
        <p:sp>
          <p:nvSpPr>
            <p:cNvPr id="127" name="矩形 13"/>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 221/221/</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221</a:t>
              </a:r>
            </a:p>
          </p:txBody>
        </p:sp>
        <p:sp>
          <p:nvSpPr>
            <p:cNvPr id="128" name="矩形 13"/>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RGB</a:t>
              </a:r>
            </a:p>
            <a:p>
              <a:pPr algn="ctr">
                <a:lnSpc>
                  <a:spcPts val="620"/>
                </a:lnSpc>
              </a:pP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255/255/</a:t>
              </a:r>
              <a:b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br>
              <a:r>
                <a:rPr kumimoji="1" lang="en-US" altLang="zh-CN" sz="500" b="1" dirty="0">
                  <a:solidFill>
                    <a:srgbClr val="595757"/>
                  </a:solidFill>
                  <a:latin typeface="Arial" panose="020B0604020202020204" pitchFamily="34" charset="0"/>
                  <a:ea typeface="Arial" panose="020B0604020202020204" pitchFamily="34" charset="0"/>
                  <a:cs typeface="Arial" panose="020B0604020202020204" pitchFamily="34" charset="0"/>
                </a:rPr>
                <a:t>255</a:t>
              </a:r>
            </a:p>
          </p:txBody>
        </p:sp>
      </p:grpSp>
      <p:pic>
        <p:nvPicPr>
          <p:cNvPr id="47" name="Picture 4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2388613767"/>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1187610" rtl="0" eaLnBrk="1" latinLnBrk="0" hangingPunct="1">
        <a:lnSpc>
          <a:spcPct val="90000"/>
        </a:lnSpc>
        <a:spcBef>
          <a:spcPct val="0"/>
        </a:spcBef>
        <a:buNone/>
        <a:defRPr sz="5713" kern="1200">
          <a:solidFill>
            <a:schemeClr val="tx1"/>
          </a:solidFill>
          <a:latin typeface="+mj-lt"/>
          <a:ea typeface="+mj-ea"/>
          <a:cs typeface="+mj-cs"/>
        </a:defRPr>
      </a:lvl1pPr>
    </p:titleStyle>
    <p:bodyStyle>
      <a:lvl1pPr marL="297061" indent="-297061" algn="l" defTabSz="1187610" rtl="0" eaLnBrk="1" latinLnBrk="0" hangingPunct="1">
        <a:lnSpc>
          <a:spcPct val="90000"/>
        </a:lnSpc>
        <a:spcBef>
          <a:spcPts val="1299"/>
        </a:spcBef>
        <a:buFont typeface="Arial" panose="020B0604020202020204" pitchFamily="34" charset="0"/>
        <a:buChar char="•"/>
        <a:defRPr sz="3634" kern="1200">
          <a:solidFill>
            <a:schemeClr val="tx1"/>
          </a:solidFill>
          <a:latin typeface="+mn-lt"/>
          <a:ea typeface="+mn-ea"/>
          <a:cs typeface="+mn-cs"/>
        </a:defRPr>
      </a:lvl1pPr>
      <a:lvl2pPr marL="890549" indent="-297061" algn="l" defTabSz="1187610" rtl="0" eaLnBrk="1" latinLnBrk="0" hangingPunct="1">
        <a:lnSpc>
          <a:spcPct val="90000"/>
        </a:lnSpc>
        <a:spcBef>
          <a:spcPts val="650"/>
        </a:spcBef>
        <a:buFont typeface="Arial" panose="020B0604020202020204" pitchFamily="34" charset="0"/>
        <a:buChar char="•"/>
        <a:defRPr sz="3119" kern="1200">
          <a:solidFill>
            <a:schemeClr val="tx1"/>
          </a:solidFill>
          <a:latin typeface="+mn-lt"/>
          <a:ea typeface="+mn-ea"/>
          <a:cs typeface="+mn-cs"/>
        </a:defRPr>
      </a:lvl2pPr>
      <a:lvl3pPr marL="1484036" indent="-297061" algn="l" defTabSz="1187610" rtl="0" eaLnBrk="1" latinLnBrk="0" hangingPunct="1">
        <a:lnSpc>
          <a:spcPct val="90000"/>
        </a:lnSpc>
        <a:spcBef>
          <a:spcPts val="650"/>
        </a:spcBef>
        <a:buFont typeface="Arial" panose="020B0604020202020204" pitchFamily="34" charset="0"/>
        <a:buChar char="•"/>
        <a:defRPr sz="2599" kern="1200">
          <a:solidFill>
            <a:schemeClr val="tx1"/>
          </a:solidFill>
          <a:latin typeface="+mn-lt"/>
          <a:ea typeface="+mn-ea"/>
          <a:cs typeface="+mn-cs"/>
        </a:defRPr>
      </a:lvl3pPr>
      <a:lvl4pPr marL="2077524"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4pPr>
      <a:lvl5pPr marL="2671646"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5pPr>
      <a:lvl6pPr marL="3265133"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6pPr>
      <a:lvl7pPr marL="3858621"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7pPr>
      <a:lvl8pPr marL="4452743"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8pPr>
      <a:lvl9pPr marL="5046231" indent="-297061" algn="l" defTabSz="1187610"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9pPr>
    </p:bodyStyle>
    <p:otherStyle>
      <a:defPPr>
        <a:defRPr lang="en-US"/>
      </a:defPPr>
      <a:lvl1pPr marL="0" algn="l" defTabSz="1187610" rtl="0" eaLnBrk="1" latinLnBrk="0" hangingPunct="1">
        <a:defRPr sz="2339" kern="1200">
          <a:solidFill>
            <a:schemeClr val="tx1"/>
          </a:solidFill>
          <a:latin typeface="+mn-lt"/>
          <a:ea typeface="+mn-ea"/>
          <a:cs typeface="+mn-cs"/>
        </a:defRPr>
      </a:lvl1pPr>
      <a:lvl2pPr marL="593488" algn="l" defTabSz="1187610" rtl="0" eaLnBrk="1" latinLnBrk="0" hangingPunct="1">
        <a:defRPr sz="2339" kern="1200">
          <a:solidFill>
            <a:schemeClr val="tx1"/>
          </a:solidFill>
          <a:latin typeface="+mn-lt"/>
          <a:ea typeface="+mn-ea"/>
          <a:cs typeface="+mn-cs"/>
        </a:defRPr>
      </a:lvl2pPr>
      <a:lvl3pPr marL="1187610" algn="l" defTabSz="1187610" rtl="0" eaLnBrk="1" latinLnBrk="0" hangingPunct="1">
        <a:defRPr sz="2339" kern="1200">
          <a:solidFill>
            <a:schemeClr val="tx1"/>
          </a:solidFill>
          <a:latin typeface="+mn-lt"/>
          <a:ea typeface="+mn-ea"/>
          <a:cs typeface="+mn-cs"/>
        </a:defRPr>
      </a:lvl3pPr>
      <a:lvl4pPr marL="1781097" algn="l" defTabSz="1187610" rtl="0" eaLnBrk="1" latinLnBrk="0" hangingPunct="1">
        <a:defRPr sz="2339" kern="1200">
          <a:solidFill>
            <a:schemeClr val="tx1"/>
          </a:solidFill>
          <a:latin typeface="+mn-lt"/>
          <a:ea typeface="+mn-ea"/>
          <a:cs typeface="+mn-cs"/>
        </a:defRPr>
      </a:lvl4pPr>
      <a:lvl5pPr marL="2374585" algn="l" defTabSz="1187610" rtl="0" eaLnBrk="1" latinLnBrk="0" hangingPunct="1">
        <a:defRPr sz="2339" kern="1200">
          <a:solidFill>
            <a:schemeClr val="tx1"/>
          </a:solidFill>
          <a:latin typeface="+mn-lt"/>
          <a:ea typeface="+mn-ea"/>
          <a:cs typeface="+mn-cs"/>
        </a:defRPr>
      </a:lvl5pPr>
      <a:lvl6pPr marL="2968072" algn="l" defTabSz="1187610" rtl="0" eaLnBrk="1" latinLnBrk="0" hangingPunct="1">
        <a:defRPr sz="2339" kern="1200">
          <a:solidFill>
            <a:schemeClr val="tx1"/>
          </a:solidFill>
          <a:latin typeface="+mn-lt"/>
          <a:ea typeface="+mn-ea"/>
          <a:cs typeface="+mn-cs"/>
        </a:defRPr>
      </a:lvl6pPr>
      <a:lvl7pPr marL="3562195" algn="l" defTabSz="1187610" rtl="0" eaLnBrk="1" latinLnBrk="0" hangingPunct="1">
        <a:defRPr sz="2339" kern="1200">
          <a:solidFill>
            <a:schemeClr val="tx1"/>
          </a:solidFill>
          <a:latin typeface="+mn-lt"/>
          <a:ea typeface="+mn-ea"/>
          <a:cs typeface="+mn-cs"/>
        </a:defRPr>
      </a:lvl7pPr>
      <a:lvl8pPr marL="4155682" algn="l" defTabSz="1187610" rtl="0" eaLnBrk="1" latinLnBrk="0" hangingPunct="1">
        <a:defRPr sz="2339" kern="1200">
          <a:solidFill>
            <a:schemeClr val="tx1"/>
          </a:solidFill>
          <a:latin typeface="+mn-lt"/>
          <a:ea typeface="+mn-ea"/>
          <a:cs typeface="+mn-cs"/>
        </a:defRPr>
      </a:lvl8pPr>
      <a:lvl9pPr marL="4749170" algn="l" defTabSz="1187610" rtl="0" eaLnBrk="1" latinLnBrk="0" hangingPunct="1">
        <a:defRPr sz="233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0" y="6356939"/>
            <a:ext cx="3502597"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3845" y="6402807"/>
            <a:ext cx="499534" cy="138499"/>
          </a:xfrm>
          <a:prstGeom prst="rect">
            <a:avLst/>
          </a:prstGeom>
          <a:noFill/>
        </p:spPr>
        <p:txBody>
          <a:bodyPr wrap="square" lIns="0" tIns="0" rIns="0" bIns="0" rtlCol="0">
            <a:spAutoFit/>
          </a:bodyPr>
          <a:lstStyle/>
          <a:p>
            <a:pPr marL="0" marR="0" lvl="0" indent="0" algn="l" defTabSz="890493" rtl="0" eaLnBrk="1" fontAlgn="auto" latinLnBrk="0" hangingPunct="1">
              <a:lnSpc>
                <a:spcPct val="100000"/>
              </a:lnSpc>
              <a:spcBef>
                <a:spcPts val="0"/>
              </a:spcBef>
              <a:spcAft>
                <a:spcPts val="0"/>
              </a:spcAft>
              <a:buClrTx/>
              <a:buSzTx/>
              <a:buFontTx/>
              <a:buNone/>
              <a:tabLst/>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493" rtl="0" eaLnBrk="1" fontAlgn="auto" latinLnBrk="0" hangingPunct="1">
                <a:lnSpc>
                  <a:spcPct val="100000"/>
                </a:lnSpc>
                <a:spcBef>
                  <a:spcPts val="0"/>
                </a:spcBef>
                <a:spcAft>
                  <a:spcPts val="0"/>
                </a:spcAft>
                <a:buClrTx/>
                <a:buSzTx/>
                <a:buFontTx/>
                <a:buNone/>
                <a:tabLst/>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85671" y="2625390"/>
            <a:ext cx="1967204" cy="4233515"/>
            <a:chOff x="5343885" y="-48857"/>
            <a:chExt cx="327131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112"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0/0/0</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2727217879"/>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CD1975-F435-0C43-9931-DC58CEAFFC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2235" y="5239240"/>
            <a:ext cx="1874868" cy="405914"/>
          </a:xfrm>
          <a:prstGeom prst="rect">
            <a:avLst/>
          </a:prstGeom>
        </p:spPr>
      </p:pic>
      <p:sp>
        <p:nvSpPr>
          <p:cNvPr id="2"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903" y="1474840"/>
            <a:ext cx="3982676" cy="2816080"/>
          </a:xfrm>
          <a:prstGeom prst="rect">
            <a:avLst/>
          </a:prstGeom>
          <a:noFill/>
        </p:spPr>
        <p:txBody>
          <a:bodyPr vert="horz" lIns="91440" tIns="45720" rIns="91440" bIns="45720" rtlCol="0" anchor="t">
            <a:normAutofit/>
          </a:bodyPr>
          <a:lstStyle/>
          <a:p>
            <a:r>
              <a:rPr lang="en-US" dirty="0"/>
              <a:t>Click to edit Master title style</a:t>
            </a:r>
          </a:p>
        </p:txBody>
      </p:sp>
      <p:sp>
        <p:nvSpPr>
          <p:cNvPr id="6" name="Text Placeholder 1">
            <a:extLst>
              <a:ext uri="{FF2B5EF4-FFF2-40B4-BE49-F238E27FC236}">
                <a16:creationId xmlns:a16="http://schemas.microsoft.com/office/drawing/2014/main" id="{A24FF637-3127-064E-84EE-A0C7EB5BEE96}"/>
              </a:ext>
            </a:extLst>
          </p:cNvPr>
          <p:cNvSpPr txBox="1">
            <a:spLocks/>
          </p:cNvSpPr>
          <p:nvPr userDrawn="1"/>
        </p:nvSpPr>
        <p:spPr>
          <a:xfrm>
            <a:off x="7976241" y="2343267"/>
            <a:ext cx="3223909"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79" dirty="0">
                <a:solidFill>
                  <a:srgbClr val="1D1D1B"/>
                </a:solidFill>
                <a:latin typeface="+mn-lt"/>
              </a:rPr>
            </a:b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9" name="Subtitle 6">
            <a:extLst>
              <a:ext uri="{FF2B5EF4-FFF2-40B4-BE49-F238E27FC236}">
                <a16:creationId xmlns:a16="http://schemas.microsoft.com/office/drawing/2014/main" id="{FBF16AD5-9EBA-8547-984B-E4E106BBD6C0}"/>
              </a:ext>
            </a:extLst>
          </p:cNvPr>
          <p:cNvSpPr txBox="1">
            <a:spLocks/>
          </p:cNvSpPr>
          <p:nvPr userDrawn="1"/>
        </p:nvSpPr>
        <p:spPr>
          <a:xfrm>
            <a:off x="7974557" y="1654431"/>
            <a:ext cx="348047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3"/>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spTree>
    <p:extLst>
      <p:ext uri="{BB962C8B-B14F-4D97-AF65-F5344CB8AC3E}">
        <p14:creationId xmlns:p14="http://schemas.microsoft.com/office/powerpoint/2010/main" val="3950886588"/>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thank-you-letters-2204270/"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E5C78-3D25-0A88-F771-ED57D6E84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3EC50-684E-26A1-1497-E60EE67910DB}"/>
              </a:ext>
            </a:extLst>
          </p:cNvPr>
          <p:cNvSpPr>
            <a:spLocks noGrp="1"/>
          </p:cNvSpPr>
          <p:nvPr>
            <p:ph type="ctrTitle"/>
          </p:nvPr>
        </p:nvSpPr>
        <p:spPr>
          <a:xfrm>
            <a:off x="1320800" y="1676400"/>
            <a:ext cx="9662160" cy="1462088"/>
          </a:xfrm>
        </p:spPr>
        <p:txBody>
          <a:bodyPr/>
          <a:lstStyle/>
          <a:p>
            <a:r>
              <a:rPr lang="en-US" sz="2800" dirty="0" err="1"/>
              <a:t>InstructRAG</a:t>
            </a:r>
            <a:r>
              <a:rPr lang="en-US" sz="2800" dirty="0"/>
              <a:t>: Leveraging Retrieval-Augmented Generation on Instruction Graphs for LLM-Based Task Planning</a:t>
            </a:r>
            <a:endParaRPr lang="en-GB" sz="2800" dirty="0"/>
          </a:p>
        </p:txBody>
      </p:sp>
      <p:sp>
        <p:nvSpPr>
          <p:cNvPr id="3" name="Subtitle 2">
            <a:extLst>
              <a:ext uri="{FF2B5EF4-FFF2-40B4-BE49-F238E27FC236}">
                <a16:creationId xmlns:a16="http://schemas.microsoft.com/office/drawing/2014/main" id="{60A3DFBE-8FF0-8920-87A2-246822D43851}"/>
              </a:ext>
            </a:extLst>
          </p:cNvPr>
          <p:cNvSpPr>
            <a:spLocks noGrp="1"/>
          </p:cNvSpPr>
          <p:nvPr>
            <p:ph type="subTitle" idx="1"/>
          </p:nvPr>
        </p:nvSpPr>
        <p:spPr>
          <a:xfrm>
            <a:off x="74353" y="3804920"/>
            <a:ext cx="11877040" cy="1752600"/>
          </a:xfrm>
        </p:spPr>
        <p:txBody>
          <a:bodyPr/>
          <a:lstStyle/>
          <a:p>
            <a:r>
              <a:rPr lang="en-US" dirty="0"/>
              <a:t>Zheng Wang, Shu Xian Teo, Jun Jie Chew, Wei Shi</a:t>
            </a:r>
          </a:p>
          <a:p>
            <a:endParaRPr lang="en-US" sz="2400" dirty="0"/>
          </a:p>
          <a:p>
            <a:r>
              <a:rPr lang="en-US" sz="2400" dirty="0"/>
              <a:t>Huawei Singapore Research Center</a:t>
            </a:r>
            <a:endParaRPr lang="en-GB" sz="2400" dirty="0"/>
          </a:p>
        </p:txBody>
      </p:sp>
      <p:pic>
        <p:nvPicPr>
          <p:cNvPr id="4" name="Picture 3">
            <a:extLst>
              <a:ext uri="{FF2B5EF4-FFF2-40B4-BE49-F238E27FC236}">
                <a16:creationId xmlns:a16="http://schemas.microsoft.com/office/drawing/2014/main" id="{02D0EC84-AFF1-442F-AC54-FF79C440FEE4}"/>
              </a:ext>
            </a:extLst>
          </p:cNvPr>
          <p:cNvPicPr>
            <a:picLocks noChangeAspect="1"/>
          </p:cNvPicPr>
          <p:nvPr/>
        </p:nvPicPr>
        <p:blipFill>
          <a:blip r:embed="rId3"/>
          <a:stretch>
            <a:fillRect/>
          </a:stretch>
        </p:blipFill>
        <p:spPr>
          <a:xfrm>
            <a:off x="4740387" y="5322342"/>
            <a:ext cx="2357404" cy="683230"/>
          </a:xfrm>
          <a:prstGeom prst="rect">
            <a:avLst/>
          </a:prstGeom>
        </p:spPr>
      </p:pic>
    </p:spTree>
    <p:extLst>
      <p:ext uri="{BB962C8B-B14F-4D97-AF65-F5344CB8AC3E}">
        <p14:creationId xmlns:p14="http://schemas.microsoft.com/office/powerpoint/2010/main" val="392521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8D705F8-A0DB-8C94-67D0-97CC6AACFEEB}"/>
              </a:ext>
            </a:extLst>
          </p:cNvPr>
          <p:cNvSpPr>
            <a:spLocks noGrp="1"/>
          </p:cNvSpPr>
          <p:nvPr>
            <p:ph type="title"/>
          </p:nvPr>
        </p:nvSpPr>
        <p:spPr>
          <a:xfrm>
            <a:off x="1335915" y="2023367"/>
            <a:ext cx="11820523" cy="730507"/>
          </a:xfrm>
        </p:spPr>
        <p:txBody>
          <a:bodyPr>
            <a:noAutofit/>
          </a:bodyPr>
          <a:lstStyle/>
          <a:p>
            <a:r>
              <a:rPr lang="en-US" sz="3600" dirty="0"/>
              <a:t>Experimental Results – Ablation Study</a:t>
            </a:r>
            <a:br>
              <a:rPr lang="en-US" sz="3600" dirty="0"/>
            </a:br>
            <a:r>
              <a:rPr lang="en-SG" sz="3600" dirty="0"/>
              <a:t> </a:t>
            </a:r>
            <a:br>
              <a:rPr lang="en-US" altLang="zh-CN" sz="3600" dirty="0"/>
            </a:br>
            <a:endParaRPr lang="en-US" sz="3600" dirty="0"/>
          </a:p>
        </p:txBody>
      </p:sp>
      <p:sp>
        <p:nvSpPr>
          <p:cNvPr id="13" name="Speech Bubble: Rectangle 12">
            <a:extLst>
              <a:ext uri="{FF2B5EF4-FFF2-40B4-BE49-F238E27FC236}">
                <a16:creationId xmlns:a16="http://schemas.microsoft.com/office/drawing/2014/main" id="{27ED66EE-5D2A-F27D-008C-E624042859CE}"/>
              </a:ext>
            </a:extLst>
          </p:cNvPr>
          <p:cNvSpPr/>
          <p:nvPr/>
        </p:nvSpPr>
        <p:spPr bwMode="auto">
          <a:xfrm>
            <a:off x="2544978" y="5316023"/>
            <a:ext cx="6100258" cy="515375"/>
          </a:xfrm>
          <a:prstGeom prst="wedgeRectCallout">
            <a:avLst>
              <a:gd name="adj1" fmla="val -19775"/>
              <a:gd name="adj2" fmla="val 13091"/>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a:buClr>
                <a:srgbClr val="CC9900"/>
              </a:buClr>
            </a:pPr>
            <a:r>
              <a:rPr lang="en-SG" sz="1400" b="1" dirty="0">
                <a:latin typeface="Tahoma (Body)"/>
                <a:cs typeface="Arial" panose="020B0604020202020204" pitchFamily="34" charset="0"/>
              </a:rPr>
              <a:t>Contributions of the two Agents:</a:t>
            </a:r>
          </a:p>
          <a:p>
            <a:pPr algn="ctr">
              <a:buClr>
                <a:srgbClr val="CC9900"/>
              </a:buClr>
            </a:pPr>
            <a:r>
              <a:rPr lang="en-US" sz="1400" dirty="0">
                <a:latin typeface="Tahoma (Body)"/>
                <a:ea typeface="Microsoft YaHei" panose="020B0503020204020204" pitchFamily="34" charset="-122"/>
                <a:cs typeface="Arial" panose="020B0604020202020204" pitchFamily="34" charset="0"/>
              </a:rPr>
              <a:t>Improvements of </a:t>
            </a:r>
            <a:r>
              <a:rPr lang="en-US" sz="1400" b="1" dirty="0">
                <a:solidFill>
                  <a:srgbClr val="C00000"/>
                </a:solidFill>
                <a:latin typeface="Tahoma (Body)"/>
                <a:ea typeface="Microsoft YaHei" panose="020B0503020204020204" pitchFamily="34" charset="-122"/>
                <a:cs typeface="Arial" panose="020B0604020202020204" pitchFamily="34" charset="0"/>
              </a:rPr>
              <a:t>11.1% </a:t>
            </a:r>
            <a:r>
              <a:rPr lang="en-US" sz="1400" dirty="0">
                <a:latin typeface="Tahoma (Body)"/>
                <a:ea typeface="Microsoft YaHei" panose="020B0503020204020204" pitchFamily="34" charset="-122"/>
                <a:cs typeface="Arial" panose="020B0604020202020204" pitchFamily="34" charset="0"/>
              </a:rPr>
              <a:t>(RL-Agent) and </a:t>
            </a:r>
            <a:r>
              <a:rPr lang="en-US" sz="1400" b="1" dirty="0">
                <a:solidFill>
                  <a:srgbClr val="C00000"/>
                </a:solidFill>
                <a:latin typeface="Tahoma (Body)"/>
                <a:ea typeface="Microsoft YaHei" panose="020B0503020204020204" pitchFamily="34" charset="-122"/>
                <a:cs typeface="Arial" panose="020B0604020202020204" pitchFamily="34" charset="0"/>
              </a:rPr>
              <a:t>6.9% </a:t>
            </a:r>
            <a:r>
              <a:rPr lang="en-US" sz="1400" dirty="0">
                <a:latin typeface="Tahoma (Body)"/>
                <a:ea typeface="Microsoft YaHei" panose="020B0503020204020204" pitchFamily="34" charset="-122"/>
                <a:cs typeface="Arial" panose="020B0604020202020204" pitchFamily="34" charset="0"/>
              </a:rPr>
              <a:t>(ML-Agent), respectively</a:t>
            </a:r>
            <a:endParaRPr lang="en-SG" sz="1400" dirty="0">
              <a:latin typeface="Tahoma (Body)"/>
              <a:ea typeface="Microsoft YaHei" panose="020B0503020204020204" pitchFamily="34" charset="-122"/>
              <a:cs typeface="Arial" panose="020B0604020202020204" pitchFamily="34" charset="0"/>
            </a:endParaRPr>
          </a:p>
          <a:p>
            <a:pPr algn="ctr">
              <a:buClr>
                <a:srgbClr val="CC9900"/>
              </a:buClr>
            </a:pPr>
            <a:endParaRPr lang="en-SG" sz="1400" b="1" dirty="0">
              <a:latin typeface="FrutigerNext LT Regular"/>
              <a:cs typeface="Arial" panose="020B0604020202020204" pitchFamily="34" charset="0"/>
            </a:endParaRPr>
          </a:p>
        </p:txBody>
      </p:sp>
      <p:pic>
        <p:nvPicPr>
          <p:cNvPr id="6" name="Picture 5">
            <a:extLst>
              <a:ext uri="{FF2B5EF4-FFF2-40B4-BE49-F238E27FC236}">
                <a16:creationId xmlns:a16="http://schemas.microsoft.com/office/drawing/2014/main" id="{555B12D1-FE7C-44F9-8369-851933779B07}"/>
              </a:ext>
            </a:extLst>
          </p:cNvPr>
          <p:cNvPicPr>
            <a:picLocks noChangeAspect="1"/>
          </p:cNvPicPr>
          <p:nvPr/>
        </p:nvPicPr>
        <p:blipFill>
          <a:blip r:embed="rId3"/>
          <a:stretch>
            <a:fillRect/>
          </a:stretch>
        </p:blipFill>
        <p:spPr>
          <a:xfrm>
            <a:off x="2673777" y="2241054"/>
            <a:ext cx="5654364" cy="2727399"/>
          </a:xfrm>
          <a:prstGeom prst="rect">
            <a:avLst/>
          </a:prstGeom>
        </p:spPr>
      </p:pic>
    </p:spTree>
    <p:extLst>
      <p:ext uri="{BB962C8B-B14F-4D97-AF65-F5344CB8AC3E}">
        <p14:creationId xmlns:p14="http://schemas.microsoft.com/office/powerpoint/2010/main" val="63746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8D705F8-A0DB-8C94-67D0-97CC6AACFEEB}"/>
              </a:ext>
            </a:extLst>
          </p:cNvPr>
          <p:cNvSpPr>
            <a:spLocks noGrp="1"/>
          </p:cNvSpPr>
          <p:nvPr>
            <p:ph type="title"/>
          </p:nvPr>
        </p:nvSpPr>
        <p:spPr>
          <a:xfrm>
            <a:off x="1335915" y="2023367"/>
            <a:ext cx="11820523" cy="730507"/>
          </a:xfrm>
        </p:spPr>
        <p:txBody>
          <a:bodyPr>
            <a:noAutofit/>
          </a:bodyPr>
          <a:lstStyle/>
          <a:p>
            <a:r>
              <a:rPr lang="en-US" sz="3600" dirty="0"/>
              <a:t>Experimental Results – Case Study</a:t>
            </a:r>
            <a:br>
              <a:rPr lang="en-US" sz="3600" dirty="0"/>
            </a:br>
            <a:r>
              <a:rPr lang="en-SG" sz="3600" dirty="0"/>
              <a:t> </a:t>
            </a:r>
            <a:br>
              <a:rPr lang="en-US" altLang="zh-CN" sz="3600" dirty="0"/>
            </a:br>
            <a:endParaRPr lang="en-US" sz="3600" dirty="0"/>
          </a:p>
        </p:txBody>
      </p:sp>
      <p:pic>
        <p:nvPicPr>
          <p:cNvPr id="7" name="Picture 6">
            <a:extLst>
              <a:ext uri="{FF2B5EF4-FFF2-40B4-BE49-F238E27FC236}">
                <a16:creationId xmlns:a16="http://schemas.microsoft.com/office/drawing/2014/main" id="{302F921A-0491-45BA-99DD-64F221F8BE14}"/>
              </a:ext>
            </a:extLst>
          </p:cNvPr>
          <p:cNvPicPr>
            <a:picLocks noChangeAspect="1"/>
          </p:cNvPicPr>
          <p:nvPr/>
        </p:nvPicPr>
        <p:blipFill>
          <a:blip r:embed="rId3"/>
          <a:stretch>
            <a:fillRect/>
          </a:stretch>
        </p:blipFill>
        <p:spPr>
          <a:xfrm>
            <a:off x="3996426" y="1899138"/>
            <a:ext cx="4280069" cy="4861875"/>
          </a:xfrm>
          <a:prstGeom prst="rect">
            <a:avLst/>
          </a:prstGeom>
        </p:spPr>
      </p:pic>
      <p:sp>
        <p:nvSpPr>
          <p:cNvPr id="17" name="Speech Bubble: Rectangle 16">
            <a:extLst>
              <a:ext uri="{FF2B5EF4-FFF2-40B4-BE49-F238E27FC236}">
                <a16:creationId xmlns:a16="http://schemas.microsoft.com/office/drawing/2014/main" id="{A9BFB50B-2DAB-4CC0-AB77-BBE5801783FF}"/>
              </a:ext>
            </a:extLst>
          </p:cNvPr>
          <p:cNvSpPr/>
          <p:nvPr/>
        </p:nvSpPr>
        <p:spPr bwMode="auto">
          <a:xfrm>
            <a:off x="1222257" y="2165590"/>
            <a:ext cx="2395052" cy="588284"/>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200" dirty="0" err="1"/>
              <a:t>InstructRAG</a:t>
            </a:r>
            <a:r>
              <a:rPr lang="en-US" sz="1200" dirty="0"/>
              <a:t> combines multiple paths from related tasks </a:t>
            </a:r>
            <a:r>
              <a:rPr lang="en-US" sz="1200" b="1" dirty="0"/>
              <a:t>into an instruction path</a:t>
            </a:r>
            <a:endParaRPr lang="en-US" sz="1200" b="1" dirty="0">
              <a:latin typeface="Arial" panose="020B0604020202020204" pitchFamily="34" charset="0"/>
              <a:cs typeface="Arial" panose="020B0604020202020204" pitchFamily="34" charset="0"/>
            </a:endParaRPr>
          </a:p>
        </p:txBody>
      </p:sp>
      <p:sp>
        <p:nvSpPr>
          <p:cNvPr id="19" name="右箭头 73">
            <a:extLst>
              <a:ext uri="{FF2B5EF4-FFF2-40B4-BE49-F238E27FC236}">
                <a16:creationId xmlns:a16="http://schemas.microsoft.com/office/drawing/2014/main" id="{99885B7C-6C2B-4416-AA11-9E5E3B32627A}"/>
              </a:ext>
            </a:extLst>
          </p:cNvPr>
          <p:cNvSpPr/>
          <p:nvPr/>
        </p:nvSpPr>
        <p:spPr>
          <a:xfrm flipH="1">
            <a:off x="3681173" y="2388620"/>
            <a:ext cx="315253" cy="25812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73">
            <a:extLst>
              <a:ext uri="{FF2B5EF4-FFF2-40B4-BE49-F238E27FC236}">
                <a16:creationId xmlns:a16="http://schemas.microsoft.com/office/drawing/2014/main" id="{3B85351D-EC3C-4442-870C-D5D291EB526F}"/>
              </a:ext>
            </a:extLst>
          </p:cNvPr>
          <p:cNvSpPr/>
          <p:nvPr/>
        </p:nvSpPr>
        <p:spPr>
          <a:xfrm flipH="1">
            <a:off x="3681172" y="4628381"/>
            <a:ext cx="315253" cy="25812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Speech Bubble: Rectangle 20">
            <a:extLst>
              <a:ext uri="{FF2B5EF4-FFF2-40B4-BE49-F238E27FC236}">
                <a16:creationId xmlns:a16="http://schemas.microsoft.com/office/drawing/2014/main" id="{A8471E20-C198-4C0D-A560-A9A82A1350D9}"/>
              </a:ext>
            </a:extLst>
          </p:cNvPr>
          <p:cNvSpPr/>
          <p:nvPr/>
        </p:nvSpPr>
        <p:spPr bwMode="auto">
          <a:xfrm>
            <a:off x="1219613" y="4375128"/>
            <a:ext cx="2395053" cy="802995"/>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200" dirty="0"/>
              <a:t>These connections help the LLM generate </a:t>
            </a:r>
            <a:r>
              <a:rPr lang="en-US" sz="1200" b="1" dirty="0"/>
              <a:t>correct queries</a:t>
            </a:r>
            <a:r>
              <a:rPr lang="en-US" sz="1200" dirty="0"/>
              <a:t> to retrieve the film director in its thoughts (e.g., </a:t>
            </a:r>
            <a:r>
              <a:rPr lang="en-US" sz="1200" b="1" dirty="0"/>
              <a:t>Thought 5</a:t>
            </a:r>
            <a:r>
              <a:rPr lang="en-US" sz="1200" dirty="0"/>
              <a:t>).</a:t>
            </a:r>
            <a:endParaRPr lang="en-US" sz="1200" b="1" dirty="0">
              <a:latin typeface="Arial" panose="020B0604020202020204" pitchFamily="34" charset="0"/>
              <a:cs typeface="Arial" panose="020B0604020202020204" pitchFamily="34" charset="0"/>
            </a:endParaRPr>
          </a:p>
        </p:txBody>
      </p:sp>
      <p:sp>
        <p:nvSpPr>
          <p:cNvPr id="22" name="右箭头 73">
            <a:extLst>
              <a:ext uri="{FF2B5EF4-FFF2-40B4-BE49-F238E27FC236}">
                <a16:creationId xmlns:a16="http://schemas.microsoft.com/office/drawing/2014/main" id="{57E31F6F-CAE9-42CF-AAC7-40D705475120}"/>
              </a:ext>
            </a:extLst>
          </p:cNvPr>
          <p:cNvSpPr/>
          <p:nvPr/>
        </p:nvSpPr>
        <p:spPr>
          <a:xfrm flipH="1">
            <a:off x="3681172" y="3190774"/>
            <a:ext cx="315253" cy="258125"/>
          </a:xfrm>
          <a:prstGeom prst="rightArrow">
            <a:avLst/>
          </a:prstGeom>
          <a:solidFill>
            <a:srgbClr val="3D6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Speech Bubble: Rectangle 22">
            <a:extLst>
              <a:ext uri="{FF2B5EF4-FFF2-40B4-BE49-F238E27FC236}">
                <a16:creationId xmlns:a16="http://schemas.microsoft.com/office/drawing/2014/main" id="{A0696046-F0AA-4ABC-8B9D-41355F791471}"/>
              </a:ext>
            </a:extLst>
          </p:cNvPr>
          <p:cNvSpPr/>
          <p:nvPr/>
        </p:nvSpPr>
        <p:spPr bwMode="auto">
          <a:xfrm>
            <a:off x="1219616" y="3043049"/>
            <a:ext cx="2395051" cy="588284"/>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200" dirty="0"/>
              <a:t>linking two </a:t>
            </a:r>
            <a:r>
              <a:rPr lang="en-US" sz="1200" b="1" dirty="0"/>
              <a:t>key items</a:t>
            </a:r>
            <a:r>
              <a:rPr lang="en-US" sz="1200" dirty="0"/>
              <a:t> —</a:t>
            </a:r>
          </a:p>
          <a:p>
            <a:pPr>
              <a:buClr>
                <a:srgbClr val="CC9900"/>
              </a:buClr>
            </a:pPr>
            <a:r>
              <a:rPr lang="en-US" sz="1200" dirty="0"/>
              <a:t>Anthony Minghella (novel) </a:t>
            </a:r>
          </a:p>
          <a:p>
            <a:pPr>
              <a:buClr>
                <a:srgbClr val="CC9900"/>
              </a:buClr>
            </a:pPr>
            <a:r>
              <a:rPr lang="en-SG" sz="1200" dirty="0"/>
              <a:t>Piers Haggard (film adaptation)</a:t>
            </a:r>
            <a:endParaRPr lang="en-US" sz="1200" b="1" dirty="0">
              <a:latin typeface="Arial" panose="020B0604020202020204" pitchFamily="34" charset="0"/>
              <a:cs typeface="Arial" panose="020B0604020202020204" pitchFamily="34" charset="0"/>
            </a:endParaRPr>
          </a:p>
        </p:txBody>
      </p:sp>
      <p:sp>
        <p:nvSpPr>
          <p:cNvPr id="24" name="Speech Bubble: Rectangle 23">
            <a:extLst>
              <a:ext uri="{FF2B5EF4-FFF2-40B4-BE49-F238E27FC236}">
                <a16:creationId xmlns:a16="http://schemas.microsoft.com/office/drawing/2014/main" id="{70248E44-5AFD-4CE5-AE51-0E99226E0090}"/>
              </a:ext>
            </a:extLst>
          </p:cNvPr>
          <p:cNvSpPr/>
          <p:nvPr/>
        </p:nvSpPr>
        <p:spPr bwMode="auto">
          <a:xfrm>
            <a:off x="8751447" y="3973037"/>
            <a:ext cx="1888847" cy="632151"/>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200" dirty="0"/>
              <a:t>RAP struggles to produce a correct query, </a:t>
            </a:r>
            <a:r>
              <a:rPr lang="en-US" sz="1200" b="1" dirty="0"/>
              <a:t>failed </a:t>
            </a:r>
            <a:r>
              <a:rPr lang="en-SG" sz="1200" b="1" dirty="0"/>
              <a:t>query formulation</a:t>
            </a:r>
            <a:endParaRPr lang="en-US" sz="1200" b="1" dirty="0">
              <a:latin typeface="Arial" panose="020B0604020202020204" pitchFamily="34" charset="0"/>
              <a:cs typeface="Arial" panose="020B0604020202020204" pitchFamily="34" charset="0"/>
            </a:endParaRPr>
          </a:p>
        </p:txBody>
      </p:sp>
      <p:sp>
        <p:nvSpPr>
          <p:cNvPr id="25" name="右箭头 73">
            <a:extLst>
              <a:ext uri="{FF2B5EF4-FFF2-40B4-BE49-F238E27FC236}">
                <a16:creationId xmlns:a16="http://schemas.microsoft.com/office/drawing/2014/main" id="{6D32AD62-AC47-449B-8D90-462A139C7378}"/>
              </a:ext>
            </a:extLst>
          </p:cNvPr>
          <p:cNvSpPr/>
          <p:nvPr/>
        </p:nvSpPr>
        <p:spPr>
          <a:xfrm rot="10800000" flipH="1">
            <a:off x="8327386" y="4160050"/>
            <a:ext cx="315253" cy="2581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6297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B59F-04B0-4AF5-78AF-3750E95F7D9C}"/>
              </a:ext>
            </a:extLst>
          </p:cNvPr>
          <p:cNvSpPr>
            <a:spLocks noGrp="1"/>
          </p:cNvSpPr>
          <p:nvPr>
            <p:ph type="title"/>
          </p:nvPr>
        </p:nvSpPr>
        <p:spPr/>
        <p:txBody>
          <a:bodyPr/>
          <a:lstStyle/>
          <a:p>
            <a:r>
              <a:rPr lang="en-US" dirty="0"/>
              <a:t>Q &amp; A</a:t>
            </a:r>
            <a:endParaRPr lang="en-SG" dirty="0"/>
          </a:p>
        </p:txBody>
      </p:sp>
      <p:pic>
        <p:nvPicPr>
          <p:cNvPr id="9" name="Picture 8">
            <a:extLst>
              <a:ext uri="{FF2B5EF4-FFF2-40B4-BE49-F238E27FC236}">
                <a16:creationId xmlns:a16="http://schemas.microsoft.com/office/drawing/2014/main" id="{46177706-D9E9-048D-31CD-98C4CB0D7E6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11527" y="1987062"/>
            <a:ext cx="4167554" cy="4167554"/>
          </a:xfrm>
          <a:prstGeom prst="rect">
            <a:avLst/>
          </a:prstGeom>
        </p:spPr>
      </p:pic>
    </p:spTree>
    <p:extLst>
      <p:ext uri="{BB962C8B-B14F-4D97-AF65-F5344CB8AC3E}">
        <p14:creationId xmlns:p14="http://schemas.microsoft.com/office/powerpoint/2010/main" val="107028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A1A440-1767-4474-ADAB-FE821325703C}"/>
              </a:ext>
            </a:extLst>
          </p:cNvPr>
          <p:cNvPicPr>
            <a:picLocks noChangeAspect="1"/>
          </p:cNvPicPr>
          <p:nvPr/>
        </p:nvPicPr>
        <p:blipFill>
          <a:blip r:embed="rId3"/>
          <a:stretch>
            <a:fillRect/>
          </a:stretch>
        </p:blipFill>
        <p:spPr>
          <a:xfrm>
            <a:off x="520995" y="4456806"/>
            <a:ext cx="8823212" cy="2369295"/>
          </a:xfrm>
          <a:prstGeom prst="rect">
            <a:avLst/>
          </a:prstGeom>
        </p:spPr>
      </p:pic>
      <p:sp>
        <p:nvSpPr>
          <p:cNvPr id="5" name="Title 4"/>
          <p:cNvSpPr>
            <a:spLocks noGrp="1"/>
          </p:cNvSpPr>
          <p:nvPr>
            <p:ph type="title"/>
          </p:nvPr>
        </p:nvSpPr>
        <p:spPr>
          <a:xfrm>
            <a:off x="1335915" y="2023367"/>
            <a:ext cx="10070515" cy="730507"/>
          </a:xfrm>
        </p:spPr>
        <p:txBody>
          <a:bodyPr>
            <a:noAutofit/>
          </a:bodyPr>
          <a:lstStyle/>
          <a:p>
            <a:r>
              <a:rPr lang="en-US" sz="3600" dirty="0"/>
              <a:t>Background &amp; Motivation</a:t>
            </a:r>
            <a:br>
              <a:rPr lang="en-US" sz="3600" dirty="0"/>
            </a:br>
            <a:r>
              <a:rPr lang="en-SG" sz="3600" dirty="0"/>
              <a:t> </a:t>
            </a:r>
            <a:br>
              <a:rPr lang="en-US" altLang="zh-CN" sz="3600" dirty="0"/>
            </a:br>
            <a:endParaRPr lang="en-US" sz="3600" dirty="0"/>
          </a:p>
        </p:txBody>
      </p:sp>
      <p:graphicFrame>
        <p:nvGraphicFramePr>
          <p:cNvPr id="10" name="表格 41">
            <a:extLst>
              <a:ext uri="{FF2B5EF4-FFF2-40B4-BE49-F238E27FC236}">
                <a16:creationId xmlns:a16="http://schemas.microsoft.com/office/drawing/2014/main" id="{EA4C667E-6B8C-41F6-BBFF-6E4C13F22171}"/>
              </a:ext>
            </a:extLst>
          </p:cNvPr>
          <p:cNvGraphicFramePr>
            <a:graphicFrameLocks noGrp="1"/>
          </p:cNvGraphicFramePr>
          <p:nvPr>
            <p:extLst>
              <p:ext uri="{D42A27DB-BD31-4B8C-83A1-F6EECF244321}">
                <p14:modId xmlns:p14="http://schemas.microsoft.com/office/powerpoint/2010/main" val="2465373217"/>
              </p:ext>
            </p:extLst>
          </p:nvPr>
        </p:nvGraphicFramePr>
        <p:xfrm>
          <a:off x="279037" y="2055266"/>
          <a:ext cx="6092135" cy="2438280"/>
        </p:xfrm>
        <a:graphic>
          <a:graphicData uri="http://schemas.openxmlformats.org/drawingml/2006/table">
            <a:tbl>
              <a:tblPr firstRow="1" bandRow="1">
                <a:tableStyleId>{10A1B5D5-9B99-4C35-A422-299274C87663}</a:tableStyleId>
              </a:tblPr>
              <a:tblGrid>
                <a:gridCol w="6092135">
                  <a:extLst>
                    <a:ext uri="{9D8B030D-6E8A-4147-A177-3AD203B41FA5}">
                      <a16:colId xmlns:a16="http://schemas.microsoft.com/office/drawing/2014/main" val="20000"/>
                    </a:ext>
                  </a:extLst>
                </a:gridCol>
              </a:tblGrid>
              <a:tr h="224981">
                <a:tc>
                  <a:txBody>
                    <a:bodyPr/>
                    <a:lstStyle>
                      <a:lvl1pPr marL="0" algn="l" defTabSz="914377" rtl="0" eaLnBrk="1" latinLnBrk="0" hangingPunct="1">
                        <a:defRPr sz="1800" b="1" kern="1200">
                          <a:solidFill>
                            <a:schemeClr val="bg1"/>
                          </a:solidFill>
                          <a:latin typeface="Calibri"/>
                        </a:defRPr>
                      </a:lvl1pPr>
                      <a:lvl2pPr marL="457189" algn="l" defTabSz="914377" rtl="0" eaLnBrk="1" latinLnBrk="0" hangingPunct="1">
                        <a:defRPr sz="1800" b="1" kern="1200">
                          <a:solidFill>
                            <a:schemeClr val="bg1"/>
                          </a:solidFill>
                          <a:latin typeface="Calibri"/>
                        </a:defRPr>
                      </a:lvl2pPr>
                      <a:lvl3pPr marL="914377" algn="l" defTabSz="914377" rtl="0" eaLnBrk="1" latinLnBrk="0" hangingPunct="1">
                        <a:defRPr sz="1800" b="1" kern="1200">
                          <a:solidFill>
                            <a:schemeClr val="bg1"/>
                          </a:solidFill>
                          <a:latin typeface="Calibri"/>
                        </a:defRPr>
                      </a:lvl3pPr>
                      <a:lvl4pPr marL="1371566" algn="l" defTabSz="914377" rtl="0" eaLnBrk="1" latinLnBrk="0" hangingPunct="1">
                        <a:defRPr sz="1800" b="1" kern="1200">
                          <a:solidFill>
                            <a:schemeClr val="bg1"/>
                          </a:solidFill>
                          <a:latin typeface="Calibri"/>
                        </a:defRPr>
                      </a:lvl4pPr>
                      <a:lvl5pPr marL="1828754" algn="l" defTabSz="914377" rtl="0" eaLnBrk="1" latinLnBrk="0" hangingPunct="1">
                        <a:defRPr sz="1800" b="1" kern="1200">
                          <a:solidFill>
                            <a:schemeClr val="bg1"/>
                          </a:solidFill>
                          <a:latin typeface="Calibri"/>
                        </a:defRPr>
                      </a:lvl5pPr>
                      <a:lvl6pPr marL="2285943" algn="l" defTabSz="914377" rtl="0" eaLnBrk="1" latinLnBrk="0" hangingPunct="1">
                        <a:defRPr sz="1800" b="1" kern="1200">
                          <a:solidFill>
                            <a:schemeClr val="bg1"/>
                          </a:solidFill>
                          <a:latin typeface="Calibri"/>
                        </a:defRPr>
                      </a:lvl6pPr>
                      <a:lvl7pPr marL="2743131" algn="l" defTabSz="914377" rtl="0" eaLnBrk="1" latinLnBrk="0" hangingPunct="1">
                        <a:defRPr sz="1800" b="1" kern="1200">
                          <a:solidFill>
                            <a:schemeClr val="bg1"/>
                          </a:solidFill>
                          <a:latin typeface="Calibri"/>
                        </a:defRPr>
                      </a:lvl7pPr>
                      <a:lvl8pPr marL="3200320" algn="l" defTabSz="914377" rtl="0" eaLnBrk="1" latinLnBrk="0" hangingPunct="1">
                        <a:defRPr sz="1800" b="1" kern="1200">
                          <a:solidFill>
                            <a:schemeClr val="bg1"/>
                          </a:solidFill>
                          <a:latin typeface="Calibri"/>
                        </a:defRPr>
                      </a:lvl8pPr>
                      <a:lvl9pPr marL="3657509" algn="l" defTabSz="914377" rtl="0" eaLnBrk="1" latinLnBrk="0" hangingPunct="1">
                        <a:defRPr sz="1800" b="1" kern="1200">
                          <a:solidFill>
                            <a:schemeClr val="bg1"/>
                          </a:solidFill>
                          <a:latin typeface="Calibri"/>
                        </a:defRPr>
                      </a:lvl9pPr>
                    </a:lstStyle>
                    <a:p>
                      <a:pPr marL="0" algn="ctr" defTabSz="914377" rtl="0" eaLnBrk="1" latinLnBrk="0" hangingPunct="1"/>
                      <a:r>
                        <a:rPr lang="en-SG" altLang="zh-CN" sz="1800" kern="1200" dirty="0">
                          <a:solidFill>
                            <a:schemeClr val="tx1"/>
                          </a:solidFill>
                        </a:rPr>
                        <a:t>Background</a:t>
                      </a:r>
                      <a:endParaRPr lang="zh-CN" altLang="en-US" sz="1800" b="1" kern="1200" dirty="0">
                        <a:solidFill>
                          <a:schemeClr val="tx1"/>
                        </a:solidFill>
                        <a:latin typeface="微软雅黑" panose="020B0503020204020204" pitchFamily="34" charset="-122"/>
                        <a:ea typeface="微软雅黑" panose="020B0503020204020204" pitchFamily="34" charset="-122"/>
                        <a:cs typeface="+mn-cs"/>
                      </a:endParaRPr>
                    </a:p>
                  </a:txBody>
                  <a:tcPr marL="91380" marR="91380" marT="45690" marB="45690"/>
                </a:tc>
                <a:extLst>
                  <a:ext uri="{0D108BD9-81ED-4DB2-BD59-A6C34878D82A}">
                    <a16:rowId xmlns:a16="http://schemas.microsoft.com/office/drawing/2014/main" val="10000"/>
                  </a:ext>
                </a:extLst>
              </a:tr>
              <a:tr h="1589525">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indent="-342900">
                        <a:buFont typeface="Wingdings" panose="05000000000000000000" pitchFamily="2" charset="2"/>
                        <a:buChar char="q"/>
                      </a:pPr>
                      <a:r>
                        <a:rPr lang="en-US" sz="2000" dirty="0"/>
                        <a:t>LLMs as Agents for complex task planning, relying on a Thought-Action-Observation (</a:t>
                      </a:r>
                      <a:r>
                        <a:rPr lang="en-US" sz="2000" dirty="0">
                          <a:solidFill>
                            <a:srgbClr val="FF0000"/>
                          </a:solidFill>
                        </a:rPr>
                        <a:t>TAO</a:t>
                      </a:r>
                      <a:r>
                        <a:rPr lang="en-US" sz="2000" dirty="0"/>
                        <a:t>) process: </a:t>
                      </a:r>
                    </a:p>
                    <a:p>
                      <a:pPr marL="457200" lvl="1" indent="0">
                        <a:buNone/>
                      </a:pPr>
                      <a:r>
                        <a:rPr lang="en-US" sz="1600" dirty="0"/>
                        <a:t>(e.g., </a:t>
                      </a:r>
                      <a:r>
                        <a:rPr lang="en-US" sz="1600" dirty="0" err="1"/>
                        <a:t>ReAct</a:t>
                      </a:r>
                      <a:r>
                        <a:rPr lang="en-US" sz="1600" dirty="0"/>
                        <a:t>, </a:t>
                      </a:r>
                      <a:r>
                        <a:rPr lang="en-US" sz="1600" dirty="0" err="1"/>
                        <a:t>KnowAgent</a:t>
                      </a:r>
                      <a:r>
                        <a:rPr lang="en-US" sz="1600" dirty="0"/>
                        <a:t>, WKM, </a:t>
                      </a:r>
                      <a:r>
                        <a:rPr lang="en-US" sz="1600" dirty="0" err="1"/>
                        <a:t>Reflexion</a:t>
                      </a:r>
                      <a:r>
                        <a:rPr lang="en-US" sz="1600" dirty="0"/>
                        <a:t>, Fire-Act, NAT, and ETO)</a:t>
                      </a:r>
                    </a:p>
                    <a:p>
                      <a:pPr marL="742939" lvl="1" indent="-285750">
                        <a:buFont typeface="Wingdings" panose="05000000000000000000" pitchFamily="2" charset="2"/>
                        <a:buChar char="Ø"/>
                      </a:pPr>
                      <a:r>
                        <a:rPr lang="en-US" sz="1800" dirty="0"/>
                        <a:t>Observation </a:t>
                      </a:r>
                      <a:r>
                        <a:rPr lang="en-US" sz="2000" dirty="0"/>
                        <a:t>→</a:t>
                      </a:r>
                      <a:r>
                        <a:rPr lang="en-US" sz="1800" dirty="0"/>
                        <a:t> Environment</a:t>
                      </a:r>
                    </a:p>
                    <a:p>
                      <a:pPr marL="742939" lvl="1" indent="-285750">
                        <a:buFont typeface="Wingdings" panose="05000000000000000000" pitchFamily="2" charset="2"/>
                        <a:buChar char="Ø"/>
                      </a:pPr>
                      <a:r>
                        <a:rPr lang="en-US" sz="1800" dirty="0"/>
                        <a:t>Thought and Action → </a:t>
                      </a:r>
                      <a:r>
                        <a:rPr lang="en-US" sz="1800" b="1" dirty="0"/>
                        <a:t>LLMs</a:t>
                      </a:r>
                    </a:p>
                    <a:p>
                      <a:pPr marL="457189" lvl="1" indent="0">
                        <a:buFont typeface="Wingdings" panose="05000000000000000000" pitchFamily="2" charset="2"/>
                        <a:buNone/>
                      </a:pPr>
                      <a:endParaRPr lang="en-US" sz="1800" dirty="0"/>
                    </a:p>
                    <a:p>
                      <a:pPr marL="457189" lvl="1" indent="0">
                        <a:buFont typeface="Wingdings" panose="05000000000000000000" pitchFamily="2" charset="2"/>
                        <a:buNone/>
                      </a:pPr>
                      <a:endParaRPr lang="en-US" sz="1800" b="1" dirty="0"/>
                    </a:p>
                  </a:txBody>
                  <a:tcPr marL="91380" marR="91380" marT="45690" marB="45690"/>
                </a:tc>
                <a:extLst>
                  <a:ext uri="{0D108BD9-81ED-4DB2-BD59-A6C34878D82A}">
                    <a16:rowId xmlns:a16="http://schemas.microsoft.com/office/drawing/2014/main" val="10001"/>
                  </a:ext>
                </a:extLst>
              </a:tr>
            </a:tbl>
          </a:graphicData>
        </a:graphic>
      </p:graphicFrame>
      <p:graphicFrame>
        <p:nvGraphicFramePr>
          <p:cNvPr id="11" name="表格 41">
            <a:extLst>
              <a:ext uri="{FF2B5EF4-FFF2-40B4-BE49-F238E27FC236}">
                <a16:creationId xmlns:a16="http://schemas.microsoft.com/office/drawing/2014/main" id="{88A27ABE-C639-4B93-BCF6-9139550013F7}"/>
              </a:ext>
            </a:extLst>
          </p:cNvPr>
          <p:cNvGraphicFramePr>
            <a:graphicFrameLocks noGrp="1"/>
          </p:cNvGraphicFramePr>
          <p:nvPr>
            <p:extLst>
              <p:ext uri="{D42A27DB-BD31-4B8C-83A1-F6EECF244321}">
                <p14:modId xmlns:p14="http://schemas.microsoft.com/office/powerpoint/2010/main" val="3156411272"/>
              </p:ext>
            </p:extLst>
          </p:nvPr>
        </p:nvGraphicFramePr>
        <p:xfrm>
          <a:off x="6527060" y="2049586"/>
          <a:ext cx="5385903" cy="2438280"/>
        </p:xfrm>
        <a:graphic>
          <a:graphicData uri="http://schemas.openxmlformats.org/drawingml/2006/table">
            <a:tbl>
              <a:tblPr firstRow="1" bandRow="1">
                <a:tableStyleId>{10A1B5D5-9B99-4C35-A422-299274C87663}</a:tableStyleId>
              </a:tblPr>
              <a:tblGrid>
                <a:gridCol w="5385903">
                  <a:extLst>
                    <a:ext uri="{9D8B030D-6E8A-4147-A177-3AD203B41FA5}">
                      <a16:colId xmlns:a16="http://schemas.microsoft.com/office/drawing/2014/main" val="20000"/>
                    </a:ext>
                  </a:extLst>
                </a:gridCol>
              </a:tblGrid>
              <a:tr h="224981">
                <a:tc>
                  <a:txBody>
                    <a:bodyPr/>
                    <a:lstStyle>
                      <a:lvl1pPr marL="0" algn="l" defTabSz="914377" rtl="0" eaLnBrk="1" latinLnBrk="0" hangingPunct="1">
                        <a:defRPr sz="1800" b="1" kern="1200">
                          <a:solidFill>
                            <a:schemeClr val="bg1"/>
                          </a:solidFill>
                          <a:latin typeface="Calibri"/>
                        </a:defRPr>
                      </a:lvl1pPr>
                      <a:lvl2pPr marL="457189" algn="l" defTabSz="914377" rtl="0" eaLnBrk="1" latinLnBrk="0" hangingPunct="1">
                        <a:defRPr sz="1800" b="1" kern="1200">
                          <a:solidFill>
                            <a:schemeClr val="bg1"/>
                          </a:solidFill>
                          <a:latin typeface="Calibri"/>
                        </a:defRPr>
                      </a:lvl2pPr>
                      <a:lvl3pPr marL="914377" algn="l" defTabSz="914377" rtl="0" eaLnBrk="1" latinLnBrk="0" hangingPunct="1">
                        <a:defRPr sz="1800" b="1" kern="1200">
                          <a:solidFill>
                            <a:schemeClr val="bg1"/>
                          </a:solidFill>
                          <a:latin typeface="Calibri"/>
                        </a:defRPr>
                      </a:lvl3pPr>
                      <a:lvl4pPr marL="1371566" algn="l" defTabSz="914377" rtl="0" eaLnBrk="1" latinLnBrk="0" hangingPunct="1">
                        <a:defRPr sz="1800" b="1" kern="1200">
                          <a:solidFill>
                            <a:schemeClr val="bg1"/>
                          </a:solidFill>
                          <a:latin typeface="Calibri"/>
                        </a:defRPr>
                      </a:lvl4pPr>
                      <a:lvl5pPr marL="1828754" algn="l" defTabSz="914377" rtl="0" eaLnBrk="1" latinLnBrk="0" hangingPunct="1">
                        <a:defRPr sz="1800" b="1" kern="1200">
                          <a:solidFill>
                            <a:schemeClr val="bg1"/>
                          </a:solidFill>
                          <a:latin typeface="Calibri"/>
                        </a:defRPr>
                      </a:lvl5pPr>
                      <a:lvl6pPr marL="2285943" algn="l" defTabSz="914377" rtl="0" eaLnBrk="1" latinLnBrk="0" hangingPunct="1">
                        <a:defRPr sz="1800" b="1" kern="1200">
                          <a:solidFill>
                            <a:schemeClr val="bg1"/>
                          </a:solidFill>
                          <a:latin typeface="Calibri"/>
                        </a:defRPr>
                      </a:lvl6pPr>
                      <a:lvl7pPr marL="2743131" algn="l" defTabSz="914377" rtl="0" eaLnBrk="1" latinLnBrk="0" hangingPunct="1">
                        <a:defRPr sz="1800" b="1" kern="1200">
                          <a:solidFill>
                            <a:schemeClr val="bg1"/>
                          </a:solidFill>
                          <a:latin typeface="Calibri"/>
                        </a:defRPr>
                      </a:lvl7pPr>
                      <a:lvl8pPr marL="3200320" algn="l" defTabSz="914377" rtl="0" eaLnBrk="1" latinLnBrk="0" hangingPunct="1">
                        <a:defRPr sz="1800" b="1" kern="1200">
                          <a:solidFill>
                            <a:schemeClr val="bg1"/>
                          </a:solidFill>
                          <a:latin typeface="Calibri"/>
                        </a:defRPr>
                      </a:lvl8pPr>
                      <a:lvl9pPr marL="3657509" algn="l" defTabSz="914377" rtl="0" eaLnBrk="1" latinLnBrk="0" hangingPunct="1">
                        <a:defRPr sz="1800" b="1" kern="1200">
                          <a:solidFill>
                            <a:schemeClr val="bg1"/>
                          </a:solidFill>
                          <a:latin typeface="Calibri"/>
                        </a:defRPr>
                      </a:lvl9pPr>
                    </a:lstStyle>
                    <a:p>
                      <a:pPr marL="0" algn="ctr" defTabSz="914377" rtl="0" eaLnBrk="1" latinLnBrk="0" hangingPunct="1"/>
                      <a:r>
                        <a:rPr lang="en-SG" altLang="zh-CN" sz="1800" kern="1200" dirty="0">
                          <a:solidFill>
                            <a:schemeClr val="tx1"/>
                          </a:solidFill>
                        </a:rPr>
                        <a:t>Motivation</a:t>
                      </a:r>
                      <a:endParaRPr lang="zh-CN" altLang="en-US" sz="1800" b="1" kern="1200" dirty="0">
                        <a:solidFill>
                          <a:schemeClr val="tx1"/>
                        </a:solidFill>
                        <a:latin typeface="微软雅黑" panose="020B0503020204020204" pitchFamily="34" charset="-122"/>
                        <a:ea typeface="微软雅黑" panose="020B0503020204020204" pitchFamily="34" charset="-122"/>
                        <a:cs typeface="+mn-cs"/>
                      </a:endParaRPr>
                    </a:p>
                  </a:txBody>
                  <a:tcPr marL="91380" marR="91380" marT="45690" marB="45690"/>
                </a:tc>
                <a:extLst>
                  <a:ext uri="{0D108BD9-81ED-4DB2-BD59-A6C34878D82A}">
                    <a16:rowId xmlns:a16="http://schemas.microsoft.com/office/drawing/2014/main" val="10000"/>
                  </a:ext>
                </a:extLst>
              </a:tr>
              <a:tr h="1589525">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indent="-342900">
                        <a:buFont typeface="Wingdings" panose="05000000000000000000" pitchFamily="2" charset="2"/>
                        <a:buChar char="q"/>
                      </a:pPr>
                      <a:r>
                        <a:rPr lang="en-US" sz="2000" dirty="0"/>
                        <a:t>RAG helps the LLM planning by leveraging </a:t>
                      </a:r>
                      <a:r>
                        <a:rPr lang="en-US" sz="2000" dirty="0">
                          <a:solidFill>
                            <a:srgbClr val="FF0000"/>
                          </a:solidFill>
                        </a:rPr>
                        <a:t>external databases </a:t>
                      </a:r>
                      <a:r>
                        <a:rPr lang="en-US" sz="2000" dirty="0"/>
                        <a:t>(</a:t>
                      </a:r>
                      <a:r>
                        <a:rPr lang="en-US" sz="2000" i="1" dirty="0"/>
                        <a:t>which is less explored</a:t>
                      </a:r>
                      <a:r>
                        <a:rPr lang="en-US" sz="2000" dirty="0"/>
                        <a:t>)</a:t>
                      </a:r>
                    </a:p>
                    <a:p>
                      <a:pPr marL="742939" lvl="1" indent="-285750">
                        <a:buFont typeface="Wingdings" panose="05000000000000000000" pitchFamily="2" charset="2"/>
                        <a:buChar char="Ø"/>
                      </a:pPr>
                      <a:r>
                        <a:rPr lang="en-US" sz="1800" b="1" u="sng" dirty="0"/>
                        <a:t>Property 1 (</a:t>
                      </a:r>
                      <a:r>
                        <a:rPr lang="en-US" sz="1800" b="1" u="sng" dirty="0" err="1"/>
                        <a:t>Enlargeability</a:t>
                      </a:r>
                      <a:r>
                        <a:rPr lang="en-US" sz="1800" b="1" u="sng" dirty="0"/>
                        <a:t>)</a:t>
                      </a:r>
                      <a:r>
                        <a:rPr lang="en-US" sz="1800" u="sng" dirty="0"/>
                        <a:t>: </a:t>
                      </a:r>
                      <a:r>
                        <a:rPr lang="en-US" sz="1800" dirty="0"/>
                        <a:t>Pre-built databases are limited to the </a:t>
                      </a:r>
                      <a:r>
                        <a:rPr lang="en-US" sz="1800" b="1" dirty="0">
                          <a:solidFill>
                            <a:srgbClr val="0070C0"/>
                          </a:solidFill>
                        </a:rPr>
                        <a:t>scope of the data</a:t>
                      </a:r>
                      <a:r>
                        <a:rPr lang="en-US" sz="1800" dirty="0"/>
                        <a:t> they cover</a:t>
                      </a:r>
                    </a:p>
                    <a:p>
                      <a:pPr marL="742939" lvl="1" indent="-285750">
                        <a:buFont typeface="Wingdings" panose="05000000000000000000" pitchFamily="2" charset="2"/>
                        <a:buChar char="Ø"/>
                      </a:pPr>
                      <a:r>
                        <a:rPr lang="en-US" sz="1800" b="1" u="sng" dirty="0"/>
                        <a:t>Property 2 (Transferability):</a:t>
                      </a:r>
                      <a:r>
                        <a:rPr lang="en-US" sz="1800" b="1" dirty="0"/>
                        <a:t> </a:t>
                      </a:r>
                      <a:r>
                        <a:rPr lang="en-US" sz="1800" dirty="0"/>
                        <a:t>Task planning involves developing </a:t>
                      </a:r>
                      <a:r>
                        <a:rPr lang="en-US" sz="1800" b="1" dirty="0">
                          <a:solidFill>
                            <a:srgbClr val="0070C0"/>
                          </a:solidFill>
                        </a:rPr>
                        <a:t>models</a:t>
                      </a:r>
                      <a:r>
                        <a:rPr lang="en-US" sz="1800" dirty="0"/>
                        <a:t> that can quickly adapt to new tasks in practice</a:t>
                      </a:r>
                    </a:p>
                  </a:txBody>
                  <a:tcPr marL="91380" marR="91380" marT="45690" marB="45690"/>
                </a:tc>
                <a:extLst>
                  <a:ext uri="{0D108BD9-81ED-4DB2-BD59-A6C34878D82A}">
                    <a16:rowId xmlns:a16="http://schemas.microsoft.com/office/drawing/2014/main" val="10001"/>
                  </a:ext>
                </a:extLst>
              </a:tr>
            </a:tbl>
          </a:graphicData>
        </a:graphic>
      </p:graphicFrame>
      <p:sp>
        <p:nvSpPr>
          <p:cNvPr id="20" name="Speech Bubble: Rectangle 19">
            <a:extLst>
              <a:ext uri="{FF2B5EF4-FFF2-40B4-BE49-F238E27FC236}">
                <a16:creationId xmlns:a16="http://schemas.microsoft.com/office/drawing/2014/main" id="{6E08137C-24F6-4C02-A9B8-D0E8A948B93D}"/>
              </a:ext>
            </a:extLst>
          </p:cNvPr>
          <p:cNvSpPr/>
          <p:nvPr/>
        </p:nvSpPr>
        <p:spPr bwMode="auto">
          <a:xfrm>
            <a:off x="2628552" y="3898412"/>
            <a:ext cx="3015123" cy="540000"/>
          </a:xfrm>
          <a:prstGeom prst="wedgeRectCallout">
            <a:avLst>
              <a:gd name="adj1" fmla="val -20856"/>
              <a:gd name="adj2" fmla="val -62613"/>
            </a:avLst>
          </a:prstGeom>
          <a:solidFill>
            <a:srgbClr val="EDEDF9"/>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dirty="0"/>
              <a:t>Limited knowledge of LLMs on complex tasks</a:t>
            </a:r>
            <a:endParaRPr lang="en-SG" sz="1600" b="1" dirty="0">
              <a:solidFill>
                <a:srgbClr val="C00000"/>
              </a:solidFill>
              <a:latin typeface="FrutigerNext LT Regular"/>
              <a:cs typeface="Arial" panose="020B0604020202020204" pitchFamily="34" charset="0"/>
            </a:endParaRPr>
          </a:p>
        </p:txBody>
      </p:sp>
      <p:sp>
        <p:nvSpPr>
          <p:cNvPr id="17" name="Speech Bubble: Rectangle 16">
            <a:extLst>
              <a:ext uri="{FF2B5EF4-FFF2-40B4-BE49-F238E27FC236}">
                <a16:creationId xmlns:a16="http://schemas.microsoft.com/office/drawing/2014/main" id="{9E843560-70FF-4804-BD9F-251D7FC61E14}"/>
              </a:ext>
            </a:extLst>
          </p:cNvPr>
          <p:cNvSpPr/>
          <p:nvPr/>
        </p:nvSpPr>
        <p:spPr bwMode="auto">
          <a:xfrm>
            <a:off x="7725096" y="4769350"/>
            <a:ext cx="4087681" cy="563874"/>
          </a:xfrm>
          <a:prstGeom prst="wedgeRectCallout">
            <a:avLst>
              <a:gd name="adj1" fmla="val -55191"/>
              <a:gd name="adj2" fmla="val -2273"/>
            </a:avLst>
          </a:prstGeom>
          <a:solidFill>
            <a:srgbClr val="EDEDF9"/>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dirty="0" err="1"/>
              <a:t>Enlargeability</a:t>
            </a:r>
            <a:r>
              <a:rPr lang="en-US" sz="1600" b="1" dirty="0"/>
              <a:t>: </a:t>
            </a:r>
            <a:r>
              <a:rPr lang="en-US" sz="1600" dirty="0"/>
              <a:t>combine existing instructions to solve a new question</a:t>
            </a:r>
            <a:endParaRPr lang="en-SG" sz="1600" dirty="0">
              <a:latin typeface="FrutigerNext LT Regular"/>
              <a:cs typeface="Arial" panose="020B0604020202020204" pitchFamily="34" charset="0"/>
            </a:endParaRPr>
          </a:p>
        </p:txBody>
      </p:sp>
      <p:sp>
        <p:nvSpPr>
          <p:cNvPr id="18" name="Speech Bubble: Rectangle 17">
            <a:extLst>
              <a:ext uri="{FF2B5EF4-FFF2-40B4-BE49-F238E27FC236}">
                <a16:creationId xmlns:a16="http://schemas.microsoft.com/office/drawing/2014/main" id="{666B0A12-442E-41DB-8D5D-459BD0C02A91}"/>
              </a:ext>
            </a:extLst>
          </p:cNvPr>
          <p:cNvSpPr/>
          <p:nvPr/>
        </p:nvSpPr>
        <p:spPr bwMode="auto">
          <a:xfrm>
            <a:off x="7725096" y="5933870"/>
            <a:ext cx="4087681" cy="563874"/>
          </a:xfrm>
          <a:prstGeom prst="wedgeRectCallout">
            <a:avLst>
              <a:gd name="adj1" fmla="val -55191"/>
              <a:gd name="adj2" fmla="val -2273"/>
            </a:avLst>
          </a:prstGeom>
          <a:solidFill>
            <a:srgbClr val="EDEDF9"/>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dirty="0"/>
              <a:t>Transferability: </a:t>
            </a:r>
            <a:r>
              <a:rPr lang="en-US" sz="1600" dirty="0"/>
              <a:t>rapid adaptation to new tasks</a:t>
            </a:r>
            <a:endParaRPr lang="en-SG" sz="1600" dirty="0">
              <a:latin typeface="FrutigerNext LT Regular"/>
              <a:cs typeface="Arial" panose="020B0604020202020204" pitchFamily="34" charset="0"/>
            </a:endParaRPr>
          </a:p>
        </p:txBody>
      </p:sp>
    </p:spTree>
    <p:extLst>
      <p:ext uri="{BB962C8B-B14F-4D97-AF65-F5344CB8AC3E}">
        <p14:creationId xmlns:p14="http://schemas.microsoft.com/office/powerpoint/2010/main" val="103610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A304C-F464-458B-BFDC-727B73A463AD}"/>
              </a:ext>
            </a:extLst>
          </p:cNvPr>
          <p:cNvPicPr>
            <a:picLocks noChangeAspect="1"/>
          </p:cNvPicPr>
          <p:nvPr/>
        </p:nvPicPr>
        <p:blipFill>
          <a:blip r:embed="rId3"/>
          <a:stretch>
            <a:fillRect/>
          </a:stretch>
        </p:blipFill>
        <p:spPr>
          <a:xfrm>
            <a:off x="2305879" y="2220951"/>
            <a:ext cx="9071261" cy="3526339"/>
          </a:xfrm>
          <a:prstGeom prst="rect">
            <a:avLst/>
          </a:prstGeom>
        </p:spPr>
      </p:pic>
      <p:sp>
        <p:nvSpPr>
          <p:cNvPr id="5" name="Title 4"/>
          <p:cNvSpPr>
            <a:spLocks noGrp="1"/>
          </p:cNvSpPr>
          <p:nvPr>
            <p:ph type="title"/>
          </p:nvPr>
        </p:nvSpPr>
        <p:spPr>
          <a:xfrm>
            <a:off x="1452873" y="2090365"/>
            <a:ext cx="11820523" cy="730507"/>
          </a:xfrm>
        </p:spPr>
        <p:txBody>
          <a:bodyPr>
            <a:noAutofit/>
          </a:bodyPr>
          <a:lstStyle/>
          <a:p>
            <a:r>
              <a:rPr lang="en-US" sz="3400" dirty="0"/>
              <a:t>Multi-Agent Meta-Reinforcement Learning Framework </a:t>
            </a:r>
            <a:br>
              <a:rPr lang="en-US" sz="3400" dirty="0"/>
            </a:br>
            <a:r>
              <a:rPr lang="en-SG" sz="3400" dirty="0"/>
              <a:t> </a:t>
            </a:r>
            <a:br>
              <a:rPr lang="en-US" altLang="zh-CN" sz="3400" dirty="0"/>
            </a:br>
            <a:endParaRPr lang="en-US" sz="3400" dirty="0"/>
          </a:p>
        </p:txBody>
      </p:sp>
      <p:sp>
        <p:nvSpPr>
          <p:cNvPr id="13" name="Speech Bubble: Rectangle 12">
            <a:extLst>
              <a:ext uri="{FF2B5EF4-FFF2-40B4-BE49-F238E27FC236}">
                <a16:creationId xmlns:a16="http://schemas.microsoft.com/office/drawing/2014/main" id="{F001E621-2FCF-44E2-BE8A-34C7EE7F72B3}"/>
              </a:ext>
            </a:extLst>
          </p:cNvPr>
          <p:cNvSpPr/>
          <p:nvPr/>
        </p:nvSpPr>
        <p:spPr bwMode="auto">
          <a:xfrm>
            <a:off x="861480" y="5874239"/>
            <a:ext cx="5932966" cy="810000"/>
          </a:xfrm>
          <a:prstGeom prst="wedgeRectCallout">
            <a:avLst>
              <a:gd name="adj1" fmla="val 7616"/>
              <a:gd name="adj2" fmla="val -74426"/>
            </a:avLst>
          </a:prstGeom>
          <a:solidFill>
            <a:srgbClr val="EDEDF9"/>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u="sng" dirty="0">
                <a:solidFill>
                  <a:srgbClr val="C00000"/>
                </a:solidFill>
                <a:latin typeface="FrutigerNext LT Regular"/>
                <a:cs typeface="Arial" panose="020B0604020202020204" pitchFamily="34" charset="0"/>
              </a:rPr>
              <a:t>Instruction Graph: </a:t>
            </a:r>
            <a:r>
              <a:rPr lang="en-US" sz="1600" dirty="0">
                <a:latin typeface="FrutigerNext LT Regular"/>
                <a:cs typeface="Arial" panose="020B0604020202020204" pitchFamily="34" charset="0"/>
              </a:rPr>
              <a:t>a directed graph that organizes instruction paths</a:t>
            </a:r>
          </a:p>
          <a:p>
            <a:pPr>
              <a:buClr>
                <a:srgbClr val="CC9900"/>
              </a:buClr>
            </a:pPr>
            <a:r>
              <a:rPr lang="en-US" sz="1600" b="1" dirty="0">
                <a:latin typeface="FrutigerNext LT Regular"/>
                <a:cs typeface="Arial" panose="020B0604020202020204" pitchFamily="34" charset="0"/>
              </a:rPr>
              <a:t>Step-1: </a:t>
            </a:r>
            <a:r>
              <a:rPr lang="en-US" sz="1600" dirty="0">
                <a:latin typeface="FrutigerNext LT Regular"/>
                <a:cs typeface="Arial" panose="020B0604020202020204" pitchFamily="34" charset="0"/>
              </a:rPr>
              <a:t>Generate instruction paths from past successful experiences</a:t>
            </a:r>
          </a:p>
          <a:p>
            <a:pPr>
              <a:buClr>
                <a:srgbClr val="CC9900"/>
              </a:buClr>
            </a:pPr>
            <a:r>
              <a:rPr lang="en-US" sz="1600" b="1" dirty="0">
                <a:latin typeface="FrutigerNext LT Regular"/>
                <a:cs typeface="Arial" panose="020B0604020202020204" pitchFamily="34" charset="0"/>
              </a:rPr>
              <a:t>Step-2: </a:t>
            </a:r>
            <a:r>
              <a:rPr lang="en-US" sz="1600" dirty="0">
                <a:latin typeface="FrutigerNext LT Regular"/>
                <a:cs typeface="Arial" panose="020B0604020202020204" pitchFamily="34" charset="0"/>
              </a:rPr>
              <a:t>Insert instructions step-by-step with a threshold 𝛿</a:t>
            </a:r>
          </a:p>
        </p:txBody>
      </p:sp>
      <p:sp>
        <p:nvSpPr>
          <p:cNvPr id="15" name="Speech Bubble: Rectangle 14">
            <a:extLst>
              <a:ext uri="{FF2B5EF4-FFF2-40B4-BE49-F238E27FC236}">
                <a16:creationId xmlns:a16="http://schemas.microsoft.com/office/drawing/2014/main" id="{62B5FEA8-6387-48B7-BEAA-7122444B53B5}"/>
              </a:ext>
            </a:extLst>
          </p:cNvPr>
          <p:cNvSpPr/>
          <p:nvPr/>
        </p:nvSpPr>
        <p:spPr bwMode="auto">
          <a:xfrm>
            <a:off x="21266" y="3731109"/>
            <a:ext cx="2062961" cy="810000"/>
          </a:xfrm>
          <a:prstGeom prst="wedgeRectCallout">
            <a:avLst>
              <a:gd name="adj1" fmla="val 88606"/>
              <a:gd name="adj2" fmla="val 55527"/>
            </a:avLst>
          </a:prstGeom>
          <a:solidFill>
            <a:srgbClr val="E9FBF3">
              <a:alpha val="60000"/>
            </a:srgb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u="sng" dirty="0">
                <a:latin typeface="FrutigerNext LT Regular"/>
                <a:cs typeface="Arial" panose="020B0604020202020204" pitchFamily="34" charset="0"/>
              </a:rPr>
              <a:t>Edge (Task Set): </a:t>
            </a:r>
            <a:r>
              <a:rPr lang="en-US" sz="1600" dirty="0">
                <a:latin typeface="FrutigerNext LT Regular"/>
                <a:cs typeface="Arial" panose="020B0604020202020204" pitchFamily="34" charset="0"/>
              </a:rPr>
              <a:t>keep task-specific info into the structure</a:t>
            </a:r>
          </a:p>
        </p:txBody>
      </p:sp>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87662824-F047-4A38-AF0F-65C733F67226}"/>
                  </a:ext>
                </a:extLst>
              </p:cNvPr>
              <p:cNvSpPr/>
              <p:nvPr/>
            </p:nvSpPr>
            <p:spPr bwMode="auto">
              <a:xfrm>
                <a:off x="7074684" y="5737833"/>
                <a:ext cx="4114558" cy="1045739"/>
              </a:xfrm>
              <a:prstGeom prst="wedgeRectCallout">
                <a:avLst>
                  <a:gd name="adj1" fmla="val -85087"/>
                  <a:gd name="adj2" fmla="val -122549"/>
                </a:avLst>
              </a:prstGeom>
              <a:solidFill>
                <a:srgbClr val="E9FBF3">
                  <a:alpha val="60000"/>
                </a:srgbClr>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u="sng" dirty="0">
                    <a:latin typeface="FrutigerNext LT Regular"/>
                    <a:cs typeface="Arial" panose="020B0604020202020204" pitchFamily="34" charset="0"/>
                  </a:rPr>
                  <a:t>Node (Instruction Set): </a:t>
                </a:r>
              </a:p>
              <a:p>
                <a:pPr>
                  <a:buClr>
                    <a:srgbClr val="CC9900"/>
                  </a:buClr>
                </a:pPr>
                <a:r>
                  <a:rPr lang="en-US" sz="1600" dirty="0">
                    <a:latin typeface="FrutigerNext LT Regular"/>
                    <a:cs typeface="Arial" panose="020B0604020202020204" pitchFamily="34" charset="0"/>
                  </a:rPr>
                  <a:t>(1) Cluster similar instructions with a threshold</a:t>
                </a:r>
              </a:p>
              <a:p>
                <a:pPr>
                  <a:buClr>
                    <a:srgbClr val="CC9900"/>
                  </a:buClr>
                </a:pPr>
                <a:r>
                  <a:rPr lang="en-US" sz="1600" dirty="0">
                    <a:latin typeface="FrutigerNext LT Regular"/>
                    <a:cs typeface="Arial" panose="020B0604020202020204" pitchFamily="34" charset="0"/>
                  </a:rPr>
                  <a:t>(2) A junction for instruction combination to solve new </a:t>
                </a:r>
                <a14:m>
                  <m:oMath xmlns:m="http://schemas.openxmlformats.org/officeDocument/2006/math">
                    <m:acc>
                      <m:accPr>
                        <m:chr m:val="̂"/>
                        <m:ctrlPr>
                          <a:rPr lang="en-US" sz="1600" i="1" smtClean="0">
                            <a:latin typeface="Cambria Math" panose="02040503050406030204" pitchFamily="18" charset="0"/>
                            <a:cs typeface="Arial" panose="020B0604020202020204" pitchFamily="34" charset="0"/>
                          </a:rPr>
                        </m:ctrlPr>
                      </m:accPr>
                      <m:e>
                        <m:r>
                          <a:rPr lang="en-US" sz="1600" b="0" i="1" smtClean="0">
                            <a:latin typeface="Cambria Math" panose="02040503050406030204" pitchFamily="18" charset="0"/>
                            <a:cs typeface="Arial" panose="020B0604020202020204" pitchFamily="34" charset="0"/>
                          </a:rPr>
                          <m:t>𝑄</m:t>
                        </m:r>
                      </m:e>
                    </m:acc>
                  </m:oMath>
                </a14:m>
                <a:endParaRPr lang="en-US" sz="1600" dirty="0">
                  <a:latin typeface="FrutigerNext LT Regular"/>
                  <a:cs typeface="Arial" panose="020B0604020202020204" pitchFamily="34" charset="0"/>
                </a:endParaRPr>
              </a:p>
            </p:txBody>
          </p:sp>
        </mc:Choice>
        <mc:Fallback xmlns="">
          <p:sp>
            <p:nvSpPr>
              <p:cNvPr id="14" name="Speech Bubble: Rectangle 13">
                <a:extLst>
                  <a:ext uri="{FF2B5EF4-FFF2-40B4-BE49-F238E27FC236}">
                    <a16:creationId xmlns:a16="http://schemas.microsoft.com/office/drawing/2014/main" id="{87662824-F047-4A38-AF0F-65C733F67226}"/>
                  </a:ext>
                </a:extLst>
              </p:cNvPr>
              <p:cNvSpPr>
                <a:spLocks noRot="1" noChangeAspect="1" noMove="1" noResize="1" noEditPoints="1" noAdjustHandles="1" noChangeArrowheads="1" noChangeShapeType="1" noTextEdit="1"/>
              </p:cNvSpPr>
              <p:nvPr/>
            </p:nvSpPr>
            <p:spPr bwMode="auto">
              <a:xfrm>
                <a:off x="7074684" y="5737833"/>
                <a:ext cx="4114558" cy="1045739"/>
              </a:xfrm>
              <a:prstGeom prst="wedgeRectCallout">
                <a:avLst>
                  <a:gd name="adj1" fmla="val -85087"/>
                  <a:gd name="adj2" fmla="val -122549"/>
                </a:avLst>
              </a:prstGeom>
              <a:blipFill>
                <a:blip r:embed="rId4"/>
                <a:stretch>
                  <a:fillRect b="-5686"/>
                </a:stretch>
              </a:blipFill>
              <a:ln>
                <a:solidFill>
                  <a:schemeClr val="tx1"/>
                </a:solidFill>
              </a:ln>
              <a:effectLst/>
            </p:spPr>
            <p:txBody>
              <a:bodyPr/>
              <a:lstStyle/>
              <a:p>
                <a:r>
                  <a:rPr lang="en-SG">
                    <a:noFill/>
                  </a:rPr>
                  <a:t> </a:t>
                </a:r>
              </a:p>
            </p:txBody>
          </p:sp>
        </mc:Fallback>
      </mc:AlternateContent>
    </p:spTree>
    <p:extLst>
      <p:ext uri="{BB962C8B-B14F-4D97-AF65-F5344CB8AC3E}">
        <p14:creationId xmlns:p14="http://schemas.microsoft.com/office/powerpoint/2010/main" val="250017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2873" y="2090365"/>
            <a:ext cx="11820523" cy="730507"/>
          </a:xfrm>
        </p:spPr>
        <p:txBody>
          <a:bodyPr>
            <a:noAutofit/>
          </a:bodyPr>
          <a:lstStyle/>
          <a:p>
            <a:r>
              <a:rPr lang="en-US" sz="3400" dirty="0"/>
              <a:t>Multi-Agent Meta-Reinforcement Learning Framework </a:t>
            </a:r>
            <a:br>
              <a:rPr lang="en-US" sz="3400" dirty="0"/>
            </a:br>
            <a:r>
              <a:rPr lang="en-SG" sz="3400" dirty="0"/>
              <a:t> </a:t>
            </a:r>
            <a:br>
              <a:rPr lang="en-US" altLang="zh-CN" sz="3400" dirty="0"/>
            </a:br>
            <a:endParaRPr lang="en-US" sz="3400" dirty="0"/>
          </a:p>
        </p:txBody>
      </p:sp>
      <p:sp>
        <p:nvSpPr>
          <p:cNvPr id="13" name="Speech Bubble: Rectangle 12">
            <a:extLst>
              <a:ext uri="{FF2B5EF4-FFF2-40B4-BE49-F238E27FC236}">
                <a16:creationId xmlns:a16="http://schemas.microsoft.com/office/drawing/2014/main" id="{F001E621-2FCF-44E2-BE8A-34C7EE7F72B3}"/>
              </a:ext>
            </a:extLst>
          </p:cNvPr>
          <p:cNvSpPr/>
          <p:nvPr/>
        </p:nvSpPr>
        <p:spPr bwMode="auto">
          <a:xfrm>
            <a:off x="4426225" y="5890875"/>
            <a:ext cx="5175217" cy="531190"/>
          </a:xfrm>
          <a:prstGeom prst="wedgeRectCallout">
            <a:avLst>
              <a:gd name="adj1" fmla="val 7616"/>
              <a:gd name="adj2" fmla="val -74426"/>
            </a:avLst>
          </a:prstGeom>
          <a:solidFill>
            <a:srgbClr val="EDEDF9"/>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u="sng" dirty="0">
                <a:solidFill>
                  <a:srgbClr val="C00000"/>
                </a:solidFill>
                <a:latin typeface="FrutigerNext LT Regular"/>
                <a:cs typeface="Arial" panose="020B0604020202020204" pitchFamily="34" charset="0"/>
              </a:rPr>
              <a:t>RL-Agent (</a:t>
            </a:r>
            <a:r>
              <a:rPr lang="en-US" sz="1600" b="1" u="sng" dirty="0" err="1">
                <a:solidFill>
                  <a:srgbClr val="C00000"/>
                </a:solidFill>
                <a:latin typeface="FrutigerNext LT Regular"/>
                <a:cs typeface="Arial" panose="020B0604020202020204" pitchFamily="34" charset="0"/>
              </a:rPr>
              <a:t>Enlargeability</a:t>
            </a:r>
            <a:r>
              <a:rPr lang="en-US" sz="1600" b="1" u="sng" dirty="0">
                <a:solidFill>
                  <a:srgbClr val="C00000"/>
                </a:solidFill>
                <a:latin typeface="FrutigerNext LT Regular"/>
                <a:cs typeface="Arial" panose="020B0604020202020204" pitchFamily="34" charset="0"/>
              </a:rPr>
              <a:t>): </a:t>
            </a:r>
            <a:r>
              <a:rPr lang="en-US" sz="1600" dirty="0">
                <a:latin typeface="FrutigerNext LT Regular"/>
                <a:cs typeface="Arial" panose="020B0604020202020204" pitchFamily="34" charset="0"/>
              </a:rPr>
              <a:t> it utilizes RL to identify candidate paths on the graph, with the goal of optimizing effectiveness</a:t>
            </a:r>
          </a:p>
        </p:txBody>
      </p:sp>
      <p:pic>
        <p:nvPicPr>
          <p:cNvPr id="6" name="Picture 5">
            <a:extLst>
              <a:ext uri="{FF2B5EF4-FFF2-40B4-BE49-F238E27FC236}">
                <a16:creationId xmlns:a16="http://schemas.microsoft.com/office/drawing/2014/main" id="{01C350A7-F798-4FE1-8062-66C6D20C9DCC}"/>
              </a:ext>
            </a:extLst>
          </p:cNvPr>
          <p:cNvPicPr>
            <a:picLocks noChangeAspect="1"/>
          </p:cNvPicPr>
          <p:nvPr/>
        </p:nvPicPr>
        <p:blipFill>
          <a:blip r:embed="rId3"/>
          <a:stretch>
            <a:fillRect/>
          </a:stretch>
        </p:blipFill>
        <p:spPr>
          <a:xfrm>
            <a:off x="2305879" y="2220951"/>
            <a:ext cx="9071261" cy="3526339"/>
          </a:xfrm>
          <a:prstGeom prst="rect">
            <a:avLst/>
          </a:prstGeom>
        </p:spPr>
      </p:pic>
    </p:spTree>
    <p:extLst>
      <p:ext uri="{BB962C8B-B14F-4D97-AF65-F5344CB8AC3E}">
        <p14:creationId xmlns:p14="http://schemas.microsoft.com/office/powerpoint/2010/main" val="235037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FDCD1-6809-421E-B660-7A5A1EBEEB01}"/>
              </a:ext>
            </a:extLst>
          </p:cNvPr>
          <p:cNvPicPr>
            <a:picLocks noChangeAspect="1"/>
          </p:cNvPicPr>
          <p:nvPr/>
        </p:nvPicPr>
        <p:blipFill>
          <a:blip r:embed="rId3"/>
          <a:stretch>
            <a:fillRect/>
          </a:stretch>
        </p:blipFill>
        <p:spPr>
          <a:xfrm>
            <a:off x="2305879" y="2220951"/>
            <a:ext cx="9071261" cy="3526339"/>
          </a:xfrm>
          <a:prstGeom prst="rect">
            <a:avLst/>
          </a:prstGeom>
        </p:spPr>
      </p:pic>
      <p:sp>
        <p:nvSpPr>
          <p:cNvPr id="5" name="Title 4"/>
          <p:cNvSpPr>
            <a:spLocks noGrp="1"/>
          </p:cNvSpPr>
          <p:nvPr>
            <p:ph type="title"/>
          </p:nvPr>
        </p:nvSpPr>
        <p:spPr>
          <a:xfrm>
            <a:off x="1452873" y="2090365"/>
            <a:ext cx="11820523" cy="730507"/>
          </a:xfrm>
        </p:spPr>
        <p:txBody>
          <a:bodyPr>
            <a:noAutofit/>
          </a:bodyPr>
          <a:lstStyle/>
          <a:p>
            <a:r>
              <a:rPr lang="en-US" sz="3400" dirty="0"/>
              <a:t>Multi-Agent Meta-Reinforcement Learning Framework </a:t>
            </a:r>
            <a:br>
              <a:rPr lang="en-US" sz="3400" dirty="0"/>
            </a:br>
            <a:r>
              <a:rPr lang="en-SG" sz="3400" dirty="0"/>
              <a:t> </a:t>
            </a:r>
            <a:br>
              <a:rPr lang="en-US" altLang="zh-CN" sz="3400" dirty="0"/>
            </a:br>
            <a:endParaRPr lang="en-US" sz="3400" dirty="0"/>
          </a:p>
        </p:txBody>
      </p:sp>
      <p:sp>
        <p:nvSpPr>
          <p:cNvPr id="13" name="Speech Bubble: Rectangle 12">
            <a:extLst>
              <a:ext uri="{FF2B5EF4-FFF2-40B4-BE49-F238E27FC236}">
                <a16:creationId xmlns:a16="http://schemas.microsoft.com/office/drawing/2014/main" id="{F001E621-2FCF-44E2-BE8A-34C7EE7F72B3}"/>
              </a:ext>
            </a:extLst>
          </p:cNvPr>
          <p:cNvSpPr/>
          <p:nvPr/>
        </p:nvSpPr>
        <p:spPr bwMode="auto">
          <a:xfrm>
            <a:off x="5188689" y="5780365"/>
            <a:ext cx="6613694" cy="1024474"/>
          </a:xfrm>
          <a:prstGeom prst="wedgeRectCallout">
            <a:avLst>
              <a:gd name="adj1" fmla="val 23008"/>
              <a:gd name="adj2" fmla="val -55356"/>
            </a:avLst>
          </a:prstGeom>
          <a:solidFill>
            <a:srgbClr val="EDEDF9"/>
          </a:solidFill>
          <a:ln>
            <a:solidFill>
              <a:schemeClr val="tx1"/>
            </a:solidFill>
          </a:ln>
          <a:effectLst/>
        </p:spPr>
        <p:txBody>
          <a:bodyPr vert="horz" wrap="square" lIns="91440" tIns="45720" rIns="91440" bIns="45720" numCol="1" rtlCol="0" anchor="t" anchorCtr="0" compatLnSpc="1">
            <a:prstTxWarp prst="textNoShape">
              <a:avLst/>
            </a:prstTxWarp>
          </a:bodyPr>
          <a:lstStyle/>
          <a:p>
            <a:pPr>
              <a:buClr>
                <a:srgbClr val="CC9900"/>
              </a:buClr>
            </a:pPr>
            <a:r>
              <a:rPr lang="en-US" sz="1600" b="1" u="sng" dirty="0">
                <a:solidFill>
                  <a:srgbClr val="C00000"/>
                </a:solidFill>
                <a:latin typeface="FrutigerNext LT Regular"/>
                <a:cs typeface="Arial" panose="020B0604020202020204" pitchFamily="34" charset="0"/>
              </a:rPr>
              <a:t>ML-Agent (Transferability):</a:t>
            </a:r>
            <a:r>
              <a:rPr lang="en-US" sz="1600" dirty="0">
                <a:solidFill>
                  <a:srgbClr val="C00000"/>
                </a:solidFill>
                <a:latin typeface="FrutigerNext LT Regular"/>
                <a:cs typeface="Arial" panose="020B0604020202020204" pitchFamily="34" charset="0"/>
              </a:rPr>
              <a:t> </a:t>
            </a:r>
            <a:r>
              <a:rPr lang="en-US" sz="1600" dirty="0">
                <a:latin typeface="FrutigerNext LT Regular"/>
                <a:cs typeface="Arial" panose="020B0604020202020204" pitchFamily="34" charset="0"/>
              </a:rPr>
              <a:t>prompt with in-context learning exemplars</a:t>
            </a:r>
            <a:endParaRPr lang="en-US" sz="1600" b="1" u="sng" dirty="0">
              <a:latin typeface="FrutigerNext LT Regular"/>
              <a:cs typeface="Arial" panose="020B0604020202020204" pitchFamily="34" charset="0"/>
            </a:endParaRPr>
          </a:p>
          <a:p>
            <a:pPr>
              <a:buClr>
                <a:srgbClr val="CC9900"/>
              </a:buClr>
            </a:pPr>
            <a:r>
              <a:rPr lang="en-US" sz="1600" b="1" dirty="0">
                <a:latin typeface="FrutigerNext LT Regular"/>
                <a:cs typeface="Arial" panose="020B0604020202020204" pitchFamily="34" charset="0"/>
              </a:rPr>
              <a:t>(1) Training: </a:t>
            </a:r>
            <a:r>
              <a:rPr lang="en-US" sz="1600" dirty="0">
                <a:latin typeface="FrutigerNext LT Regular"/>
                <a:cs typeface="Arial" panose="020B0604020202020204" pitchFamily="34" charset="0"/>
              </a:rPr>
              <a:t>seen tasks + support (warm-start) &amp; query (training) sets </a:t>
            </a:r>
          </a:p>
          <a:p>
            <a:pPr>
              <a:buClr>
                <a:srgbClr val="CC9900"/>
              </a:buClr>
            </a:pPr>
            <a:r>
              <a:rPr lang="en-US" sz="1600" b="1" dirty="0">
                <a:latin typeface="FrutigerNext LT Regular"/>
                <a:cs typeface="Arial" panose="020B0604020202020204" pitchFamily="34" charset="0"/>
              </a:rPr>
              <a:t>(2) Few-shot Learning: </a:t>
            </a:r>
            <a:r>
              <a:rPr lang="en-US" sz="1600" dirty="0">
                <a:latin typeface="FrutigerNext LT Regular"/>
                <a:cs typeface="Arial" panose="020B0604020202020204" pitchFamily="34" charset="0"/>
              </a:rPr>
              <a:t>unseen tasks + support set (adapted models per task)</a:t>
            </a:r>
          </a:p>
          <a:p>
            <a:pPr>
              <a:buClr>
                <a:srgbClr val="CC9900"/>
              </a:buClr>
            </a:pPr>
            <a:r>
              <a:rPr lang="en-US" sz="1600" b="1" dirty="0">
                <a:latin typeface="FrutigerNext LT Regular"/>
                <a:cs typeface="Arial" panose="020B0604020202020204" pitchFamily="34" charset="0"/>
              </a:rPr>
              <a:t>(3) Testing: </a:t>
            </a:r>
            <a:r>
              <a:rPr lang="en-US" sz="1600" dirty="0">
                <a:latin typeface="FrutigerNext LT Regular"/>
                <a:cs typeface="Arial" panose="020B0604020202020204" pitchFamily="34" charset="0"/>
              </a:rPr>
              <a:t>unseen tasks + query set (testing </a:t>
            </a:r>
            <a:r>
              <a:rPr lang="en-US" sz="1600" dirty="0" err="1">
                <a:latin typeface="FrutigerNext LT Regular"/>
                <a:cs typeface="Arial" panose="020B0604020202020204" pitchFamily="34" charset="0"/>
              </a:rPr>
              <a:t>wrt</a:t>
            </a:r>
            <a:r>
              <a:rPr lang="en-US" sz="1600" dirty="0">
                <a:latin typeface="FrutigerNext LT Regular"/>
                <a:cs typeface="Arial" panose="020B0604020202020204" pitchFamily="34" charset="0"/>
              </a:rPr>
              <a:t> the corresponding task)</a:t>
            </a:r>
          </a:p>
        </p:txBody>
      </p:sp>
    </p:spTree>
    <p:extLst>
      <p:ext uri="{BB962C8B-B14F-4D97-AF65-F5344CB8AC3E}">
        <p14:creationId xmlns:p14="http://schemas.microsoft.com/office/powerpoint/2010/main" val="100033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8650" y="1016105"/>
            <a:ext cx="8823164" cy="730507"/>
          </a:xfrm>
        </p:spPr>
        <p:txBody>
          <a:bodyPr>
            <a:noAutofit/>
          </a:bodyPr>
          <a:lstStyle/>
          <a:p>
            <a:r>
              <a:rPr lang="en-US" sz="3600" dirty="0"/>
              <a:t>Overview of </a:t>
            </a:r>
            <a:r>
              <a:rPr lang="en-US" sz="3600" dirty="0" err="1"/>
              <a:t>InstructRAG</a:t>
            </a:r>
            <a:r>
              <a:rPr lang="en-US" sz="3600" dirty="0"/>
              <a:t> in Three Stages</a:t>
            </a:r>
            <a:endParaRPr lang="en-US" sz="3400" dirty="0"/>
          </a:p>
        </p:txBody>
      </p:sp>
      <mc:AlternateContent xmlns:mc="http://schemas.openxmlformats.org/markup-compatibility/2006">
        <mc:Choice xmlns:a14="http://schemas.microsoft.com/office/drawing/2010/main" Requires="a14">
          <p:graphicFrame>
            <p:nvGraphicFramePr>
              <p:cNvPr id="8" name="表格 191">
                <a:extLst>
                  <a:ext uri="{FF2B5EF4-FFF2-40B4-BE49-F238E27FC236}">
                    <a16:creationId xmlns:a16="http://schemas.microsoft.com/office/drawing/2014/main" id="{466D4A14-66A1-4BCF-8EEB-B71F836BDFEA}"/>
                  </a:ext>
                </a:extLst>
              </p:cNvPr>
              <p:cNvGraphicFramePr>
                <a:graphicFrameLocks noGrp="1"/>
              </p:cNvGraphicFramePr>
              <p:nvPr>
                <p:extLst>
                  <p:ext uri="{D42A27DB-BD31-4B8C-83A1-F6EECF244321}">
                    <p14:modId xmlns:p14="http://schemas.microsoft.com/office/powerpoint/2010/main" val="4197439683"/>
                  </p:ext>
                </p:extLst>
              </p:nvPr>
            </p:nvGraphicFramePr>
            <p:xfrm>
              <a:off x="579803" y="2493480"/>
              <a:ext cx="10827817" cy="2997328"/>
            </p:xfrm>
            <a:graphic>
              <a:graphicData uri="http://schemas.openxmlformats.org/drawingml/2006/table">
                <a:tbl>
                  <a:tblPr/>
                  <a:tblGrid>
                    <a:gridCol w="1506750">
                      <a:extLst>
                        <a:ext uri="{9D8B030D-6E8A-4147-A177-3AD203B41FA5}">
                          <a16:colId xmlns:a16="http://schemas.microsoft.com/office/drawing/2014/main" val="2693023760"/>
                        </a:ext>
                      </a:extLst>
                    </a:gridCol>
                    <a:gridCol w="3692984">
                      <a:extLst>
                        <a:ext uri="{9D8B030D-6E8A-4147-A177-3AD203B41FA5}">
                          <a16:colId xmlns:a16="http://schemas.microsoft.com/office/drawing/2014/main" val="10343187"/>
                        </a:ext>
                      </a:extLst>
                    </a:gridCol>
                    <a:gridCol w="3402676">
                      <a:extLst>
                        <a:ext uri="{9D8B030D-6E8A-4147-A177-3AD203B41FA5}">
                          <a16:colId xmlns:a16="http://schemas.microsoft.com/office/drawing/2014/main" val="626819986"/>
                        </a:ext>
                      </a:extLst>
                    </a:gridCol>
                    <a:gridCol w="2225407">
                      <a:extLst>
                        <a:ext uri="{9D8B030D-6E8A-4147-A177-3AD203B41FA5}">
                          <a16:colId xmlns:a16="http://schemas.microsoft.com/office/drawing/2014/main" val="178335664"/>
                        </a:ext>
                      </a:extLst>
                    </a:gridCol>
                  </a:tblGrid>
                  <a:tr h="42061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b="1" dirty="0" err="1">
                              <a:latin typeface="Tahoma (Body)"/>
                            </a:rPr>
                            <a:t>InstructRAG</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b="1" dirty="0">
                              <a:latin typeface="Tahoma (Body)"/>
                            </a:rPr>
                            <a:t>Training Stage</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b="1" dirty="0">
                              <a:latin typeface="Tahoma (Body)"/>
                            </a:rPr>
                            <a:t>Few-Shot Learning Stage</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ctr" latinLnBrk="0" hangingPunct="1"/>
                          <a:r>
                            <a:rPr lang="en-SG" sz="1400" b="1" dirty="0">
                              <a:latin typeface="Tahoma (Body)"/>
                            </a:rPr>
                            <a:t>Testing Stage</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5066135"/>
                      </a:ext>
                    </a:extLst>
                  </a:tr>
                  <a:tr h="42061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Task</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Seen training tasks</a:t>
                          </a:r>
                          <a:endParaRPr lang="zh-CN" alt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Unseen testing tasks</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SG" sz="1400" dirty="0">
                              <a:latin typeface="Tahoma (Body)"/>
                            </a:rPr>
                            <a:t>Unseen testing tasks</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37298621"/>
                      </a:ext>
                    </a:extLst>
                  </a:tr>
                  <a:tr h="42061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Data given</a:t>
                          </a:r>
                          <a:r>
                            <a:rPr lang="en-US" sz="1400" u="none" strike="noStrike" kern="1200" dirty="0">
                              <a:effectLst/>
                              <a:latin typeface="Tahoma (Body)"/>
                            </a:rPr>
                            <a:t> </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US" sz="1400" dirty="0">
                              <a:latin typeface="Tahoma (Body)"/>
                            </a:rPr>
                            <a:t>Support set and query set</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Support set</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SG" sz="1400" dirty="0">
                              <a:latin typeface="Tahoma (Body)"/>
                            </a:rPr>
                            <a:t>Query set </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19953190"/>
                      </a:ext>
                    </a:extLst>
                  </a:tr>
                  <a:tr h="44581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Instruction Graph</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14:m>
                            <m:oMath xmlns:m="http://schemas.openxmlformats.org/officeDocument/2006/math">
                              <m:r>
                                <a:rPr lang="en-US" sz="1400" b="0" i="1" smtClean="0">
                                  <a:latin typeface="Cambria Math" panose="02040503050406030204" pitchFamily="18" charset="0"/>
                                </a:rPr>
                                <m:t>𝐺</m:t>
                              </m:r>
                            </m:oMath>
                          </a14:m>
                          <a:r>
                            <a:rPr lang="en-US" sz="1400" dirty="0">
                              <a:latin typeface="Tahoma (Body)"/>
                            </a:rPr>
                            <a:t> (construct with the support set)</a:t>
                          </a:r>
                          <a:endParaRPr lang="zh-CN" alt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14:m>
                            <m:oMath xmlns:m="http://schemas.openxmlformats.org/officeDocument/2006/math">
                              <m:r>
                                <a:rPr lang="en-US" sz="1400" b="0" i="1" smtClean="0">
                                  <a:latin typeface="Cambria Math" panose="02040503050406030204" pitchFamily="18" charset="0"/>
                                </a:rPr>
                                <m:t>𝐺</m:t>
                              </m:r>
                              <m:r>
                                <a:rPr lang="en-US" sz="1400" b="0" i="1" smtClean="0">
                                  <a:latin typeface="Cambria Math" panose="02040503050406030204" pitchFamily="18" charset="0"/>
                                </a:rPr>
                                <m:t>′</m:t>
                              </m:r>
                            </m:oMath>
                          </a14:m>
                          <a:r>
                            <a:rPr lang="en-US" sz="1400" dirty="0">
                              <a:latin typeface="Tahoma (Body)"/>
                            </a:rPr>
                            <a:t> (extend the support set to </a:t>
                          </a:r>
                          <a14:m>
                            <m:oMath xmlns:m="http://schemas.openxmlformats.org/officeDocument/2006/math">
                              <m:r>
                                <a:rPr lang="en-US" sz="1400" b="0" i="1" smtClean="0">
                                  <a:latin typeface="Cambria Math" panose="02040503050406030204" pitchFamily="18" charset="0"/>
                                </a:rPr>
                                <m:t>𝐺</m:t>
                              </m:r>
                            </m:oMath>
                          </a14:m>
                          <a:r>
                            <a:rPr lang="en-US" sz="1400" dirty="0">
                              <a:latin typeface="Tahoma (Body)"/>
                            </a:rPr>
                            <a:t>) </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14:m>
                            <m:oMathPara xmlns:m="http://schemas.openxmlformats.org/officeDocument/2006/math">
                              <m:oMathParaPr>
                                <m:jc m:val="left"/>
                              </m:oMathParaPr>
                              <m:oMath xmlns:m="http://schemas.openxmlformats.org/officeDocument/2006/math">
                                <m:r>
                                  <a:rPr lang="en-US" altLang="zh-CN" sz="1400" b="0" i="1" u="none" strike="noStrike" kern="1200" smtClean="0">
                                    <a:solidFill>
                                      <a:schemeClr val="dk1"/>
                                    </a:solidFill>
                                    <a:effectLst/>
                                    <a:latin typeface="Cambria Math" panose="02040503050406030204" pitchFamily="18" charset="0"/>
                                    <a:ea typeface="+mn-ea"/>
                                    <a:cs typeface="+mn-cs"/>
                                  </a:rPr>
                                  <m:t>𝐺</m:t>
                                </m:r>
                                <m:r>
                                  <a:rPr lang="en-US" altLang="zh-CN" sz="1400" b="0" i="1" u="none" strike="noStrike" kern="1200" smtClean="0">
                                    <a:solidFill>
                                      <a:schemeClr val="dk1"/>
                                    </a:solidFill>
                                    <a:effectLst/>
                                    <a:latin typeface="Cambria Math" panose="02040503050406030204" pitchFamily="18" charset="0"/>
                                    <a:ea typeface="+mn-ea"/>
                                    <a:cs typeface="+mn-cs"/>
                                  </a:rPr>
                                  <m:t>′</m:t>
                                </m:r>
                              </m:oMath>
                            </m:oMathPara>
                          </a14:m>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41956963"/>
                      </a:ext>
                    </a:extLst>
                  </a:tr>
                  <a:tr h="319910">
                    <a:tc>
                      <a:txBody>
                        <a:bodyPr/>
                        <a:lstStyle/>
                        <a:p>
                          <a:pPr marL="0" algn="l" defTabSz="914400" rtl="0" eaLnBrk="1" fontAlgn="ctr" latinLnBrk="0" hangingPunct="1"/>
                          <a:r>
                            <a:rPr lang="en-SG" sz="1400" dirty="0">
                              <a:latin typeface="Tahoma (Body)"/>
                            </a:rPr>
                            <a:t>Objective</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US" sz="1400" dirty="0">
                              <a:latin typeface="Tahoma (Body)"/>
                            </a:rPr>
                            <a:t>For each iteration: </a:t>
                          </a:r>
                        </a:p>
                        <a:p>
                          <a:pPr marL="342900" indent="-342900" algn="l" defTabSz="914400" rtl="0" eaLnBrk="1" fontAlgn="ctr" latinLnBrk="0" hangingPunct="1">
                            <a:buAutoNum type="arabicPeriod"/>
                          </a:pPr>
                          <a:r>
                            <a:rPr lang="en-US" sz="1400" dirty="0">
                              <a:latin typeface="Tahoma (Body)"/>
                            </a:rPr>
                            <a:t>Sample batch of tasks </a:t>
                          </a:r>
                        </a:p>
                        <a:p>
                          <a:pPr marL="342900" indent="-342900" algn="l" defTabSz="914400" rtl="0" eaLnBrk="1" fontAlgn="ctr" latinLnBrk="0" hangingPunct="1">
                            <a:buAutoNum type="arabicPeriod"/>
                          </a:pPr>
                          <a:r>
                            <a:rPr lang="en-US" sz="1400" dirty="0">
                              <a:latin typeface="Tahoma (Body)"/>
                            </a:rPr>
                            <a:t>Optimize RL-Agent and ML-Agent on the support set for each task </a:t>
                          </a:r>
                        </a:p>
                        <a:p>
                          <a:pPr marL="342900" indent="-342900" algn="l" defTabSz="914400" rtl="0" eaLnBrk="1" fontAlgn="ctr" latinLnBrk="0" hangingPunct="1">
                            <a:buAutoNum type="arabicPeriod"/>
                          </a:pPr>
                          <a:r>
                            <a:rPr lang="en-US" sz="1400" dirty="0">
                              <a:latin typeface="Tahoma (Body)"/>
                            </a:rPr>
                            <a:t>Jointly optimize RL-Agent and ML-Agent on the query sets across all sampled tasks</a:t>
                          </a:r>
                          <a:endParaRPr lang="zh-CN" alt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342900" indent="-342900" algn="l" defTabSz="914400" rtl="0" eaLnBrk="1" fontAlgn="ctr" latinLnBrk="0" hangingPunct="1">
                            <a:buAutoNum type="arabicPeriod"/>
                          </a:pPr>
                          <a:r>
                            <a:rPr lang="en-US" sz="1400" dirty="0">
                              <a:latin typeface="Tahoma (Body)"/>
                            </a:rPr>
                            <a:t>Update trained RL-Agent and ML-Agent on the support set for each task </a:t>
                          </a:r>
                        </a:p>
                        <a:p>
                          <a:pPr marL="342900" indent="-342900" algn="l" defTabSz="914400" rtl="0" eaLnBrk="1" fontAlgn="ctr" latinLnBrk="0" hangingPunct="1">
                            <a:buAutoNum type="arabicPeriod"/>
                          </a:pPr>
                          <a:r>
                            <a:rPr lang="en-US" sz="1400" dirty="0">
                              <a:latin typeface="Tahoma (Body)"/>
                            </a:rPr>
                            <a:t>Jointly update RL-Agent and ML-Agent on the support set for each task </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US" sz="1400" dirty="0">
                              <a:latin typeface="Tahoma (Body)"/>
                            </a:rPr>
                            <a:t>Report the average effectiveness on the query sets across all tasks</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59780827"/>
                      </a:ext>
                    </a:extLst>
                  </a:tr>
                </a:tbl>
              </a:graphicData>
            </a:graphic>
          </p:graphicFrame>
        </mc:Choice>
        <mc:Fallback>
          <p:graphicFrame>
            <p:nvGraphicFramePr>
              <p:cNvPr id="8" name="表格 191">
                <a:extLst>
                  <a:ext uri="{FF2B5EF4-FFF2-40B4-BE49-F238E27FC236}">
                    <a16:creationId xmlns:a16="http://schemas.microsoft.com/office/drawing/2014/main" id="{466D4A14-66A1-4BCF-8EEB-B71F836BDFEA}"/>
                  </a:ext>
                </a:extLst>
              </p:cNvPr>
              <p:cNvGraphicFramePr>
                <a:graphicFrameLocks noGrp="1"/>
              </p:cNvGraphicFramePr>
              <p:nvPr>
                <p:extLst>
                  <p:ext uri="{D42A27DB-BD31-4B8C-83A1-F6EECF244321}">
                    <p14:modId xmlns:p14="http://schemas.microsoft.com/office/powerpoint/2010/main" val="4197439683"/>
                  </p:ext>
                </p:extLst>
              </p:nvPr>
            </p:nvGraphicFramePr>
            <p:xfrm>
              <a:off x="579803" y="2493480"/>
              <a:ext cx="10827817" cy="2997328"/>
            </p:xfrm>
            <a:graphic>
              <a:graphicData uri="http://schemas.openxmlformats.org/drawingml/2006/table">
                <a:tbl>
                  <a:tblPr/>
                  <a:tblGrid>
                    <a:gridCol w="1506750">
                      <a:extLst>
                        <a:ext uri="{9D8B030D-6E8A-4147-A177-3AD203B41FA5}">
                          <a16:colId xmlns:a16="http://schemas.microsoft.com/office/drawing/2014/main" val="2693023760"/>
                        </a:ext>
                      </a:extLst>
                    </a:gridCol>
                    <a:gridCol w="3692984">
                      <a:extLst>
                        <a:ext uri="{9D8B030D-6E8A-4147-A177-3AD203B41FA5}">
                          <a16:colId xmlns:a16="http://schemas.microsoft.com/office/drawing/2014/main" val="10343187"/>
                        </a:ext>
                      </a:extLst>
                    </a:gridCol>
                    <a:gridCol w="3402676">
                      <a:extLst>
                        <a:ext uri="{9D8B030D-6E8A-4147-A177-3AD203B41FA5}">
                          <a16:colId xmlns:a16="http://schemas.microsoft.com/office/drawing/2014/main" val="626819986"/>
                        </a:ext>
                      </a:extLst>
                    </a:gridCol>
                    <a:gridCol w="2225407">
                      <a:extLst>
                        <a:ext uri="{9D8B030D-6E8A-4147-A177-3AD203B41FA5}">
                          <a16:colId xmlns:a16="http://schemas.microsoft.com/office/drawing/2014/main" val="178335664"/>
                        </a:ext>
                      </a:extLst>
                    </a:gridCol>
                  </a:tblGrid>
                  <a:tr h="42061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b="1" dirty="0" err="1">
                              <a:latin typeface="Tahoma (Body)"/>
                            </a:rPr>
                            <a:t>InstructRAG</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b="1" dirty="0">
                              <a:latin typeface="Tahoma (Body)"/>
                            </a:rPr>
                            <a:t>Training Stage</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b="1" dirty="0">
                              <a:latin typeface="Tahoma (Body)"/>
                            </a:rPr>
                            <a:t>Few-Shot Learning Stage</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ctr" latinLnBrk="0" hangingPunct="1"/>
                          <a:r>
                            <a:rPr lang="en-SG" sz="1400" b="1" dirty="0">
                              <a:latin typeface="Tahoma (Body)"/>
                            </a:rPr>
                            <a:t>Testing Stage</a:t>
                          </a:r>
                          <a:endParaRPr lang="zh-CN" altLang="en-US" sz="1400" b="1"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5066135"/>
                      </a:ext>
                    </a:extLst>
                  </a:tr>
                  <a:tr h="42061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Task</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Seen training tasks</a:t>
                          </a:r>
                          <a:endParaRPr lang="zh-CN" alt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Unseen testing tasks</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SG" sz="1400" dirty="0">
                              <a:latin typeface="Tahoma (Body)"/>
                            </a:rPr>
                            <a:t>Unseen testing tasks</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37298621"/>
                      </a:ext>
                    </a:extLst>
                  </a:tr>
                  <a:tr h="42061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Data given</a:t>
                          </a:r>
                          <a:r>
                            <a:rPr lang="en-US" sz="1400" u="none" strike="noStrike" kern="1200" dirty="0">
                              <a:effectLst/>
                              <a:latin typeface="Tahoma (Body)"/>
                            </a:rPr>
                            <a:t> </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US" sz="1400" dirty="0">
                              <a:latin typeface="Tahoma (Body)"/>
                            </a:rPr>
                            <a:t>Support set and query set</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Support set</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SG" sz="1400" dirty="0">
                              <a:latin typeface="Tahoma (Body)"/>
                            </a:rPr>
                            <a:t>Query set </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19953190"/>
                      </a:ext>
                    </a:extLst>
                  </a:tr>
                  <a:tr h="44581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l" defTabSz="914400" rtl="0" eaLnBrk="1" fontAlgn="ctr" latinLnBrk="0" hangingPunct="1"/>
                          <a:r>
                            <a:rPr lang="en-SG" sz="1400" dirty="0">
                              <a:latin typeface="Tahoma (Body)"/>
                            </a:rPr>
                            <a:t>Instruction Graph</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0759" t="-286301" r="-152640" b="-315068"/>
                          </a:stretch>
                        </a:blip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52594" t="-286301" r="-65474" b="-315068"/>
                          </a:stretch>
                        </a:blip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86849" t="-286301" r="-274" b="-315068"/>
                          </a:stretch>
                        </a:blipFill>
                      </a:tcPr>
                    </a:tc>
                    <a:extLst>
                      <a:ext uri="{0D108BD9-81ED-4DB2-BD59-A6C34878D82A}">
                        <a16:rowId xmlns:a16="http://schemas.microsoft.com/office/drawing/2014/main" val="541956963"/>
                      </a:ext>
                    </a:extLst>
                  </a:tr>
                  <a:tr h="1289685">
                    <a:tc>
                      <a:txBody>
                        <a:bodyPr/>
                        <a:lstStyle/>
                        <a:p>
                          <a:pPr marL="0" algn="l" defTabSz="914400" rtl="0" eaLnBrk="1" fontAlgn="ctr" latinLnBrk="0" hangingPunct="1"/>
                          <a:r>
                            <a:rPr lang="en-SG" sz="1400" dirty="0">
                              <a:latin typeface="Tahoma (Body)"/>
                            </a:rPr>
                            <a:t>Objective</a:t>
                          </a:r>
                          <a:endParaRPr lang="en-US" sz="1400" u="none" strike="noStrike" kern="1200" dirty="0">
                            <a:solidFill>
                              <a:schemeClr val="dk1"/>
                            </a:solidFill>
                            <a:effectLst/>
                            <a:latin typeface="Tahoma (Body)"/>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US" sz="1400" dirty="0">
                              <a:latin typeface="Tahoma (Body)"/>
                            </a:rPr>
                            <a:t>For each iteration: </a:t>
                          </a:r>
                        </a:p>
                        <a:p>
                          <a:pPr marL="342900" indent="-342900" algn="l" defTabSz="914400" rtl="0" eaLnBrk="1" fontAlgn="ctr" latinLnBrk="0" hangingPunct="1">
                            <a:buAutoNum type="arabicPeriod"/>
                          </a:pPr>
                          <a:r>
                            <a:rPr lang="en-US" sz="1400" dirty="0">
                              <a:latin typeface="Tahoma (Body)"/>
                            </a:rPr>
                            <a:t>Sample batch of tasks </a:t>
                          </a:r>
                        </a:p>
                        <a:p>
                          <a:pPr marL="342900" indent="-342900" algn="l" defTabSz="914400" rtl="0" eaLnBrk="1" fontAlgn="ctr" latinLnBrk="0" hangingPunct="1">
                            <a:buAutoNum type="arabicPeriod"/>
                          </a:pPr>
                          <a:r>
                            <a:rPr lang="en-US" sz="1400" dirty="0">
                              <a:latin typeface="Tahoma (Body)"/>
                            </a:rPr>
                            <a:t>Optimize RL-Agent and ML-Agent on the support set for each task </a:t>
                          </a:r>
                        </a:p>
                        <a:p>
                          <a:pPr marL="342900" indent="-342900" algn="l" defTabSz="914400" rtl="0" eaLnBrk="1" fontAlgn="ctr" latinLnBrk="0" hangingPunct="1">
                            <a:buAutoNum type="arabicPeriod"/>
                          </a:pPr>
                          <a:r>
                            <a:rPr lang="en-US" sz="1400" dirty="0">
                              <a:latin typeface="Tahoma (Body)"/>
                            </a:rPr>
                            <a:t>Jointly optimize RL-Agent and ML-Agent on the query sets across all sampled tasks</a:t>
                          </a:r>
                          <a:endParaRPr lang="zh-CN" altLang="en-US"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342900" indent="-342900" algn="l" defTabSz="914400" rtl="0" eaLnBrk="1" fontAlgn="ctr" latinLnBrk="0" hangingPunct="1">
                            <a:buAutoNum type="arabicPeriod"/>
                          </a:pPr>
                          <a:r>
                            <a:rPr lang="en-US" sz="1400" dirty="0">
                              <a:latin typeface="Tahoma (Body)"/>
                            </a:rPr>
                            <a:t>Update trained RL-Agent and ML-Agent on the support set for each task </a:t>
                          </a:r>
                        </a:p>
                        <a:p>
                          <a:pPr marL="342900" indent="-342900" algn="l" defTabSz="914400" rtl="0" eaLnBrk="1" fontAlgn="ctr" latinLnBrk="0" hangingPunct="1">
                            <a:buAutoNum type="arabicPeriod"/>
                          </a:pPr>
                          <a:r>
                            <a:rPr lang="en-US" sz="1400" dirty="0">
                              <a:latin typeface="Tahoma (Body)"/>
                            </a:rPr>
                            <a:t>Jointly update RL-Agent and ML-Agent on the support set for each task </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algn="l" defTabSz="914400" rtl="0" eaLnBrk="1" fontAlgn="ctr" latinLnBrk="0" hangingPunct="1"/>
                          <a:r>
                            <a:rPr lang="en-US" sz="1400" dirty="0">
                              <a:latin typeface="Tahoma (Body)"/>
                            </a:rPr>
                            <a:t>Report the average effectiveness on the query sets across all tasks</a:t>
                          </a:r>
                          <a:endParaRPr lang="en-US" altLang="zh-CN" sz="1400" u="none" strike="noStrike" kern="1200" dirty="0">
                            <a:solidFill>
                              <a:schemeClr val="dk1"/>
                            </a:solidFill>
                            <a:effectLst/>
                            <a:latin typeface="Tahoma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59780827"/>
                      </a:ext>
                    </a:extLst>
                  </a:tr>
                </a:tbl>
              </a:graphicData>
            </a:graphic>
          </p:graphicFrame>
        </mc:Fallback>
      </mc:AlternateContent>
    </p:spTree>
    <p:extLst>
      <p:ext uri="{BB962C8B-B14F-4D97-AF65-F5344CB8AC3E}">
        <p14:creationId xmlns:p14="http://schemas.microsoft.com/office/powerpoint/2010/main" val="266095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C9CE6-95A2-0632-CFDF-0DDCBA660E7C}"/>
              </a:ext>
            </a:extLst>
          </p:cNvPr>
          <p:cNvSpPr>
            <a:spLocks noGrp="1"/>
          </p:cNvSpPr>
          <p:nvPr>
            <p:ph type="title"/>
          </p:nvPr>
        </p:nvSpPr>
        <p:spPr>
          <a:xfrm>
            <a:off x="1335915" y="2023367"/>
            <a:ext cx="11820523" cy="730507"/>
          </a:xfrm>
        </p:spPr>
        <p:txBody>
          <a:bodyPr>
            <a:noAutofit/>
          </a:bodyPr>
          <a:lstStyle/>
          <a:p>
            <a:r>
              <a:rPr lang="en-US" sz="3600" dirty="0"/>
              <a:t>Experimental Setup</a:t>
            </a:r>
            <a:br>
              <a:rPr lang="en-US" sz="3600" dirty="0"/>
            </a:br>
            <a:r>
              <a:rPr lang="en-SG" sz="3600" dirty="0"/>
              <a:t> </a:t>
            </a:r>
            <a:br>
              <a:rPr lang="en-US" altLang="zh-CN" sz="3600" dirty="0"/>
            </a:br>
            <a:endParaRPr lang="en-US" sz="3600" dirty="0"/>
          </a:p>
        </p:txBody>
      </p:sp>
      <p:sp>
        <p:nvSpPr>
          <p:cNvPr id="3" name="Content Placeholder 2">
            <a:extLst>
              <a:ext uri="{FF2B5EF4-FFF2-40B4-BE49-F238E27FC236}">
                <a16:creationId xmlns:a16="http://schemas.microsoft.com/office/drawing/2014/main" id="{1F2F381C-92CE-477E-89EB-B24B502A4DAA}"/>
              </a:ext>
            </a:extLst>
          </p:cNvPr>
          <p:cNvSpPr>
            <a:spLocks noGrp="1"/>
          </p:cNvSpPr>
          <p:nvPr>
            <p:ph idx="1"/>
          </p:nvPr>
        </p:nvSpPr>
        <p:spPr>
          <a:xfrm>
            <a:off x="685066" y="2100083"/>
            <a:ext cx="11144583" cy="4518025"/>
          </a:xfrm>
        </p:spPr>
        <p:txBody>
          <a:bodyPr>
            <a:noAutofit/>
          </a:bodyPr>
          <a:lstStyle/>
          <a:p>
            <a:r>
              <a:rPr lang="en-SG" sz="2400" b="1" dirty="0"/>
              <a:t>Datasets</a:t>
            </a:r>
            <a:r>
              <a:rPr lang="en-SG" sz="2400" dirty="0"/>
              <a:t>: </a:t>
            </a:r>
            <a:r>
              <a:rPr lang="en-SG" sz="2400" dirty="0" err="1"/>
              <a:t>HotpotQA</a:t>
            </a:r>
            <a:r>
              <a:rPr lang="en-SG" sz="2400" dirty="0"/>
              <a:t>, </a:t>
            </a:r>
            <a:r>
              <a:rPr lang="en-SG" sz="2400" dirty="0" err="1"/>
              <a:t>ALFWorld</a:t>
            </a:r>
            <a:r>
              <a:rPr lang="en-SG" sz="2400" dirty="0"/>
              <a:t>, </a:t>
            </a:r>
            <a:r>
              <a:rPr lang="en-SG" sz="2400" dirty="0" err="1"/>
              <a:t>Webshop</a:t>
            </a:r>
            <a:r>
              <a:rPr lang="en-SG" sz="2400" dirty="0"/>
              <a:t>, </a:t>
            </a:r>
            <a:r>
              <a:rPr lang="en-SG" sz="2400" dirty="0" err="1"/>
              <a:t>ScienceWorld</a:t>
            </a:r>
            <a:endParaRPr lang="en-SG" sz="2400" dirty="0"/>
          </a:p>
          <a:p>
            <a:pPr lvl="1"/>
            <a:r>
              <a:rPr lang="en-US" sz="2000" dirty="0"/>
              <a:t>Domains: multi-hop reasoning, embodied tasks, web shopping, and scientific reasoning</a:t>
            </a:r>
            <a:endParaRPr lang="en-SG" sz="2400" b="1" dirty="0"/>
          </a:p>
          <a:p>
            <a:r>
              <a:rPr lang="en-SG" sz="2400" b="1" dirty="0"/>
              <a:t>Baselines</a:t>
            </a:r>
            <a:r>
              <a:rPr lang="en-SG" sz="2400" dirty="0"/>
              <a:t>: </a:t>
            </a:r>
            <a:r>
              <a:rPr lang="en-SG" sz="2400" dirty="0" err="1"/>
              <a:t>ReAct</a:t>
            </a:r>
            <a:r>
              <a:rPr lang="en-SG" sz="2400" dirty="0"/>
              <a:t>, WKM, Reflexion, </a:t>
            </a:r>
            <a:r>
              <a:rPr lang="en-SG" sz="2400" dirty="0" err="1"/>
              <a:t>GenGround</a:t>
            </a:r>
            <a:r>
              <a:rPr lang="en-SG" sz="2400" dirty="0"/>
              <a:t>, RAP</a:t>
            </a:r>
          </a:p>
          <a:p>
            <a:pPr lvl="1"/>
            <a:r>
              <a:rPr lang="en-SG" sz="2000" dirty="0"/>
              <a:t>Same Setups and Retrievers </a:t>
            </a:r>
          </a:p>
          <a:p>
            <a:pPr lvl="1"/>
            <a:r>
              <a:rPr lang="en-SG" sz="2000" dirty="0"/>
              <a:t>Same LLM backbones: GLM-4, GPT-4o mini, DeepSeek-V2 </a:t>
            </a:r>
            <a:endParaRPr lang="en-SG" sz="2400" dirty="0"/>
          </a:p>
          <a:p>
            <a:r>
              <a:rPr lang="en-US" sz="2400" b="1" dirty="0"/>
              <a:t>Evaluation Metrics: </a:t>
            </a:r>
            <a:r>
              <a:rPr lang="en-SG" sz="2400" dirty="0"/>
              <a:t>Higher values indicate better</a:t>
            </a:r>
            <a:endParaRPr lang="en-US" sz="2400" dirty="0"/>
          </a:p>
          <a:p>
            <a:pPr lvl="1"/>
            <a:r>
              <a:rPr lang="en-SG" sz="2000" dirty="0" err="1"/>
              <a:t>HotpotQA</a:t>
            </a:r>
            <a:r>
              <a:rPr lang="en-SG" sz="2000" dirty="0"/>
              <a:t>: </a:t>
            </a:r>
            <a:r>
              <a:rPr lang="en-US" sz="2000" dirty="0"/>
              <a:t>F1 score</a:t>
            </a:r>
            <a:endParaRPr lang="en-SG" sz="2000" dirty="0"/>
          </a:p>
          <a:p>
            <a:pPr lvl="1"/>
            <a:r>
              <a:rPr lang="en-US" sz="2000" dirty="0" err="1"/>
              <a:t>ALFWorld</a:t>
            </a:r>
            <a:r>
              <a:rPr lang="en-US" sz="2000" dirty="0"/>
              <a:t>: Success rate (0 or 1) </a:t>
            </a:r>
          </a:p>
          <a:p>
            <a:pPr lvl="1"/>
            <a:r>
              <a:rPr lang="en-US" sz="2000" dirty="0" err="1"/>
              <a:t>WebShop</a:t>
            </a:r>
            <a:r>
              <a:rPr lang="en-US" sz="2000" dirty="0"/>
              <a:t> and </a:t>
            </a:r>
            <a:r>
              <a:rPr lang="en-US" sz="2000" dirty="0" err="1"/>
              <a:t>ScienceWorld</a:t>
            </a:r>
            <a:r>
              <a:rPr lang="en-US" sz="2000" dirty="0"/>
              <a:t>: Reward score </a:t>
            </a:r>
            <a:endParaRPr lang="en-SG" sz="2000" dirty="0"/>
          </a:p>
        </p:txBody>
      </p:sp>
    </p:spTree>
    <p:extLst>
      <p:ext uri="{BB962C8B-B14F-4D97-AF65-F5344CB8AC3E}">
        <p14:creationId xmlns:p14="http://schemas.microsoft.com/office/powerpoint/2010/main" val="366849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8D705F8-A0DB-8C94-67D0-97CC6AACFEEB}"/>
              </a:ext>
            </a:extLst>
          </p:cNvPr>
          <p:cNvSpPr>
            <a:spLocks noGrp="1"/>
          </p:cNvSpPr>
          <p:nvPr>
            <p:ph type="title"/>
          </p:nvPr>
        </p:nvSpPr>
        <p:spPr>
          <a:xfrm>
            <a:off x="1335915" y="2023367"/>
            <a:ext cx="11820523" cy="730507"/>
          </a:xfrm>
        </p:spPr>
        <p:txBody>
          <a:bodyPr>
            <a:noAutofit/>
          </a:bodyPr>
          <a:lstStyle/>
          <a:p>
            <a:r>
              <a:rPr lang="en-US" sz="3600" dirty="0"/>
              <a:t>Experimental Results - Effectiveness</a:t>
            </a:r>
            <a:br>
              <a:rPr lang="en-US" sz="3600" dirty="0"/>
            </a:br>
            <a:r>
              <a:rPr lang="en-SG" sz="3600" dirty="0"/>
              <a:t> </a:t>
            </a:r>
            <a:br>
              <a:rPr lang="en-US" altLang="zh-CN" sz="3600" dirty="0"/>
            </a:br>
            <a:endParaRPr lang="en-US" sz="3600" dirty="0"/>
          </a:p>
        </p:txBody>
      </p:sp>
      <p:sp>
        <p:nvSpPr>
          <p:cNvPr id="14" name="Speech Bubble: Rectangle 13">
            <a:extLst>
              <a:ext uri="{FF2B5EF4-FFF2-40B4-BE49-F238E27FC236}">
                <a16:creationId xmlns:a16="http://schemas.microsoft.com/office/drawing/2014/main" id="{29263FBA-F412-FDEA-602A-1DEB2D527F80}"/>
              </a:ext>
            </a:extLst>
          </p:cNvPr>
          <p:cNvSpPr/>
          <p:nvPr/>
        </p:nvSpPr>
        <p:spPr bwMode="auto">
          <a:xfrm>
            <a:off x="1921375" y="1949034"/>
            <a:ext cx="3338874" cy="504047"/>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a:buClr>
                <a:srgbClr val="CC9900"/>
              </a:buClr>
            </a:pPr>
            <a:r>
              <a:rPr lang="en-US" sz="1400" dirty="0">
                <a:latin typeface="Tahoma (Body)"/>
                <a:cs typeface="Arial" panose="020B0604020202020204" pitchFamily="34" charset="0"/>
              </a:rPr>
              <a:t>An improvement of approximately </a:t>
            </a:r>
            <a:r>
              <a:rPr lang="en-US" sz="1400" b="1" dirty="0">
                <a:solidFill>
                  <a:srgbClr val="C00000"/>
                </a:solidFill>
                <a:latin typeface="Tahoma (Body)"/>
                <a:cs typeface="Arial" panose="020B0604020202020204" pitchFamily="34" charset="0"/>
              </a:rPr>
              <a:t>11.5% </a:t>
            </a:r>
            <a:r>
              <a:rPr lang="en-US" sz="1400" dirty="0">
                <a:latin typeface="Tahoma (Body)"/>
                <a:cs typeface="Arial" panose="020B0604020202020204" pitchFamily="34" charset="0"/>
              </a:rPr>
              <a:t>over the best existing approach</a:t>
            </a:r>
          </a:p>
        </p:txBody>
      </p:sp>
      <p:pic>
        <p:nvPicPr>
          <p:cNvPr id="3" name="Picture 2">
            <a:extLst>
              <a:ext uri="{FF2B5EF4-FFF2-40B4-BE49-F238E27FC236}">
                <a16:creationId xmlns:a16="http://schemas.microsoft.com/office/drawing/2014/main" id="{E276495E-9CF6-4445-9983-97655978A154}"/>
              </a:ext>
            </a:extLst>
          </p:cNvPr>
          <p:cNvPicPr>
            <a:picLocks noChangeAspect="1"/>
          </p:cNvPicPr>
          <p:nvPr/>
        </p:nvPicPr>
        <p:blipFill>
          <a:blip r:embed="rId3"/>
          <a:stretch>
            <a:fillRect/>
          </a:stretch>
        </p:blipFill>
        <p:spPr>
          <a:xfrm>
            <a:off x="6095712" y="4624568"/>
            <a:ext cx="4460252" cy="1868484"/>
          </a:xfrm>
          <a:prstGeom prst="rect">
            <a:avLst/>
          </a:prstGeom>
        </p:spPr>
      </p:pic>
      <p:pic>
        <p:nvPicPr>
          <p:cNvPr id="9" name="Picture 8">
            <a:extLst>
              <a:ext uri="{FF2B5EF4-FFF2-40B4-BE49-F238E27FC236}">
                <a16:creationId xmlns:a16="http://schemas.microsoft.com/office/drawing/2014/main" id="{9539BB5D-5CFC-454B-ACAB-F9E394FFA656}"/>
              </a:ext>
            </a:extLst>
          </p:cNvPr>
          <p:cNvPicPr>
            <a:picLocks noChangeAspect="1"/>
          </p:cNvPicPr>
          <p:nvPr/>
        </p:nvPicPr>
        <p:blipFill>
          <a:blip r:embed="rId4"/>
          <a:stretch>
            <a:fillRect/>
          </a:stretch>
        </p:blipFill>
        <p:spPr>
          <a:xfrm>
            <a:off x="5935230" y="2500493"/>
            <a:ext cx="4781216" cy="1221289"/>
          </a:xfrm>
          <a:prstGeom prst="rect">
            <a:avLst/>
          </a:prstGeom>
        </p:spPr>
      </p:pic>
      <p:pic>
        <p:nvPicPr>
          <p:cNvPr id="10" name="Picture 9">
            <a:extLst>
              <a:ext uri="{FF2B5EF4-FFF2-40B4-BE49-F238E27FC236}">
                <a16:creationId xmlns:a16="http://schemas.microsoft.com/office/drawing/2014/main" id="{EDFFF823-891B-45D5-A651-DCF375D0EB76}"/>
              </a:ext>
            </a:extLst>
          </p:cNvPr>
          <p:cNvPicPr>
            <a:picLocks noChangeAspect="1"/>
          </p:cNvPicPr>
          <p:nvPr/>
        </p:nvPicPr>
        <p:blipFill>
          <a:blip r:embed="rId5"/>
          <a:stretch>
            <a:fillRect/>
          </a:stretch>
        </p:blipFill>
        <p:spPr>
          <a:xfrm>
            <a:off x="829830" y="2500493"/>
            <a:ext cx="5105400" cy="4248150"/>
          </a:xfrm>
          <a:prstGeom prst="rect">
            <a:avLst/>
          </a:prstGeom>
        </p:spPr>
      </p:pic>
      <p:sp>
        <p:nvSpPr>
          <p:cNvPr id="16" name="Speech Bubble: Rectangle 15">
            <a:extLst>
              <a:ext uri="{FF2B5EF4-FFF2-40B4-BE49-F238E27FC236}">
                <a16:creationId xmlns:a16="http://schemas.microsoft.com/office/drawing/2014/main" id="{A8B17606-AE6B-4DE1-92B3-A4454432F587}"/>
              </a:ext>
            </a:extLst>
          </p:cNvPr>
          <p:cNvSpPr/>
          <p:nvPr/>
        </p:nvSpPr>
        <p:spPr bwMode="auto">
          <a:xfrm>
            <a:off x="6096000" y="1949034"/>
            <a:ext cx="4092420" cy="504047"/>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a:buClr>
                <a:srgbClr val="CC9900"/>
              </a:buClr>
            </a:pPr>
            <a:r>
              <a:rPr lang="en-SG" sz="1400" dirty="0"/>
              <a:t>Generalization capabilities across datasets: </a:t>
            </a:r>
          </a:p>
          <a:p>
            <a:pPr algn="ctr">
              <a:buClr>
                <a:srgbClr val="CC9900"/>
              </a:buClr>
            </a:pPr>
            <a:r>
              <a:rPr lang="en-SG" sz="1400" b="1" dirty="0">
                <a:solidFill>
                  <a:srgbClr val="C00000"/>
                </a:solidFill>
              </a:rPr>
              <a:t>6%-10% </a:t>
            </a:r>
            <a:r>
              <a:rPr lang="en-SG" sz="1400" dirty="0"/>
              <a:t>improvements than the best baseline </a:t>
            </a:r>
            <a:endParaRPr lang="en-US" sz="1400" dirty="0">
              <a:latin typeface="Arial" panose="020B0604020202020204" pitchFamily="34" charset="0"/>
              <a:cs typeface="Arial" panose="020B0604020202020204" pitchFamily="34" charset="0"/>
            </a:endParaRPr>
          </a:p>
        </p:txBody>
      </p:sp>
      <p:sp>
        <p:nvSpPr>
          <p:cNvPr id="17" name="Speech Bubble: Rectangle 16">
            <a:extLst>
              <a:ext uri="{FF2B5EF4-FFF2-40B4-BE49-F238E27FC236}">
                <a16:creationId xmlns:a16="http://schemas.microsoft.com/office/drawing/2014/main" id="{D24E13E7-3EE7-405B-878C-CAB313D90561}"/>
              </a:ext>
            </a:extLst>
          </p:cNvPr>
          <p:cNvSpPr/>
          <p:nvPr/>
        </p:nvSpPr>
        <p:spPr bwMode="auto">
          <a:xfrm>
            <a:off x="6027582" y="4015281"/>
            <a:ext cx="4596512" cy="504047"/>
          </a:xfrm>
          <a:prstGeom prst="wedgeRectCallout">
            <a:avLst>
              <a:gd name="adj1" fmla="val -20012"/>
              <a:gd name="adj2" fmla="val 22333"/>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a:buClr>
                <a:srgbClr val="CC9900"/>
              </a:buClr>
            </a:pPr>
            <a:r>
              <a:rPr lang="en-US" sz="1400" dirty="0"/>
              <a:t>performance on seen training tasks (three datasets):</a:t>
            </a:r>
          </a:p>
          <a:p>
            <a:pPr algn="ctr">
              <a:buClr>
                <a:srgbClr val="CC9900"/>
              </a:buClr>
            </a:pPr>
            <a:r>
              <a:rPr lang="en-US" sz="1400" dirty="0"/>
              <a:t>average improvements of </a:t>
            </a:r>
            <a:r>
              <a:rPr lang="en-US" sz="1400" b="1" dirty="0">
                <a:solidFill>
                  <a:srgbClr val="C00000"/>
                </a:solidFill>
              </a:rPr>
              <a:t>21.9%, 10.8 %, 10.4%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47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F306D90E-FF04-9890-EFF1-6F04EDA35FD5}"/>
              </a:ext>
            </a:extLst>
          </p:cNvPr>
          <p:cNvSpPr/>
          <p:nvPr/>
        </p:nvSpPr>
        <p:spPr bwMode="auto">
          <a:xfrm>
            <a:off x="2174100" y="4971187"/>
            <a:ext cx="6835618" cy="502424"/>
          </a:xfrm>
          <a:prstGeom prst="wedgeRectCallout">
            <a:avLst>
              <a:gd name="adj1" fmla="val -20275"/>
              <a:gd name="adj2" fmla="val 13091"/>
            </a:avLst>
          </a:prstGeom>
          <a:solidFill>
            <a:schemeClr val="accent2">
              <a:lumMod val="20000"/>
              <a:lumOff val="80000"/>
            </a:schemeClr>
          </a:solidFill>
          <a:ln>
            <a:solidFill>
              <a:schemeClr val="tx1"/>
            </a:solidFill>
          </a:ln>
          <a:effectLst/>
        </p:spPr>
        <p:txBody>
          <a:bodyPr vert="horz" wrap="square" lIns="91440" tIns="45720" rIns="91440" bIns="45720" numCol="1" rtlCol="0" anchor="t" anchorCtr="0" compatLnSpc="1">
            <a:prstTxWarp prst="textNoShape">
              <a:avLst/>
            </a:prstTxWarp>
          </a:bodyPr>
          <a:lstStyle/>
          <a:p>
            <a:pPr algn="ctr">
              <a:buClr>
                <a:srgbClr val="CC9900"/>
              </a:buClr>
            </a:pPr>
            <a:r>
              <a:rPr lang="en-SG" sz="1400" b="1" dirty="0">
                <a:latin typeface="Tahoma (Body)"/>
                <a:cs typeface="Arial" panose="020B0604020202020204" pitchFamily="34" charset="0"/>
              </a:rPr>
              <a:t>Few-shot learning time &amp; effectiveness:</a:t>
            </a:r>
          </a:p>
          <a:p>
            <a:pPr algn="ctr">
              <a:buClr>
                <a:srgbClr val="CC9900"/>
              </a:buClr>
            </a:pPr>
            <a:r>
              <a:rPr lang="en-US" altLang="zh-CN" sz="1400" dirty="0">
                <a:latin typeface="Tahoma (Body)"/>
                <a:ea typeface="Microsoft YaHei" panose="020B0503020204020204" pitchFamily="34" charset="-122"/>
                <a:cs typeface="Arial" panose="020B0604020202020204" pitchFamily="34" charset="0"/>
              </a:rPr>
              <a:t>Rapidly adapts to a new task through few-shot learning in </a:t>
            </a:r>
            <a:r>
              <a:rPr lang="en-US" altLang="zh-CN" sz="1400" b="1" dirty="0">
                <a:solidFill>
                  <a:srgbClr val="C00000"/>
                </a:solidFill>
                <a:latin typeface="Tahoma (Body)"/>
                <a:ea typeface="Microsoft YaHei" panose="020B0503020204020204" pitchFamily="34" charset="-122"/>
                <a:cs typeface="Arial" panose="020B0604020202020204" pitchFamily="34" charset="0"/>
              </a:rPr>
              <a:t>27.1 </a:t>
            </a:r>
            <a:r>
              <a:rPr lang="en-US" altLang="zh-CN" sz="1400" dirty="0">
                <a:latin typeface="Tahoma (Body)"/>
                <a:ea typeface="Microsoft YaHei" panose="020B0503020204020204" pitchFamily="34" charset="-122"/>
                <a:cs typeface="Arial" panose="020B0604020202020204" pitchFamily="34" charset="0"/>
              </a:rPr>
              <a:t>minutes</a:t>
            </a:r>
          </a:p>
        </p:txBody>
      </p:sp>
      <p:sp>
        <p:nvSpPr>
          <p:cNvPr id="4" name="Title 4">
            <a:extLst>
              <a:ext uri="{FF2B5EF4-FFF2-40B4-BE49-F238E27FC236}">
                <a16:creationId xmlns:a16="http://schemas.microsoft.com/office/drawing/2014/main" id="{48D705F8-A0DB-8C94-67D0-97CC6AACFEEB}"/>
              </a:ext>
            </a:extLst>
          </p:cNvPr>
          <p:cNvSpPr>
            <a:spLocks noGrp="1"/>
          </p:cNvSpPr>
          <p:nvPr>
            <p:ph type="title"/>
          </p:nvPr>
        </p:nvSpPr>
        <p:spPr>
          <a:xfrm>
            <a:off x="1335915" y="2023367"/>
            <a:ext cx="11820523" cy="730507"/>
          </a:xfrm>
        </p:spPr>
        <p:txBody>
          <a:bodyPr>
            <a:noAutofit/>
          </a:bodyPr>
          <a:lstStyle/>
          <a:p>
            <a:r>
              <a:rPr lang="en-US" sz="3600" dirty="0"/>
              <a:t>Experimental Results - Efficiency</a:t>
            </a:r>
            <a:br>
              <a:rPr lang="en-US" sz="3600" dirty="0"/>
            </a:br>
            <a:r>
              <a:rPr lang="en-SG" sz="3600" dirty="0"/>
              <a:t> </a:t>
            </a:r>
            <a:br>
              <a:rPr lang="en-US" altLang="zh-CN" sz="3600" dirty="0"/>
            </a:br>
            <a:endParaRPr lang="en-US" sz="3600" dirty="0"/>
          </a:p>
        </p:txBody>
      </p:sp>
      <p:pic>
        <p:nvPicPr>
          <p:cNvPr id="5" name="Picture 4">
            <a:extLst>
              <a:ext uri="{FF2B5EF4-FFF2-40B4-BE49-F238E27FC236}">
                <a16:creationId xmlns:a16="http://schemas.microsoft.com/office/drawing/2014/main" id="{D480B8CD-8319-4D2D-B537-885A2BD03CB9}"/>
              </a:ext>
            </a:extLst>
          </p:cNvPr>
          <p:cNvPicPr>
            <a:picLocks noChangeAspect="1"/>
          </p:cNvPicPr>
          <p:nvPr/>
        </p:nvPicPr>
        <p:blipFill>
          <a:blip r:embed="rId3"/>
          <a:stretch>
            <a:fillRect/>
          </a:stretch>
        </p:blipFill>
        <p:spPr>
          <a:xfrm>
            <a:off x="1008633" y="2437532"/>
            <a:ext cx="9641402" cy="2317941"/>
          </a:xfrm>
          <a:prstGeom prst="rect">
            <a:avLst/>
          </a:prstGeom>
        </p:spPr>
      </p:pic>
    </p:spTree>
    <p:extLst>
      <p:ext uri="{BB962C8B-B14F-4D97-AF65-F5344CB8AC3E}">
        <p14:creationId xmlns:p14="http://schemas.microsoft.com/office/powerpoint/2010/main" val="4241289018"/>
      </p:ext>
    </p:extLst>
  </p:cSld>
  <p:clrMapOvr>
    <a:masterClrMapping/>
  </p:clrMapOvr>
</p:sld>
</file>

<file path=ppt/theme/theme1.xml><?xml version="1.0" encoding="utf-8"?>
<a:theme xmlns:a="http://schemas.openxmlformats.org/drawingml/2006/main" name="Prof. Liu'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solidFill>
            <a:schemeClr val="tx1"/>
          </a:solidFill>
        </a:ln>
      </a:spPr>
      <a:bodyPr rtlCol="0" anchor="ctr"/>
      <a:lstStyle>
        <a:defPPr algn="ctr">
          <a:defRPr sz="1000" b="1" dirty="0"/>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algn="ctr">
          <a:defRPr sz="2400" b="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f. Liu's" id="{FC612C34-5701-4D08-A9BF-20DE2FB5841B}" vid="{A00E899B-E1C9-4448-8A87-C6B18400CF51}"/>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_白色_16_9" id="{7CD4B91F-273A-4322-964F-6BD7E403B39E}" vid="{7466A2A5-F21C-401E-B6D0-CA69BF331BD4}"/>
    </a:ext>
  </a:extLst>
</a:theme>
</file>

<file path=ppt/theme/theme4.xml><?xml version="1.0" encoding="utf-8"?>
<a:theme xmlns:a="http://schemas.openxmlformats.org/drawingml/2006/main" name="1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C34AD67-7538-4717-9A73-50191031DBF3}"/>
    </a:ext>
  </a:extLst>
</a:theme>
</file>

<file path=ppt/theme/theme5.xml><?xml version="1.0" encoding="utf-8"?>
<a:theme xmlns:a="http://schemas.openxmlformats.org/drawingml/2006/main" name="2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C34AD67-7538-4717-9A73-50191031DBF3}"/>
    </a:ext>
  </a:extLst>
</a:theme>
</file>

<file path=ppt/theme/theme7.xml><?xml version="1.0" encoding="utf-8"?>
<a:theme xmlns:a="http://schemas.openxmlformats.org/drawingml/2006/main" name="End page">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4800" dirty="0" err="1" smtClean="0">
            <a:solidFill>
              <a:srgbClr val="000000"/>
            </a:solidFill>
            <a:latin typeface="Arial" panose="020B0604020202020204" pitchFamily="34" charset="0"/>
            <a:ea typeface="Microsoft YaHei" panose="020B0503020204020204" pitchFamily="34" charset="-122"/>
            <a:cs typeface="Arial" panose="020B0604020202020204" pitchFamily="34" charset="0"/>
          </a:defRPr>
        </a:defPPr>
      </a:lstStyle>
    </a:txDef>
  </a:objectDefaults>
  <a:extraClrSchemeLst/>
  <a:extLst>
    <a:ext uri="{05A4C25C-085E-4340-85A3-A5531E510DB2}">
      <thm15:themeFamily xmlns:thm15="http://schemas.microsoft.com/office/thememl/2012/main" name="演示文稿8" id="{10D78E51-8D5A-4682-A2B0-43C2A5B5BB4F}" vid="{19CE10E0-DEB1-4025-A926-EA35B177B1A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 Liu's</Template>
  <TotalTime>28452</TotalTime>
  <Words>1462</Words>
  <Application>Microsoft Office PowerPoint</Application>
  <PresentationFormat>Widescreen</PresentationFormat>
  <Paragraphs>109</Paragraphs>
  <Slides>12</Slides>
  <Notes>11</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12</vt:i4>
      </vt:variant>
    </vt:vector>
  </HeadingPairs>
  <TitlesOfParts>
    <vt:vector size="33" baseType="lpstr">
      <vt:lpstr>等线</vt:lpstr>
      <vt:lpstr>FrutigerNext LT Regular</vt:lpstr>
      <vt:lpstr>微软雅黑</vt:lpstr>
      <vt:lpstr>微软雅黑</vt:lpstr>
      <vt:lpstr>MS PGothic</vt:lpstr>
      <vt:lpstr>MS PGothic</vt:lpstr>
      <vt:lpstr>新細明體</vt:lpstr>
      <vt:lpstr>Tahoma (Body)</vt:lpstr>
      <vt:lpstr>Arial</vt:lpstr>
      <vt:lpstr>Calibri</vt:lpstr>
      <vt:lpstr>Cambria Math</vt:lpstr>
      <vt:lpstr>Garamond</vt:lpstr>
      <vt:lpstr>Tahoma</vt:lpstr>
      <vt:lpstr>Wingdings</vt:lpstr>
      <vt:lpstr>Prof. Liu's</vt:lpstr>
      <vt:lpstr>Edge</vt:lpstr>
      <vt:lpstr>章节页</vt:lpstr>
      <vt:lpstr>1_章节页</vt:lpstr>
      <vt:lpstr>2_章节页</vt:lpstr>
      <vt:lpstr>3_章节页</vt:lpstr>
      <vt:lpstr>End page</vt:lpstr>
      <vt:lpstr>InstructRAG: Leveraging Retrieval-Augmented Generation on Instruction Graphs for LLM-Based Task Planning</vt:lpstr>
      <vt:lpstr>Background &amp; Motivation   </vt:lpstr>
      <vt:lpstr>Multi-Agent Meta-Reinforcement Learning Framework    </vt:lpstr>
      <vt:lpstr>Multi-Agent Meta-Reinforcement Learning Framework    </vt:lpstr>
      <vt:lpstr>Multi-Agent Meta-Reinforcement Learning Framework    </vt:lpstr>
      <vt:lpstr>Overview of InstructRAG in Three Stages</vt:lpstr>
      <vt:lpstr>Experimental Setup   </vt:lpstr>
      <vt:lpstr>Experimental Results - Effectiveness   </vt:lpstr>
      <vt:lpstr>Experimental Results - Efficiency   </vt:lpstr>
      <vt:lpstr>Experimental Results – Ablation Study   </vt:lpstr>
      <vt:lpstr>Experimental Results – Case Study   </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Long</dc:creator>
  <cp:lastModifiedBy>wangzheng</cp:lastModifiedBy>
  <cp:revision>1216</cp:revision>
  <dcterms:created xsi:type="dcterms:W3CDTF">2018-01-30T10:56:50Z</dcterms:created>
  <dcterms:modified xsi:type="dcterms:W3CDTF">2025-07-05T08:04:38Z</dcterms:modified>
</cp:coreProperties>
</file>