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Lst>
  <p:notesMasterIdLst>
    <p:notesMasterId r:id="rId10"/>
  </p:notesMasterIdLst>
  <p:sldIdLst>
    <p:sldId id="256" r:id="rId3"/>
    <p:sldId id="257" r:id="rId4"/>
    <p:sldId id="258" r:id="rId5"/>
    <p:sldId id="259" r:id="rId6"/>
    <p:sldId id="260" r:id="rId7"/>
    <p:sldId id="2147481890" r:id="rId8"/>
    <p:sldId id="261"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Microsoft Yahei" panose="020B0503020204020204" pitchFamily="34" charset="-122"/>
      <p:regular r:id="rId15"/>
      <p:bold r:id="rId16"/>
    </p:embeddedFont>
    <p:embeddedFont>
      <p:font typeface="Microsoft Yahei" panose="020B0503020204020204" pitchFamily="34" charset="-122"/>
      <p:regular r:id="rId15"/>
      <p:bold r:id="rId16"/>
    </p:embeddedFont>
    <p:embeddedFont>
      <p:font typeface="Microsoft Yahei" panose="020B0503020204020204" pitchFamily="34" charset="-122"/>
      <p:regular r:id="rId15"/>
      <p:bold r:id="rId16"/>
    </p:embeddedFont>
    <p:embeddedFont>
      <p:font typeface="Open Sans" panose="020B0606030504020204" pitchFamily="34" charset="0"/>
      <p:regular r:id="rId17"/>
      <p:bold r:id="rId18"/>
      <p:italic r:id="rId19"/>
      <p:boldItalic r:id="rId20"/>
    </p:embeddedFont>
    <p:embeddedFont>
      <p:font typeface="PT Sans Narrow" panose="020B0506020203020204" pitchFamily="34" charset="0"/>
      <p:regular r:id="rId21"/>
      <p:bold r:id="rId22"/>
    </p:embeddedFont>
    <p:embeddedFont>
      <p:font typeface="Tahoma" panose="020B0604030504040204" pitchFamily="34" charset="0"/>
      <p:regular r:id="rId23"/>
      <p:bold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5" roundtripDataSignature="AMtx7mjwciJYBEbK6MwkyPiKeLH06hdly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1A60E8E-A1B7-4D7E-87D1-61EAEFA2DC97}">
  <a:tblStyle styleId="{21A60E8E-A1B7-4D7E-87D1-61EAEFA2DC97}"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572" autoAdjust="0"/>
  </p:normalViewPr>
  <p:slideViewPr>
    <p:cSldViewPr snapToGrid="0">
      <p:cViewPr varScale="1">
        <p:scale>
          <a:sx n="88" d="100"/>
          <a:sy n="88" d="100"/>
        </p:scale>
        <p:origin x="660" y="5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11.fntdata"/><Relationship Id="rId7" Type="http://schemas.openxmlformats.org/officeDocument/2006/relationships/slide" Target="slides/slide5.xml"/><Relationship Id="rId12" Type="http://schemas.openxmlformats.org/officeDocument/2006/relationships/font" Target="fonts/font2.fntdata"/><Relationship Id="rId17" Type="http://schemas.openxmlformats.org/officeDocument/2006/relationships/font" Target="fonts/font7.fntdata"/><Relationship Id="rId25" Type="http://customschemas.google.com/relationships/presentationmetadata" Target="metadata"/><Relationship Id="rId2" Type="http://schemas.openxmlformats.org/officeDocument/2006/relationships/slideMaster" Target="slideMasters/slideMaster2.xml"/><Relationship Id="rId16" Type="http://schemas.openxmlformats.org/officeDocument/2006/relationships/font" Target="fonts/font6.fntdata"/><Relationship Id="rId20" Type="http://schemas.openxmlformats.org/officeDocument/2006/relationships/font" Target="fonts/font10.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1.fntdata"/><Relationship Id="rId24" Type="http://schemas.openxmlformats.org/officeDocument/2006/relationships/font" Target="fonts/font14.fntdata"/><Relationship Id="rId5" Type="http://schemas.openxmlformats.org/officeDocument/2006/relationships/slide" Target="slides/slide3.xml"/><Relationship Id="rId15" Type="http://schemas.openxmlformats.org/officeDocument/2006/relationships/font" Target="fonts/font5.fntdata"/><Relationship Id="rId23" Type="http://schemas.openxmlformats.org/officeDocument/2006/relationships/font" Target="fonts/font13.fntdata"/><Relationship Id="rId28" Type="http://schemas.openxmlformats.org/officeDocument/2006/relationships/theme" Target="theme/theme1.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4.fntdata"/><Relationship Id="rId22" Type="http://schemas.openxmlformats.org/officeDocument/2006/relationships/font" Target="fonts/font12.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Hello everyone, welcome our workshop, large generative models meet multimodal applications. I am Wang Zheng from Huawei Singapore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 name="Google Shape;7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I first introduce our workshop, </a:t>
            </a:r>
            <a:r>
              <a:rPr lang="en-US" altLang="zh-CN" dirty="0"/>
              <a:t>this</a:t>
            </a:r>
            <a:r>
              <a:rPr lang="en-US" dirty="0"/>
              <a:t> workshop explores LLMs for multimodal interaction, highlighting the growing need to use LLMs with increasing multimodal data, and welcomes professionals to explore emerging multimodal model trends and practices. For scope and topics, our workshop is a platform to present latest works, foster discussions on current challenges and opportunities, identify emerging trends in Multimodal Large Language Models, and explore their potential impact on future research and development.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Our organizers are from Huawei Singapore, </a:t>
            </a:r>
            <a:r>
              <a:rPr lang="zh-CN" dirty="0">
                <a:solidFill>
                  <a:schemeClr val="dk2"/>
                </a:solidFill>
                <a:highlight>
                  <a:srgbClr val="FFFFFF"/>
                </a:highlight>
                <a:latin typeface="Open Sans"/>
                <a:ea typeface="Open Sans"/>
                <a:cs typeface="Open Sans"/>
                <a:sym typeface="Open Sans"/>
              </a:rPr>
              <a:t>Nanyang Technological University</a:t>
            </a:r>
            <a:r>
              <a:rPr lang="en-US" altLang="zh-CN" dirty="0">
                <a:solidFill>
                  <a:schemeClr val="dk2"/>
                </a:solidFill>
                <a:highlight>
                  <a:srgbClr val="FFFFFF"/>
                </a:highlight>
                <a:latin typeface="Open Sans"/>
                <a:ea typeface="Open Sans"/>
                <a:cs typeface="Open Sans"/>
                <a:sym typeface="Open Sans"/>
              </a:rPr>
              <a:t>, and </a:t>
            </a:r>
            <a:r>
              <a:rPr lang="zh-CN" dirty="0">
                <a:solidFill>
                  <a:schemeClr val="dk2"/>
                </a:solidFill>
                <a:highlight>
                  <a:srgbClr val="FFFFFF"/>
                </a:highlight>
                <a:latin typeface="Open Sans"/>
                <a:ea typeface="Open Sans"/>
                <a:cs typeface="Open Sans"/>
                <a:sym typeface="Open Sans"/>
              </a:rPr>
              <a:t>National University of Singapore</a:t>
            </a:r>
            <a:r>
              <a:rPr lang="en-US" altLang="zh-CN" dirty="0">
                <a:solidFill>
                  <a:schemeClr val="dk2"/>
                </a:solidFill>
                <a:highlight>
                  <a:srgbClr val="FFFFFF"/>
                </a:highlight>
                <a:latin typeface="Open Sans"/>
                <a:ea typeface="Open Sans"/>
                <a:cs typeface="Open Sans"/>
                <a:sym typeface="Open Sans"/>
              </a:rPr>
              <a:t>. In this year workshop, we have four invited keynotes and four accepted papers, our acceptance rate is around 57%</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dirty="0"/>
              <a:t>This is the schedule of today’s workshop, we have four keynote talks following two paper presentation, the last part is networking.</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36cd3bd2312_0_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36cd3bd2312_0_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ltLang="zh-CN" sz="1200" dirty="0">
                <a:solidFill>
                  <a:schemeClr val="dk1"/>
                </a:solidFill>
              </a:rPr>
              <a:t>Next, I’d like to give a brief introduction of our Huawei Lab, called Poisson Lab. It is part of the Central Software Institute under 2012 Labs. </a:t>
            </a:r>
            <a:r>
              <a:rPr lang="zh-CN" sz="1200" dirty="0">
                <a:solidFill>
                  <a:schemeClr val="dk1"/>
                </a:solidFill>
              </a:rPr>
              <a:t>The scope of our lab includes 4 scenarios, 3 platforms, and 9 capabilities. Specifically, We support the scenarios of Device-Side Search and Recommendation such as HarmonyOS, AI Search such as conversational search, advertisment search and recommendation such as News Feeds, and LLM application development and execution </a:t>
            </a:r>
            <a:r>
              <a:rPr lang="en-US" altLang="zh-CN" sz="1200" dirty="0">
                <a:solidFill>
                  <a:schemeClr val="dk1"/>
                </a:solidFill>
              </a:rPr>
              <a:t>similar to </a:t>
            </a:r>
            <a:r>
              <a:rPr lang="zh-CN" sz="1200" dirty="0">
                <a:solidFill>
                  <a:schemeClr val="dk1"/>
                </a:solidFill>
              </a:rPr>
              <a:t>Coze platform. For platforms, we build 3 platforms including Device-side Search/Recommendation/Agent Kit, search recommendation and advertisement platform, and Jiuwen agents platform. To support these platforms, we require key capabilities including full-text search, knowledge retrieval, multi-channel recall, converged sorting, semantic representation, feature engineering, knowledge reasoning, knowledge building, and prompt engineering.</a:t>
            </a:r>
            <a:endParaRPr sz="1200" dirty="0">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zh-CN" sz="1200" dirty="0">
                <a:solidFill>
                  <a:schemeClr val="dk1"/>
                </a:solidFill>
              </a:rPr>
              <a:t>Our platforms support applications for customers such as Celia Knowledge Q&amp;A, and business including Huawei Cloud and MetaERP.</a:t>
            </a:r>
            <a:endParaRPr sz="1200" dirty="0">
              <a:solidFill>
                <a:schemeClr val="dk1"/>
              </a:solidFill>
            </a:endParaRPr>
          </a:p>
          <a:p>
            <a:pPr marL="0" lvl="0" indent="0" algn="l" rtl="0">
              <a:spcBef>
                <a:spcPts val="0"/>
              </a:spcBef>
              <a:spcAft>
                <a:spcPts val="0"/>
              </a:spcAft>
              <a:buNone/>
            </a:pPr>
            <a:endParaRPr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EF3D7C-BCCF-CFB3-6C3E-E2C5EDB769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EC7626-1FCF-7F6F-5DEC-FB87D8365F79}"/>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C8C2867A-3AC8-8607-2FF7-2AEF5609C796}"/>
              </a:ext>
            </a:extLst>
          </p:cNvPr>
          <p:cNvSpPr>
            <a:spLocks noGrp="1"/>
          </p:cNvSpPr>
          <p:nvPr>
            <p:ph type="body" idx="1"/>
          </p:nvPr>
        </p:nvSpPr>
        <p:spPr/>
        <p:txBody>
          <a:bodyPr/>
          <a:lstStyle/>
          <a:p>
            <a:pPr marL="0" indent="0">
              <a:buNone/>
            </a:pPr>
            <a:r>
              <a:rPr lang="en-SG" altLang="zh-HK" dirty="0"/>
              <a:t>I introduce a real industry application development platform, which is built based on a pre-trained LLM, we incorporate other modules such as RAG, vector database, multimodality, and planning engine, to create AI agents for a range of applications, including the applications to customers (</a:t>
            </a:r>
            <a:r>
              <a:rPr lang="en-SG" altLang="zh-HK" dirty="0" err="1"/>
              <a:t>XiaoYi</a:t>
            </a:r>
            <a:r>
              <a:rPr lang="en-SG" altLang="zh-HK" dirty="0"/>
              <a:t> smartphone AI assistant, and search engines), and to business (ERP systems). My research contributes to the platform in terms of the RAG, multimodal applications, and LLM-based task planning. I introduce the overview of these research and remove technical details given this is a 15-minute presentation.</a:t>
            </a:r>
          </a:p>
          <a:p>
            <a:pPr marL="0" indent="0">
              <a:buNone/>
            </a:pPr>
            <a:endParaRPr lang="en-SG" altLang="zh-HK" dirty="0"/>
          </a:p>
          <a:p>
            <a:pPr marL="0" marR="0" lvl="0" indent="0" algn="l" defTabSz="914400" rtl="0" eaLnBrk="1" fontAlgn="auto" latinLnBrk="0" hangingPunct="1">
              <a:lnSpc>
                <a:spcPct val="100000"/>
              </a:lnSpc>
              <a:spcBef>
                <a:spcPts val="0"/>
              </a:spcBef>
              <a:spcAft>
                <a:spcPts val="0"/>
              </a:spcAft>
              <a:buClrTx/>
              <a:buSzTx/>
              <a:buFontTx/>
              <a:buNone/>
              <a:tabLst/>
              <a:defRPr/>
            </a:pPr>
            <a:r>
              <a:rPr lang="en-SG" altLang="zh-HK" dirty="0"/>
              <a:t>For RAG, we propose </a:t>
            </a:r>
            <a:r>
              <a:rPr lang="en-SG" sz="1200" kern="1200" dirty="0">
                <a:solidFill>
                  <a:schemeClr val="tx1"/>
                </a:solidFill>
                <a:effectLst/>
                <a:latin typeface="+mn-lt"/>
                <a:ea typeface="+mn-ea"/>
                <a:cs typeface="+mn-cs"/>
              </a:rPr>
              <a:t>M-RAG, which treats database partitions as basic units for RAG rather than a whole database as existing studies. We also propose a multi-agent framework that optimizes end-to-end metrics instead of retrieval accuracy. We also study EMG-RAG. The background is to build </a:t>
            </a:r>
            <a:r>
              <a:rPr lang="en-SG" altLang="zh-HK" dirty="0"/>
              <a:t>LLM-based personalized AI Assistant. In smartphone AI Assistant (for example Siri in </a:t>
            </a:r>
            <a:r>
              <a:rPr lang="en-SG" altLang="zh-HK" dirty="0" err="1"/>
              <a:t>IPhone</a:t>
            </a:r>
            <a:r>
              <a:rPr lang="en-SG" altLang="zh-HK" dirty="0"/>
              <a:t> or </a:t>
            </a:r>
            <a:r>
              <a:rPr lang="en-SG" altLang="zh-HK" dirty="0" err="1"/>
              <a:t>Xiaoyi</a:t>
            </a:r>
            <a:r>
              <a:rPr lang="en-SG" altLang="zh-HK" dirty="0"/>
              <a:t> in Huawei), we can collect data from </a:t>
            </a:r>
            <a:r>
              <a:rPr lang="en-US" sz="1200" dirty="0">
                <a:latin typeface="Arial" panose="020B0604020202020204" pitchFamily="34" charset="0"/>
                <a:cs typeface="Arial" panose="020B0604020202020204" pitchFamily="34" charset="0"/>
              </a:rPr>
              <a:t>everyday conversations, or screenshot contents by OCR between users and the AI Assistant. We manage the data called memories, and use the memories for many downstream applications, including question answering, autofill forms, and slot filling through RAG.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G" sz="1200" kern="1200" dirty="0">
                <a:solidFill>
                  <a:schemeClr val="tx1"/>
                </a:solidFill>
                <a:effectLst/>
                <a:latin typeface="+mn-lt"/>
                <a:ea typeface="+mn-ea"/>
                <a:cs typeface="+mn-cs"/>
              </a:rPr>
              <a:t>For Multimodal Application, We propose </a:t>
            </a:r>
            <a:r>
              <a:rPr kumimoji="1" lang="en-SG" altLang="zh-CN" sz="1200" dirty="0">
                <a:latin typeface="Microsoft YaHei" panose="020B0503020204020204" pitchFamily="34" charset="-122"/>
                <a:ea typeface="Microsoft YaHei" panose="020B0503020204020204" pitchFamily="34" charset="-122"/>
              </a:rPr>
              <a:t>Multimodal Query Suggestion, </a:t>
            </a:r>
            <a:r>
              <a:rPr lang="en-SG" altLang="zh-HK" dirty="0"/>
              <a:t>Query suggestion is a fundamental problem for search engine. We propose a new paradigm called </a:t>
            </a:r>
            <a:r>
              <a:rPr kumimoji="1" lang="en-SG" altLang="zh-HK" sz="1200" dirty="0">
                <a:latin typeface="Microsoft YaHei" panose="020B0503020204020204" pitchFamily="34" charset="-122"/>
                <a:ea typeface="Microsoft YaHei" panose="020B0503020204020204" pitchFamily="34" charset="-122"/>
              </a:rPr>
              <a:t>m</a:t>
            </a:r>
            <a:r>
              <a:rPr kumimoji="1" lang="en-SG" altLang="zh-CN" sz="1200" dirty="0">
                <a:latin typeface="Microsoft YaHei" panose="020B0503020204020204" pitchFamily="34" charset="-122"/>
                <a:ea typeface="Microsoft YaHei" panose="020B0503020204020204" pitchFamily="34" charset="-122"/>
              </a:rPr>
              <a:t>ultimodal query suggestion, which accepts a query image, and </a:t>
            </a:r>
            <a:r>
              <a:rPr lang="en-SG" altLang="zh-HK" dirty="0"/>
              <a:t>outputs some textual suggestions. We capture Intentionality and diversity in MMQS. We also explore </a:t>
            </a:r>
            <a:r>
              <a:rPr lang="en-US" altLang="zh-HK" sz="1200" b="0" u="none" dirty="0">
                <a:latin typeface="FrutigerNext LT Regular"/>
                <a:cs typeface="Arial" panose="020B0604020202020204" pitchFamily="34" charset="0"/>
              </a:rPr>
              <a:t>a fine-tuning technique called c</a:t>
            </a:r>
            <a:r>
              <a:rPr lang="en-US" sz="1200" b="0" u="none" dirty="0">
                <a:latin typeface="FrutigerNext LT Regular"/>
                <a:cs typeface="Arial" panose="020B0604020202020204" pitchFamily="34" charset="0"/>
              </a:rPr>
              <a:t>ollaborative prompting to address </a:t>
            </a:r>
            <a:r>
              <a:rPr lang="en-US" sz="1200" b="0" u="none" dirty="0" err="1">
                <a:latin typeface="FrutigerNext LT Regular"/>
                <a:cs typeface="Arial" panose="020B0604020202020204" pitchFamily="34" charset="0"/>
              </a:rPr>
              <a:t>VideoQA</a:t>
            </a:r>
            <a:r>
              <a:rPr lang="en-US" sz="1200" b="0" u="none" dirty="0">
                <a:latin typeface="FrutigerNext LT Regular"/>
                <a:cs typeface="Arial" panose="020B0604020202020204" pitchFamily="34" charset="0"/>
              </a:rPr>
              <a:t>, which is to answer new questions in a continual learning setup.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FrutigerNext LT Regular"/>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FrutigerNext LT Regular"/>
                <a:ea typeface="+mn-ea"/>
                <a:cs typeface="Arial" panose="020B0604020202020204" pitchFamily="34" charset="0"/>
              </a:rPr>
              <a:t>In addition, We study LLM-based task planning, where we study agentic retrieval, which is retrieval instructions to guide agent planning.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FrutigerNext LT Regular"/>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kern="1200" dirty="0">
                <a:solidFill>
                  <a:schemeClr val="tx1"/>
                </a:solidFill>
                <a:effectLst/>
                <a:latin typeface="FrutigerNext LT Regular"/>
                <a:ea typeface="+mn-ea"/>
                <a:cs typeface="Arial" panose="020B0604020202020204" pitchFamily="34" charset="0"/>
              </a:rPr>
              <a:t>For future research, I want to explore personal LLM Agents within the framework, where I identify important scenarios and techniques in personal LLM Agents. One is streaming RAG, which is to handle f</a:t>
            </a:r>
            <a:r>
              <a:rPr lang="en-US" sz="1200" dirty="0"/>
              <a:t>requent stream data on personal devices. For example, we send messages to </a:t>
            </a:r>
            <a:r>
              <a:rPr lang="en-US" sz="1200" dirty="0" err="1"/>
              <a:t>Xiaoyi</a:t>
            </a:r>
            <a:r>
              <a:rPr lang="en-US" sz="1200" dirty="0"/>
              <a:t> one-by-one every minute, where the messages are the stream data.</a:t>
            </a:r>
            <a:r>
              <a:rPr lang="en-US" sz="1200" b="0" u="none" kern="1200" dirty="0">
                <a:solidFill>
                  <a:schemeClr val="tx1"/>
                </a:solidFill>
                <a:effectLst/>
                <a:latin typeface="FrutigerNext LT Regular"/>
                <a:ea typeface="+mn-ea"/>
                <a:cs typeface="Arial" panose="020B0604020202020204" pitchFamily="34" charset="0"/>
              </a:rPr>
              <a:t> The other one is regarding </a:t>
            </a:r>
            <a:r>
              <a:rPr kumimoji="1" lang="en-SG" altLang="zh-CN" sz="1200" b="0" dirty="0">
                <a:solidFill>
                  <a:schemeClr val="tx2">
                    <a:lumMod val="60000"/>
                    <a:lumOff val="40000"/>
                  </a:schemeClr>
                </a:solidFill>
                <a:latin typeface="Microsoft YaHei" panose="020B0503020204020204" pitchFamily="34" charset="-122"/>
                <a:ea typeface="Microsoft YaHei" panose="020B0503020204020204" pitchFamily="34" charset="-122"/>
              </a:rPr>
              <a:t>Generation-Augmented Multimodal Retrieval, where we want to </a:t>
            </a:r>
            <a:r>
              <a:rPr kumimoji="1" lang="en-US" altLang="zh-CN" sz="1200" b="0" dirty="0">
                <a:solidFill>
                  <a:schemeClr val="tx2">
                    <a:lumMod val="60000"/>
                    <a:lumOff val="40000"/>
                  </a:schemeClr>
                </a:solidFill>
                <a:latin typeface="Microsoft YaHei" panose="020B0503020204020204" pitchFamily="34" charset="-122"/>
                <a:ea typeface="Microsoft YaHei" panose="020B0503020204020204" pitchFamily="34" charset="-122"/>
              </a:rPr>
              <a:t>a</a:t>
            </a:r>
            <a:r>
              <a:rPr lang="en-US" sz="1200" b="0" dirty="0"/>
              <a:t>lign retrieval capability in personalized AI assistant with user preferences using LLMs.</a:t>
            </a:r>
            <a:endParaRPr lang="en-SG" sz="1200" b="0" u="non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200" kern="1200" dirty="0">
              <a:solidFill>
                <a:schemeClr val="tx1"/>
              </a:solidFill>
              <a:effectLst/>
              <a:latin typeface="+mn-lt"/>
              <a:ea typeface="+mn-ea"/>
              <a:cs typeface="+mn-cs"/>
            </a:endParaRPr>
          </a:p>
          <a:p>
            <a:pPr marL="0" indent="0">
              <a:buNone/>
            </a:pPr>
            <a:endParaRPr lang="zh-HK" altLang="en-US" dirty="0"/>
          </a:p>
        </p:txBody>
      </p:sp>
      <p:sp>
        <p:nvSpPr>
          <p:cNvPr id="4" name="Slide Number Placeholder 3">
            <a:extLst>
              <a:ext uri="{FF2B5EF4-FFF2-40B4-BE49-F238E27FC236}">
                <a16:creationId xmlns:a16="http://schemas.microsoft.com/office/drawing/2014/main" id="{9BC17E6F-3BB0-E05A-6F0F-E5E2E8CB3A05}"/>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0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36cd3bd2312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36cd3bd2312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Finally, this is a recruitment information, we are looking for AI agent Engineer/Researcher, </a:t>
            </a:r>
            <a:r>
              <a:rPr lang="en-US" dirty="0" err="1"/>
              <a:t>Search&amp;Recommendation</a:t>
            </a:r>
            <a:r>
              <a:rPr lang="en-US" dirty="0"/>
              <a:t> Software Engineer and Researcher. This is the application link, everyone can scan this QR code to submit your CV.</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cxnSp>
        <p:nvCxnSpPr>
          <p:cNvPr id="10" name="Google Shape;10;p6"/>
          <p:cNvCxnSpPr/>
          <p:nvPr/>
        </p:nvCxnSpPr>
        <p:spPr>
          <a:xfrm>
            <a:off x="7007735" y="3176888"/>
            <a:ext cx="562200" cy="0"/>
          </a:xfrm>
          <a:prstGeom prst="straightConnector1">
            <a:avLst/>
          </a:prstGeom>
          <a:noFill/>
          <a:ln w="76200" cap="flat" cmpd="sng">
            <a:solidFill>
              <a:schemeClr val="lt2"/>
            </a:solidFill>
            <a:prstDash val="solid"/>
            <a:round/>
            <a:headEnd type="none" w="sm" len="sm"/>
            <a:tailEnd type="none" w="sm" len="sm"/>
          </a:ln>
        </p:spPr>
      </p:cxnSp>
      <p:cxnSp>
        <p:nvCxnSpPr>
          <p:cNvPr id="11" name="Google Shape;11;p6"/>
          <p:cNvCxnSpPr/>
          <p:nvPr/>
        </p:nvCxnSpPr>
        <p:spPr>
          <a:xfrm>
            <a:off x="1575035" y="3158252"/>
            <a:ext cx="562200" cy="0"/>
          </a:xfrm>
          <a:prstGeom prst="straightConnector1">
            <a:avLst/>
          </a:prstGeom>
          <a:noFill/>
          <a:ln w="76200" cap="flat" cmpd="sng">
            <a:solidFill>
              <a:schemeClr val="lt2"/>
            </a:solidFill>
            <a:prstDash val="solid"/>
            <a:round/>
            <a:headEnd type="none" w="sm" len="sm"/>
            <a:tailEnd type="none" w="sm" len="sm"/>
          </a:ln>
        </p:spPr>
      </p:cxnSp>
      <p:grpSp>
        <p:nvGrpSpPr>
          <p:cNvPr id="12" name="Google Shape;12;p6"/>
          <p:cNvGrpSpPr/>
          <p:nvPr/>
        </p:nvGrpSpPr>
        <p:grpSpPr>
          <a:xfrm>
            <a:off x="1004144" y="1022025"/>
            <a:ext cx="7136668" cy="152400"/>
            <a:chOff x="1346429" y="1011300"/>
            <a:chExt cx="6452100" cy="152400"/>
          </a:xfrm>
        </p:grpSpPr>
        <p:cxnSp>
          <p:nvCxnSpPr>
            <p:cNvPr id="13" name="Google Shape;13;p6"/>
            <p:cNvCxnSpPr/>
            <p:nvPr/>
          </p:nvCxnSpPr>
          <p:spPr>
            <a:xfrm rot="10800000">
              <a:off x="1346429" y="1011300"/>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4" name="Google Shape;14;p6"/>
            <p:cNvCxnSpPr/>
            <p:nvPr/>
          </p:nvCxnSpPr>
          <p:spPr>
            <a:xfrm rot="10800000">
              <a:off x="1346429" y="1163700"/>
              <a:ext cx="6452100" cy="0"/>
            </a:xfrm>
            <a:prstGeom prst="straightConnector1">
              <a:avLst/>
            </a:prstGeom>
            <a:noFill/>
            <a:ln w="9525" cap="flat" cmpd="sng">
              <a:solidFill>
                <a:schemeClr val="accent3"/>
              </a:solidFill>
              <a:prstDash val="solid"/>
              <a:round/>
              <a:headEnd type="none" w="sm" len="sm"/>
              <a:tailEnd type="none" w="sm" len="sm"/>
            </a:ln>
          </p:spPr>
        </p:cxnSp>
      </p:grpSp>
      <p:grpSp>
        <p:nvGrpSpPr>
          <p:cNvPr id="15" name="Google Shape;15;p6"/>
          <p:cNvGrpSpPr/>
          <p:nvPr/>
        </p:nvGrpSpPr>
        <p:grpSpPr>
          <a:xfrm>
            <a:off x="1004151" y="3969100"/>
            <a:ext cx="7136668" cy="152400"/>
            <a:chOff x="1346435" y="3969088"/>
            <a:chExt cx="6452100" cy="152400"/>
          </a:xfrm>
        </p:grpSpPr>
        <p:cxnSp>
          <p:nvCxnSpPr>
            <p:cNvPr id="16" name="Google Shape;16;p6"/>
            <p:cNvCxnSpPr/>
            <p:nvPr/>
          </p:nvCxnSpPr>
          <p:spPr>
            <a:xfrm>
              <a:off x="1346435" y="4121488"/>
              <a:ext cx="6452100" cy="0"/>
            </a:xfrm>
            <a:prstGeom prst="straightConnector1">
              <a:avLst/>
            </a:prstGeom>
            <a:noFill/>
            <a:ln w="76200" cap="flat" cmpd="sng">
              <a:solidFill>
                <a:schemeClr val="accent3"/>
              </a:solidFill>
              <a:prstDash val="solid"/>
              <a:round/>
              <a:headEnd type="none" w="sm" len="sm"/>
              <a:tailEnd type="none" w="sm" len="sm"/>
            </a:ln>
          </p:spPr>
        </p:cxnSp>
        <p:cxnSp>
          <p:nvCxnSpPr>
            <p:cNvPr id="17" name="Google Shape;17;p6"/>
            <p:cNvCxnSpPr/>
            <p:nvPr/>
          </p:nvCxnSpPr>
          <p:spPr>
            <a:xfrm>
              <a:off x="1346435" y="3969088"/>
              <a:ext cx="6452100" cy="0"/>
            </a:xfrm>
            <a:prstGeom prst="straightConnector1">
              <a:avLst/>
            </a:prstGeom>
            <a:noFill/>
            <a:ln w="9525" cap="flat" cmpd="sng">
              <a:solidFill>
                <a:schemeClr val="accent3"/>
              </a:solidFill>
              <a:prstDash val="solid"/>
              <a:round/>
              <a:headEnd type="none" w="sm" len="sm"/>
              <a:tailEnd type="none" w="sm" len="sm"/>
            </a:ln>
          </p:spPr>
        </p:cxnSp>
      </p:grpSp>
      <p:sp>
        <p:nvSpPr>
          <p:cNvPr id="18" name="Google Shape;18;p6"/>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19" name="Google Shape;19;p6"/>
          <p:cNvSpPr txBox="1">
            <a:spLocks noGrp="1"/>
          </p:cNvSpPr>
          <p:nvPr>
            <p:ph type="subTitle" idx="1"/>
          </p:nvPr>
        </p:nvSpPr>
        <p:spPr>
          <a:xfrm>
            <a:off x="2137225" y="2850039"/>
            <a:ext cx="4870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a:endParaRPr/>
          </a:p>
        </p:txBody>
      </p:sp>
      <p:sp>
        <p:nvSpPr>
          <p:cNvPr id="20" name="Google Shape;2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5"/>
        <p:cNvGrpSpPr/>
        <p:nvPr/>
      </p:nvGrpSpPr>
      <p:grpSpPr>
        <a:xfrm>
          <a:off x="0" y="0"/>
          <a:ext cx="0" cy="0"/>
          <a:chOff x="0" y="0"/>
          <a:chExt cx="0" cy="0"/>
        </a:xfrm>
      </p:grpSpPr>
      <p:sp>
        <p:nvSpPr>
          <p:cNvPr id="56" name="Google Shape;56;p15"/>
          <p:cNvSpPr/>
          <p:nvPr/>
        </p:nvSpPr>
        <p:spPr>
          <a:xfrm>
            <a:off x="-75"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 name="Google Shape;57;p15"/>
          <p:cNvSpPr txBox="1">
            <a:spLocks noGrp="1"/>
          </p:cNvSpPr>
          <p:nvPr>
            <p:ph type="title" hasCustomPrompt="1"/>
          </p:nvPr>
        </p:nvSpPr>
        <p:spPr>
          <a:xfrm>
            <a:off x="311700" y="1304850"/>
            <a:ext cx="8520600" cy="15384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3"/>
              </a:buClr>
              <a:buSzPts val="13000"/>
              <a:buNone/>
              <a:defRPr sz="13000">
                <a:solidFill>
                  <a:schemeClr val="accent3"/>
                </a:solidFill>
              </a:defRPr>
            </a:lvl1pPr>
            <a:lvl2pPr lvl="1" algn="ctr">
              <a:lnSpc>
                <a:spcPct val="100000"/>
              </a:lnSpc>
              <a:spcBef>
                <a:spcPts val="0"/>
              </a:spcBef>
              <a:spcAft>
                <a:spcPts val="0"/>
              </a:spcAft>
              <a:buClr>
                <a:schemeClr val="accent3"/>
              </a:buClr>
              <a:buSzPts val="13000"/>
              <a:buNone/>
              <a:defRPr sz="13000">
                <a:solidFill>
                  <a:schemeClr val="accent3"/>
                </a:solidFill>
              </a:defRPr>
            </a:lvl2pPr>
            <a:lvl3pPr lvl="2" algn="ctr">
              <a:lnSpc>
                <a:spcPct val="100000"/>
              </a:lnSpc>
              <a:spcBef>
                <a:spcPts val="0"/>
              </a:spcBef>
              <a:spcAft>
                <a:spcPts val="0"/>
              </a:spcAft>
              <a:buClr>
                <a:schemeClr val="accent3"/>
              </a:buClr>
              <a:buSzPts val="13000"/>
              <a:buNone/>
              <a:defRPr sz="13000">
                <a:solidFill>
                  <a:schemeClr val="accent3"/>
                </a:solidFill>
              </a:defRPr>
            </a:lvl3pPr>
            <a:lvl4pPr lvl="3" algn="ctr">
              <a:lnSpc>
                <a:spcPct val="100000"/>
              </a:lnSpc>
              <a:spcBef>
                <a:spcPts val="0"/>
              </a:spcBef>
              <a:spcAft>
                <a:spcPts val="0"/>
              </a:spcAft>
              <a:buClr>
                <a:schemeClr val="accent3"/>
              </a:buClr>
              <a:buSzPts val="13000"/>
              <a:buNone/>
              <a:defRPr sz="13000">
                <a:solidFill>
                  <a:schemeClr val="accent3"/>
                </a:solidFill>
              </a:defRPr>
            </a:lvl4pPr>
            <a:lvl5pPr lvl="4" algn="ctr">
              <a:lnSpc>
                <a:spcPct val="100000"/>
              </a:lnSpc>
              <a:spcBef>
                <a:spcPts val="0"/>
              </a:spcBef>
              <a:spcAft>
                <a:spcPts val="0"/>
              </a:spcAft>
              <a:buClr>
                <a:schemeClr val="accent3"/>
              </a:buClr>
              <a:buSzPts val="13000"/>
              <a:buNone/>
              <a:defRPr sz="13000">
                <a:solidFill>
                  <a:schemeClr val="accent3"/>
                </a:solidFill>
              </a:defRPr>
            </a:lvl5pPr>
            <a:lvl6pPr lvl="5" algn="ctr">
              <a:lnSpc>
                <a:spcPct val="100000"/>
              </a:lnSpc>
              <a:spcBef>
                <a:spcPts val="0"/>
              </a:spcBef>
              <a:spcAft>
                <a:spcPts val="0"/>
              </a:spcAft>
              <a:buClr>
                <a:schemeClr val="accent3"/>
              </a:buClr>
              <a:buSzPts val="13000"/>
              <a:buNone/>
              <a:defRPr sz="13000">
                <a:solidFill>
                  <a:schemeClr val="accent3"/>
                </a:solidFill>
              </a:defRPr>
            </a:lvl6pPr>
            <a:lvl7pPr lvl="6" algn="ctr">
              <a:lnSpc>
                <a:spcPct val="100000"/>
              </a:lnSpc>
              <a:spcBef>
                <a:spcPts val="0"/>
              </a:spcBef>
              <a:spcAft>
                <a:spcPts val="0"/>
              </a:spcAft>
              <a:buClr>
                <a:schemeClr val="accent3"/>
              </a:buClr>
              <a:buSzPts val="13000"/>
              <a:buNone/>
              <a:defRPr sz="13000">
                <a:solidFill>
                  <a:schemeClr val="accent3"/>
                </a:solidFill>
              </a:defRPr>
            </a:lvl7pPr>
            <a:lvl8pPr lvl="7" algn="ctr">
              <a:lnSpc>
                <a:spcPct val="100000"/>
              </a:lnSpc>
              <a:spcBef>
                <a:spcPts val="0"/>
              </a:spcBef>
              <a:spcAft>
                <a:spcPts val="0"/>
              </a:spcAft>
              <a:buClr>
                <a:schemeClr val="accent3"/>
              </a:buClr>
              <a:buSzPts val="13000"/>
              <a:buNone/>
              <a:defRPr sz="13000">
                <a:solidFill>
                  <a:schemeClr val="accent3"/>
                </a:solidFill>
              </a:defRPr>
            </a:lvl8pPr>
            <a:lvl9pPr lvl="8" algn="ctr">
              <a:lnSpc>
                <a:spcPct val="100000"/>
              </a:lnSpc>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5"/>
          <p:cNvSpPr txBox="1">
            <a:spLocks noGrp="1"/>
          </p:cNvSpPr>
          <p:nvPr>
            <p:ph type="body" idx="1"/>
          </p:nvPr>
        </p:nvSpPr>
        <p:spPr>
          <a:xfrm>
            <a:off x="311700" y="299565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9" name="Google Shape;59;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8CC9CBF4-4392-4798-A87E-01CD6F8C35A4}" type="datetime1">
              <a:rPr lang="en-GB" smtClean="0"/>
              <a:t>27/10/2025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911073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1922" name="Group 2"/>
          <p:cNvGrpSpPr>
            <a:grpSpLocks/>
          </p:cNvGrpSpPr>
          <p:nvPr/>
        </p:nvGrpSpPr>
        <p:grpSpPr bwMode="auto">
          <a:xfrm>
            <a:off x="1" y="1828801"/>
            <a:ext cx="9009063" cy="789385"/>
            <a:chOff x="0" y="1536"/>
            <a:chExt cx="5675" cy="663"/>
          </a:xfrm>
        </p:grpSpPr>
        <p:grpSp>
          <p:nvGrpSpPr>
            <p:cNvPr id="81923" name="Group 3"/>
            <p:cNvGrpSpPr>
              <a:grpSpLocks/>
            </p:cNvGrpSpPr>
            <p:nvPr/>
          </p:nvGrpSpPr>
          <p:grpSpPr bwMode="auto">
            <a:xfrm>
              <a:off x="183" y="1604"/>
              <a:ext cx="448" cy="299"/>
              <a:chOff x="720" y="336"/>
              <a:chExt cx="624" cy="432"/>
            </a:xfrm>
          </p:grpSpPr>
          <p:sp>
            <p:nvSpPr>
              <p:cNvPr id="81924" name="Rectangle 4"/>
              <p:cNvSpPr>
                <a:spLocks noChangeArrowheads="1"/>
              </p:cNvSpPr>
              <p:nvPr/>
            </p:nvSpPr>
            <p:spPr bwMode="auto">
              <a:xfrm>
                <a:off x="720" y="336"/>
                <a:ext cx="384" cy="432"/>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sp>
            <p:nvSpPr>
              <p:cNvPr id="81925"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grpSp>
        <p:grpSp>
          <p:nvGrpSpPr>
            <p:cNvPr id="81926" name="Group 6"/>
            <p:cNvGrpSpPr>
              <a:grpSpLocks/>
            </p:cNvGrpSpPr>
            <p:nvPr/>
          </p:nvGrpSpPr>
          <p:grpSpPr bwMode="auto">
            <a:xfrm>
              <a:off x="261" y="1870"/>
              <a:ext cx="465" cy="299"/>
              <a:chOff x="912" y="2640"/>
              <a:chExt cx="672" cy="432"/>
            </a:xfrm>
          </p:grpSpPr>
          <p:sp>
            <p:nvSpPr>
              <p:cNvPr id="81927" name="Rectangle 7"/>
              <p:cNvSpPr>
                <a:spLocks noChangeArrowheads="1"/>
              </p:cNvSpPr>
              <p:nvPr/>
            </p:nvSpPr>
            <p:spPr bwMode="auto">
              <a:xfrm>
                <a:off x="912" y="2640"/>
                <a:ext cx="384" cy="432"/>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sp>
            <p:nvSpPr>
              <p:cNvPr id="81928"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grpSp>
        <p:sp>
          <p:nvSpPr>
            <p:cNvPr id="81929"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sp>
          <p:nvSpPr>
            <p:cNvPr id="81930" name="Rectangle 10"/>
            <p:cNvSpPr>
              <a:spLocks noChangeArrowheads="1"/>
            </p:cNvSpPr>
            <p:nvPr/>
          </p:nvSpPr>
          <p:spPr bwMode="auto">
            <a:xfrm>
              <a:off x="400" y="1536"/>
              <a:ext cx="20" cy="663"/>
            </a:xfrm>
            <a:prstGeom prst="rect">
              <a:avLst/>
            </a:prstGeom>
            <a:solidFill>
              <a:schemeClr val="bg2"/>
            </a:solidFill>
            <a:ln>
              <a:noFill/>
            </a:ln>
            <a:effectLst/>
            <a:extLs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sp>
          <p:nvSpPr>
            <p:cNvPr id="81931"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kumimoji="1" lang="zh-HK" altLang="en-US" sz="1350">
                <a:solidFill>
                  <a:srgbClr val="000000"/>
                </a:solidFill>
              </a:endParaRPr>
            </a:p>
          </p:txBody>
        </p:sp>
      </p:grpSp>
      <p:sp>
        <p:nvSpPr>
          <p:cNvPr id="81932" name="Rectangle 12"/>
          <p:cNvSpPr>
            <a:spLocks noGrp="1" noChangeArrowheads="1"/>
          </p:cNvSpPr>
          <p:nvPr>
            <p:ph type="ctrTitle"/>
          </p:nvPr>
        </p:nvSpPr>
        <p:spPr>
          <a:xfrm>
            <a:off x="990600" y="1257300"/>
            <a:ext cx="7772400" cy="1096566"/>
          </a:xfrm>
        </p:spPr>
        <p:txBody>
          <a:bodyPr/>
          <a:lstStyle>
            <a:lvl1pPr>
              <a:defRPr/>
            </a:lvl1pPr>
          </a:lstStyle>
          <a:p>
            <a:pPr lvl="0"/>
            <a:r>
              <a:rPr lang="en-US" altLang="zh-TW" noProof="0"/>
              <a:t>Click to edit Master title style</a:t>
            </a:r>
            <a:endParaRPr lang="zh-TW" altLang="en-US" noProof="0"/>
          </a:p>
        </p:txBody>
      </p:sp>
      <p:sp>
        <p:nvSpPr>
          <p:cNvPr id="81933" name="Rectangle 13"/>
          <p:cNvSpPr>
            <a:spLocks noGrp="1" noChangeArrowheads="1"/>
          </p:cNvSpPr>
          <p:nvPr>
            <p:ph type="subTitle" idx="1"/>
          </p:nvPr>
        </p:nvSpPr>
        <p:spPr>
          <a:xfrm>
            <a:off x="1371600" y="2914650"/>
            <a:ext cx="6400800" cy="1314450"/>
          </a:xfrm>
        </p:spPr>
        <p:txBody>
          <a:bodyPr/>
          <a:lstStyle>
            <a:lvl1pPr marL="0" indent="0" algn="ctr">
              <a:buFont typeface="Wingdings" panose="05000000000000000000" pitchFamily="2" charset="2"/>
              <a:buNone/>
              <a:defRPr/>
            </a:lvl1pPr>
          </a:lstStyle>
          <a:p>
            <a:pPr lvl="0"/>
            <a:r>
              <a:rPr lang="en-US" altLang="zh-TW" noProof="0"/>
              <a:t>Click to edit Master subtitle style</a:t>
            </a:r>
            <a:endParaRPr lang="zh-TW" altLang="en-US" noProof="0"/>
          </a:p>
        </p:txBody>
      </p:sp>
      <p:sp>
        <p:nvSpPr>
          <p:cNvPr id="81934" name="Rectangle 14"/>
          <p:cNvSpPr>
            <a:spLocks noGrp="1" noChangeArrowheads="1"/>
          </p:cNvSpPr>
          <p:nvPr>
            <p:ph type="dt" sz="half" idx="2"/>
          </p:nvPr>
        </p:nvSpPr>
        <p:spPr>
          <a:xfrm>
            <a:off x="990600" y="4686300"/>
            <a:ext cx="1905000" cy="342900"/>
          </a:xfrm>
        </p:spPr>
        <p:txBody>
          <a:bodyPr/>
          <a:lstStyle>
            <a:lvl1pPr>
              <a:defRPr>
                <a:solidFill>
                  <a:schemeClr val="bg2"/>
                </a:solidFill>
              </a:defRPr>
            </a:lvl1pPr>
          </a:lstStyle>
          <a:p>
            <a:fld id="{34D345EB-B0A5-4646-98CA-B6E3E01765CC}" type="datetime1">
              <a:rPr lang="en-GB" smtClean="0"/>
              <a:t>27/10/2025</a:t>
            </a:fld>
            <a:endParaRPr lang="en-GB"/>
          </a:p>
        </p:txBody>
      </p:sp>
      <p:sp>
        <p:nvSpPr>
          <p:cNvPr id="81935" name="Rectangle 15"/>
          <p:cNvSpPr>
            <a:spLocks noGrp="1" noChangeArrowheads="1"/>
          </p:cNvSpPr>
          <p:nvPr>
            <p:ph type="ftr" sz="quarter" idx="3"/>
          </p:nvPr>
        </p:nvSpPr>
        <p:spPr>
          <a:xfrm>
            <a:off x="3429000" y="4686300"/>
            <a:ext cx="2895600" cy="342900"/>
          </a:xfrm>
        </p:spPr>
        <p:txBody>
          <a:bodyPr/>
          <a:lstStyle>
            <a:lvl1pPr>
              <a:defRPr>
                <a:solidFill>
                  <a:schemeClr val="bg2"/>
                </a:solidFill>
              </a:defRPr>
            </a:lvl1pPr>
          </a:lstStyle>
          <a:p>
            <a:endParaRPr lang="en-GB"/>
          </a:p>
        </p:txBody>
      </p:sp>
      <p:sp>
        <p:nvSpPr>
          <p:cNvPr id="81936" name="Rectangle 16"/>
          <p:cNvSpPr>
            <a:spLocks noGrp="1" noChangeArrowheads="1"/>
          </p:cNvSpPr>
          <p:nvPr>
            <p:ph type="sldNum" sz="quarter" idx="4"/>
          </p:nvPr>
        </p:nvSpPr>
        <p:spPr>
          <a:xfrm>
            <a:off x="6858000" y="4686300"/>
            <a:ext cx="1905000" cy="342900"/>
          </a:xfrm>
        </p:spPr>
        <p:txBody>
          <a:bodyPr/>
          <a:lstStyle>
            <a:lvl1pPr>
              <a:defRPr>
                <a:solidFill>
                  <a:schemeClr val="bg2"/>
                </a:solidFill>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851150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idx="1"/>
          </p:nvPr>
        </p:nvSpPr>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8CC9CBF4-4392-4798-A87E-01CD6F8C35A4}" type="datetime1">
              <a:rPr lang="en-GB" smtClean="0"/>
              <a:t>27/10/2025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4648868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lstStyle>
            <a:lvl1pPr>
              <a:defRPr sz="4500"/>
            </a:lvl1pPr>
          </a:lstStyle>
          <a:p>
            <a:r>
              <a:rPr lang="en-US" altLang="zh-HK"/>
              <a:t>Click to edit Master title style</a:t>
            </a:r>
            <a:endParaRPr lang="zh-HK" altLang="en-US"/>
          </a:p>
        </p:txBody>
      </p:sp>
      <p:sp>
        <p:nvSpPr>
          <p:cNvPr id="3" name="Text Placeholder 2"/>
          <p:cNvSpPr>
            <a:spLocks noGrp="1"/>
          </p:cNvSpPr>
          <p:nvPr>
            <p:ph type="body" idx="1"/>
          </p:nvPr>
        </p:nvSpPr>
        <p:spPr>
          <a:xfrm>
            <a:off x="623888" y="3442099"/>
            <a:ext cx="7886700" cy="1125140"/>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ltLang="zh-HK"/>
              <a:t>Edit Master text styles</a:t>
            </a:r>
          </a:p>
        </p:txBody>
      </p:sp>
      <p:sp>
        <p:nvSpPr>
          <p:cNvPr id="4" name="Date Placeholder 3"/>
          <p:cNvSpPr>
            <a:spLocks noGrp="1"/>
          </p:cNvSpPr>
          <p:nvPr>
            <p:ph type="dt" sz="half" idx="10"/>
          </p:nvPr>
        </p:nvSpPr>
        <p:spPr/>
        <p:txBody>
          <a:bodyPr/>
          <a:lstStyle>
            <a:lvl1pPr>
              <a:defRPr/>
            </a:lvl1pPr>
          </a:lstStyle>
          <a:p>
            <a:fld id="{A930F90B-DF74-4D62-BC59-51841C35E82C}" type="datetime1">
              <a:rPr lang="en-GB" smtClean="0"/>
              <a:t>27/10/2025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5523628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Content Placeholder 2"/>
          <p:cNvSpPr>
            <a:spLocks noGrp="1"/>
          </p:cNvSpPr>
          <p:nvPr>
            <p:ph sz="half" idx="1"/>
          </p:nvPr>
        </p:nvSpPr>
        <p:spPr>
          <a:xfrm>
            <a:off x="1182688" y="1513285"/>
            <a:ext cx="3810000" cy="30861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5145088" y="1513285"/>
            <a:ext cx="3810000" cy="30861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p:txBody>
          <a:bodyPr/>
          <a:lstStyle>
            <a:lvl1pPr>
              <a:defRPr/>
            </a:lvl1pPr>
          </a:lstStyle>
          <a:p>
            <a:fld id="{7287BFFC-9CA5-4E50-B049-45D96DD1724B}" type="datetime1">
              <a:rPr lang="en-GB" smtClean="0"/>
              <a:t>27/10/2025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17259668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273845"/>
            <a:ext cx="7886700" cy="994172"/>
          </a:xfrm>
        </p:spPr>
        <p:txBody>
          <a:bodyPr/>
          <a:lstStyle/>
          <a:p>
            <a:r>
              <a:rPr lang="en-US" altLang="zh-HK"/>
              <a:t>Click to edit Master title style</a:t>
            </a:r>
            <a:endParaRPr lang="zh-HK" altLang="en-US"/>
          </a:p>
        </p:txBody>
      </p:sp>
      <p:sp>
        <p:nvSpPr>
          <p:cNvPr id="3" name="Text Placeholder 2"/>
          <p:cNvSpPr>
            <a:spLocks noGrp="1"/>
          </p:cNvSpPr>
          <p:nvPr>
            <p:ph type="body" idx="1"/>
          </p:nvPr>
        </p:nvSpPr>
        <p:spPr>
          <a:xfrm>
            <a:off x="630239" y="1260872"/>
            <a:ext cx="3868737"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HK"/>
              <a:t>Edit Master text styles</a:t>
            </a:r>
          </a:p>
        </p:txBody>
      </p:sp>
      <p:sp>
        <p:nvSpPr>
          <p:cNvPr id="4" name="Content Placeholder 3"/>
          <p:cNvSpPr>
            <a:spLocks noGrp="1"/>
          </p:cNvSpPr>
          <p:nvPr>
            <p:ph sz="half" idx="2"/>
          </p:nvPr>
        </p:nvSpPr>
        <p:spPr>
          <a:xfrm>
            <a:off x="630239" y="1878806"/>
            <a:ext cx="3868737" cy="2763441"/>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Text Placeholder 4"/>
          <p:cNvSpPr>
            <a:spLocks noGrp="1"/>
          </p:cNvSpPr>
          <p:nvPr>
            <p:ph type="body" sz="quarter" idx="3"/>
          </p:nvPr>
        </p:nvSpPr>
        <p:spPr>
          <a:xfrm>
            <a:off x="4629150" y="1260872"/>
            <a:ext cx="3887788"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ltLang="zh-HK"/>
              <a:t>Edit Master text styles</a:t>
            </a:r>
          </a:p>
        </p:txBody>
      </p:sp>
      <p:sp>
        <p:nvSpPr>
          <p:cNvPr id="6" name="Content Placeholder 5"/>
          <p:cNvSpPr>
            <a:spLocks noGrp="1"/>
          </p:cNvSpPr>
          <p:nvPr>
            <p:ph sz="quarter" idx="4"/>
          </p:nvPr>
        </p:nvSpPr>
        <p:spPr>
          <a:xfrm>
            <a:off x="4629150" y="1878806"/>
            <a:ext cx="3887788" cy="2763441"/>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p:txBody>
          <a:bodyPr/>
          <a:lstStyle>
            <a:lvl1pPr>
              <a:defRPr/>
            </a:lvl1pPr>
          </a:lstStyle>
          <a:p>
            <a:fld id="{985B9811-0636-4B1B-A1CD-1FDAE8537323}" type="datetime1">
              <a:rPr lang="en-GB" smtClean="0"/>
              <a:t>27/10/2025</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4281301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Date Placeholder 2"/>
          <p:cNvSpPr>
            <a:spLocks noGrp="1"/>
          </p:cNvSpPr>
          <p:nvPr>
            <p:ph type="dt" sz="half" idx="10"/>
          </p:nvPr>
        </p:nvSpPr>
        <p:spPr/>
        <p:txBody>
          <a:bodyPr/>
          <a:lstStyle>
            <a:lvl1pPr>
              <a:defRPr/>
            </a:lvl1pPr>
          </a:lstStyle>
          <a:p>
            <a:fld id="{BD2B3FEC-A6EB-4CD3-A747-9603BB9E2157}" type="datetime1">
              <a:rPr lang="en-GB" smtClean="0"/>
              <a:t>27/10/2025</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26064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7C20FF9-DC68-4F79-B9BC-1FDC3119E9CF}" type="datetime1">
              <a:rPr lang="en-GB" smtClean="0"/>
              <a:t>27/10/2025</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893158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7"/>
          <p:cNvSpPr/>
          <p:nvPr/>
        </p:nvSpPr>
        <p:spPr>
          <a:xfrm>
            <a:off x="-75" y="5045700"/>
            <a:ext cx="9144000" cy="978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7"/>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24" name="Google Shape;24;p7"/>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5" name="Google Shape;25;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2400"/>
            </a:lvl1pPr>
          </a:lstStyle>
          <a:p>
            <a:r>
              <a:rPr lang="en-US" altLang="zh-HK"/>
              <a:t>Click to edit Master title style</a:t>
            </a:r>
            <a:endParaRPr lang="zh-HK" altLang="en-US"/>
          </a:p>
        </p:txBody>
      </p:sp>
      <p:sp>
        <p:nvSpPr>
          <p:cNvPr id="3" name="Content Placeholder 2"/>
          <p:cNvSpPr>
            <a:spLocks noGrp="1"/>
          </p:cNvSpPr>
          <p:nvPr>
            <p:ph idx="1"/>
          </p:nvPr>
        </p:nvSpPr>
        <p:spPr>
          <a:xfrm>
            <a:off x="3887788"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BB52D110-C635-452D-B267-EAD0F8B99BF9}" type="datetime1">
              <a:rPr lang="en-GB" smtClean="0"/>
              <a:t>27/10/2025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3831107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342900"/>
            <a:ext cx="2949575" cy="1200150"/>
          </a:xfrm>
        </p:spPr>
        <p:txBody>
          <a:bodyPr/>
          <a:lstStyle>
            <a:lvl1pPr>
              <a:defRPr sz="2400"/>
            </a:lvl1pPr>
          </a:lstStyle>
          <a:p>
            <a:r>
              <a:rPr lang="en-US" altLang="zh-HK"/>
              <a:t>Click to edit Master title style</a:t>
            </a:r>
            <a:endParaRPr lang="zh-HK" altLang="en-US"/>
          </a:p>
        </p:txBody>
      </p:sp>
      <p:sp>
        <p:nvSpPr>
          <p:cNvPr id="3" name="Picture Placeholder 2"/>
          <p:cNvSpPr>
            <a:spLocks noGrp="1"/>
          </p:cNvSpPr>
          <p:nvPr>
            <p:ph type="pic" idx="1"/>
          </p:nvPr>
        </p:nvSpPr>
        <p:spPr>
          <a:xfrm>
            <a:off x="3887788"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ltLang="zh-HK"/>
              <a:t>Click icon to add picture</a:t>
            </a:r>
            <a:endParaRPr lang="zh-HK" altLang="en-US"/>
          </a:p>
        </p:txBody>
      </p:sp>
      <p:sp>
        <p:nvSpPr>
          <p:cNvPr id="4" name="Text Placeholder 3"/>
          <p:cNvSpPr>
            <a:spLocks noGrp="1"/>
          </p:cNvSpPr>
          <p:nvPr>
            <p:ph type="body" sz="half" idx="2"/>
          </p:nvPr>
        </p:nvSpPr>
        <p:spPr>
          <a:xfrm>
            <a:off x="630239" y="1543050"/>
            <a:ext cx="2949575"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ltLang="zh-HK"/>
              <a:t>Edit Master text styles</a:t>
            </a:r>
          </a:p>
        </p:txBody>
      </p:sp>
      <p:sp>
        <p:nvSpPr>
          <p:cNvPr id="5" name="Date Placeholder 4"/>
          <p:cNvSpPr>
            <a:spLocks noGrp="1"/>
          </p:cNvSpPr>
          <p:nvPr>
            <p:ph type="dt" sz="half" idx="10"/>
          </p:nvPr>
        </p:nvSpPr>
        <p:spPr/>
        <p:txBody>
          <a:bodyPr/>
          <a:lstStyle>
            <a:lvl1pPr>
              <a:defRPr/>
            </a:lvl1pPr>
          </a:lstStyle>
          <a:p>
            <a:fld id="{E6E1ECD7-CE9E-4761-A327-DC1BCF18DC8C}" type="datetime1">
              <a:rPr lang="en-GB" smtClean="0"/>
              <a:t>27/10/2025</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677721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HK"/>
              <a:t>Click to edit Master title style</a:t>
            </a:r>
            <a:endParaRPr lang="zh-HK" altLang="en-US"/>
          </a:p>
        </p:txBody>
      </p:sp>
      <p:sp>
        <p:nvSpPr>
          <p:cNvPr id="3" name="Vertical Text Placeholder 2"/>
          <p:cNvSpPr>
            <a:spLocks noGrp="1"/>
          </p:cNvSpPr>
          <p:nvPr>
            <p:ph type="body" orient="vert" idx="1"/>
          </p:nvPr>
        </p:nvSpPr>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C29B435B-B099-4B2E-926E-55C5C737FFA7}" type="datetime1">
              <a:rPr lang="en-GB" smtClean="0"/>
              <a:t>27/10/2025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69371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160735"/>
            <a:ext cx="1951038" cy="4438650"/>
          </a:xfrm>
        </p:spPr>
        <p:txBody>
          <a:bodyPr vert="eaVert"/>
          <a:lstStyle/>
          <a:p>
            <a:r>
              <a:rPr lang="en-US" altLang="zh-HK"/>
              <a:t>Click to edit Master title style</a:t>
            </a:r>
            <a:endParaRPr lang="zh-HK" altLang="en-US"/>
          </a:p>
        </p:txBody>
      </p:sp>
      <p:sp>
        <p:nvSpPr>
          <p:cNvPr id="3" name="Vertical Text Placeholder 2"/>
          <p:cNvSpPr>
            <a:spLocks noGrp="1"/>
          </p:cNvSpPr>
          <p:nvPr>
            <p:ph type="body" orient="vert" idx="1"/>
          </p:nvPr>
        </p:nvSpPr>
        <p:spPr>
          <a:xfrm>
            <a:off x="1150938" y="160735"/>
            <a:ext cx="5700712" cy="4438650"/>
          </a:xfrm>
        </p:spPr>
        <p:txBody>
          <a:bodyPr vert="eaVert"/>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Date Placeholder 3"/>
          <p:cNvSpPr>
            <a:spLocks noGrp="1"/>
          </p:cNvSpPr>
          <p:nvPr>
            <p:ph type="dt" sz="half" idx="10"/>
          </p:nvPr>
        </p:nvSpPr>
        <p:spPr/>
        <p:txBody>
          <a:bodyPr/>
          <a:lstStyle>
            <a:lvl1pPr>
              <a:defRPr/>
            </a:lvl1pPr>
          </a:lstStyle>
          <a:p>
            <a:fld id="{AC1F1BF8-E17B-4B6E-8CBF-3DF614A1B740}" type="datetime1">
              <a:rPr lang="en-GB" smtClean="0"/>
              <a:t>27/10/2025</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9010217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9" y="160736"/>
            <a:ext cx="7793037" cy="1096565"/>
          </a:xfrm>
        </p:spPr>
        <p:txBody>
          <a:bodyPr/>
          <a:lstStyle/>
          <a:p>
            <a:r>
              <a:rPr lang="en-US" altLang="zh-HK"/>
              <a:t>Click to edit Master title style</a:t>
            </a:r>
            <a:endParaRPr lang="zh-HK" altLang="en-US"/>
          </a:p>
        </p:txBody>
      </p:sp>
      <p:sp>
        <p:nvSpPr>
          <p:cNvPr id="3" name="Content Placeholder 2"/>
          <p:cNvSpPr>
            <a:spLocks noGrp="1"/>
          </p:cNvSpPr>
          <p:nvPr>
            <p:ph sz="quarter" idx="1"/>
          </p:nvPr>
        </p:nvSpPr>
        <p:spPr>
          <a:xfrm>
            <a:off x="1182688" y="15132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5145088" y="15132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1182688" y="31134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Content Placeholder 5"/>
          <p:cNvSpPr>
            <a:spLocks noGrp="1"/>
          </p:cNvSpPr>
          <p:nvPr>
            <p:ph sz="quarter" idx="4"/>
          </p:nvPr>
        </p:nvSpPr>
        <p:spPr>
          <a:xfrm>
            <a:off x="5145088" y="31134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7" name="Date Placeholder 6"/>
          <p:cNvSpPr>
            <a:spLocks noGrp="1"/>
          </p:cNvSpPr>
          <p:nvPr>
            <p:ph type="dt" sz="half" idx="10"/>
          </p:nvPr>
        </p:nvSpPr>
        <p:spPr>
          <a:xfrm>
            <a:off x="1162050" y="4682729"/>
            <a:ext cx="1905000" cy="342900"/>
          </a:xfrm>
        </p:spPr>
        <p:txBody>
          <a:bodyPr/>
          <a:lstStyle>
            <a:lvl1pPr>
              <a:defRPr/>
            </a:lvl1pPr>
          </a:lstStyle>
          <a:p>
            <a:fld id="{31BF4872-1531-4ED2-8DE1-5A574DFB1F53}" type="datetime1">
              <a:rPr lang="en-GB" smtClean="0"/>
              <a:t>27/10/2025</a:t>
            </a:fld>
            <a:endParaRPr lang="en-GB"/>
          </a:p>
        </p:txBody>
      </p:sp>
      <p:sp>
        <p:nvSpPr>
          <p:cNvPr id="8" name="Footer Placeholder 7"/>
          <p:cNvSpPr>
            <a:spLocks noGrp="1"/>
          </p:cNvSpPr>
          <p:nvPr>
            <p:ph type="ftr" sz="quarter" idx="11"/>
          </p:nvPr>
        </p:nvSpPr>
        <p:spPr>
          <a:xfrm>
            <a:off x="3657600" y="4682729"/>
            <a:ext cx="2895600" cy="342900"/>
          </a:xfrm>
        </p:spPr>
        <p:txBody>
          <a:bodyPr/>
          <a:lstStyle>
            <a:lvl1pPr>
              <a:defRPr/>
            </a:lvl1pPr>
          </a:lstStyle>
          <a:p>
            <a:endParaRPr lang="en-GB"/>
          </a:p>
        </p:txBody>
      </p:sp>
      <p:sp>
        <p:nvSpPr>
          <p:cNvPr id="9" name="Slide Number Placeholder 8"/>
          <p:cNvSpPr>
            <a:spLocks noGrp="1"/>
          </p:cNvSpPr>
          <p:nvPr>
            <p:ph type="sldNum" sz="quarter" idx="12"/>
          </p:nvPr>
        </p:nvSpPr>
        <p:spPr>
          <a:xfrm>
            <a:off x="7042150" y="4682729"/>
            <a:ext cx="1905000" cy="3429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6764765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6"/>
            <a:ext cx="7793037" cy="1096565"/>
          </a:xfrm>
        </p:spPr>
        <p:txBody>
          <a:bodyPr/>
          <a:lstStyle/>
          <a:p>
            <a:r>
              <a:rPr lang="en-US" altLang="zh-HK"/>
              <a:t>Click to edit Master title style</a:t>
            </a:r>
            <a:endParaRPr lang="zh-HK" altLang="en-US"/>
          </a:p>
        </p:txBody>
      </p:sp>
      <p:sp>
        <p:nvSpPr>
          <p:cNvPr id="3" name="Table Placeholder 2"/>
          <p:cNvSpPr>
            <a:spLocks noGrp="1"/>
          </p:cNvSpPr>
          <p:nvPr>
            <p:ph type="tbl" idx="1"/>
          </p:nvPr>
        </p:nvSpPr>
        <p:spPr>
          <a:xfrm>
            <a:off x="1182688" y="1513285"/>
            <a:ext cx="7772400" cy="3086100"/>
          </a:xfrm>
        </p:spPr>
        <p:txBody>
          <a:bodyPr/>
          <a:lstStyle/>
          <a:p>
            <a:r>
              <a:rPr lang="en-US" altLang="zh-HK"/>
              <a:t>Click icon to add table</a:t>
            </a:r>
            <a:endParaRPr lang="zh-HK" altLang="en-US"/>
          </a:p>
        </p:txBody>
      </p:sp>
      <p:sp>
        <p:nvSpPr>
          <p:cNvPr id="4" name="Date Placeholder 3"/>
          <p:cNvSpPr>
            <a:spLocks noGrp="1"/>
          </p:cNvSpPr>
          <p:nvPr>
            <p:ph type="dt" sz="half" idx="10"/>
          </p:nvPr>
        </p:nvSpPr>
        <p:spPr>
          <a:xfrm>
            <a:off x="1162050" y="4682729"/>
            <a:ext cx="1905000" cy="342900"/>
          </a:xfrm>
        </p:spPr>
        <p:txBody>
          <a:bodyPr/>
          <a:lstStyle>
            <a:lvl1pPr>
              <a:defRPr/>
            </a:lvl1pPr>
          </a:lstStyle>
          <a:p>
            <a:fld id="{474A9C4D-EA58-481D-93E4-A53A7C808CCE}" type="datetime1">
              <a:rPr lang="en-GB" smtClean="0"/>
              <a:t>27/10/2025</a:t>
            </a:fld>
            <a:endParaRPr lang="en-GB"/>
          </a:p>
        </p:txBody>
      </p:sp>
      <p:sp>
        <p:nvSpPr>
          <p:cNvPr id="5" name="Footer Placeholder 4"/>
          <p:cNvSpPr>
            <a:spLocks noGrp="1"/>
          </p:cNvSpPr>
          <p:nvPr>
            <p:ph type="ftr" sz="quarter" idx="11"/>
          </p:nvPr>
        </p:nvSpPr>
        <p:spPr>
          <a:xfrm>
            <a:off x="3657600" y="4682729"/>
            <a:ext cx="2895600" cy="342900"/>
          </a:xfrm>
        </p:spPr>
        <p:txBody>
          <a:bodyPr/>
          <a:lstStyle>
            <a:lvl1pPr>
              <a:defRPr/>
            </a:lvl1pPr>
          </a:lstStyle>
          <a:p>
            <a:endParaRPr lang="en-GB"/>
          </a:p>
        </p:txBody>
      </p:sp>
      <p:sp>
        <p:nvSpPr>
          <p:cNvPr id="6" name="Slide Number Placeholder 5"/>
          <p:cNvSpPr>
            <a:spLocks noGrp="1"/>
          </p:cNvSpPr>
          <p:nvPr>
            <p:ph type="sldNum" sz="quarter" idx="12"/>
          </p:nvPr>
        </p:nvSpPr>
        <p:spPr>
          <a:xfrm>
            <a:off x="7042150" y="4682729"/>
            <a:ext cx="1905000" cy="3429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3619641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6"/>
            <a:ext cx="7793037" cy="1096565"/>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182688" y="1513285"/>
            <a:ext cx="3810000" cy="30861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half" idx="2"/>
          </p:nvPr>
        </p:nvSpPr>
        <p:spPr>
          <a:xfrm>
            <a:off x="5145088" y="1513285"/>
            <a:ext cx="3810000" cy="30861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Date Placeholder 4"/>
          <p:cNvSpPr>
            <a:spLocks noGrp="1"/>
          </p:cNvSpPr>
          <p:nvPr>
            <p:ph type="dt" sz="half" idx="10"/>
          </p:nvPr>
        </p:nvSpPr>
        <p:spPr>
          <a:xfrm>
            <a:off x="1162050" y="4682729"/>
            <a:ext cx="1905000" cy="342900"/>
          </a:xfrm>
        </p:spPr>
        <p:txBody>
          <a:bodyPr/>
          <a:lstStyle>
            <a:lvl1pPr>
              <a:defRPr/>
            </a:lvl1pPr>
          </a:lstStyle>
          <a:p>
            <a:fld id="{6896B38E-0345-49E7-BE68-17AC2E488B5F}" type="datetime1">
              <a:rPr lang="en-GB" smtClean="0"/>
              <a:t>27/10/2025</a:t>
            </a:fld>
            <a:endParaRPr lang="en-GB"/>
          </a:p>
        </p:txBody>
      </p:sp>
      <p:sp>
        <p:nvSpPr>
          <p:cNvPr id="6" name="Footer Placeholder 5"/>
          <p:cNvSpPr>
            <a:spLocks noGrp="1"/>
          </p:cNvSpPr>
          <p:nvPr>
            <p:ph type="ftr" sz="quarter" idx="11"/>
          </p:nvPr>
        </p:nvSpPr>
        <p:spPr>
          <a:xfrm>
            <a:off x="3657600" y="4682729"/>
            <a:ext cx="2895600" cy="342900"/>
          </a:xfrm>
        </p:spPr>
        <p:txBody>
          <a:bodyPr/>
          <a:lstStyle>
            <a:lvl1pPr>
              <a:defRPr/>
            </a:lvl1pPr>
          </a:lstStyle>
          <a:p>
            <a:endParaRPr lang="en-GB"/>
          </a:p>
        </p:txBody>
      </p:sp>
      <p:sp>
        <p:nvSpPr>
          <p:cNvPr id="7" name="Slide Number Placeholder 6"/>
          <p:cNvSpPr>
            <a:spLocks noGrp="1"/>
          </p:cNvSpPr>
          <p:nvPr>
            <p:ph type="sldNum" sz="quarter" idx="12"/>
          </p:nvPr>
        </p:nvSpPr>
        <p:spPr>
          <a:xfrm>
            <a:off x="7042150" y="4682729"/>
            <a:ext cx="1905000" cy="3429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03338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9" y="160736"/>
            <a:ext cx="7793037" cy="1096565"/>
          </a:xfrm>
        </p:spPr>
        <p:txBody>
          <a:bodyPr/>
          <a:lstStyle/>
          <a:p>
            <a:r>
              <a:rPr lang="en-US" altLang="zh-HK"/>
              <a:t>Click to edit Master title style</a:t>
            </a:r>
            <a:endParaRPr lang="zh-HK" altLang="en-US"/>
          </a:p>
        </p:txBody>
      </p:sp>
      <p:sp>
        <p:nvSpPr>
          <p:cNvPr id="3" name="Text Placeholder 2"/>
          <p:cNvSpPr>
            <a:spLocks noGrp="1"/>
          </p:cNvSpPr>
          <p:nvPr>
            <p:ph type="body" sz="half" idx="1"/>
          </p:nvPr>
        </p:nvSpPr>
        <p:spPr>
          <a:xfrm>
            <a:off x="1182688" y="1513285"/>
            <a:ext cx="3810000" cy="30861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4" name="Content Placeholder 3"/>
          <p:cNvSpPr>
            <a:spLocks noGrp="1"/>
          </p:cNvSpPr>
          <p:nvPr>
            <p:ph sz="quarter" idx="2"/>
          </p:nvPr>
        </p:nvSpPr>
        <p:spPr>
          <a:xfrm>
            <a:off x="5145088" y="15132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5" name="Content Placeholder 4"/>
          <p:cNvSpPr>
            <a:spLocks noGrp="1"/>
          </p:cNvSpPr>
          <p:nvPr>
            <p:ph sz="quarter" idx="3"/>
          </p:nvPr>
        </p:nvSpPr>
        <p:spPr>
          <a:xfrm>
            <a:off x="5145088" y="3113485"/>
            <a:ext cx="3810000" cy="1485900"/>
          </a:xfrm>
        </p:spPr>
        <p:txBody>
          <a:bodyPr/>
          <a:lstStyle/>
          <a:p>
            <a:pPr lvl="0"/>
            <a:r>
              <a:rPr lang="en-US" altLang="zh-HK"/>
              <a:t>Edit Master text styles</a:t>
            </a:r>
          </a:p>
          <a:p>
            <a:pPr lvl="1"/>
            <a:r>
              <a:rPr lang="en-US" altLang="zh-HK"/>
              <a:t>Second level</a:t>
            </a:r>
          </a:p>
          <a:p>
            <a:pPr lvl="2"/>
            <a:r>
              <a:rPr lang="en-US" altLang="zh-HK"/>
              <a:t>Third level</a:t>
            </a:r>
          </a:p>
          <a:p>
            <a:pPr lvl="3"/>
            <a:r>
              <a:rPr lang="en-US" altLang="zh-HK"/>
              <a:t>Fourth level</a:t>
            </a:r>
          </a:p>
          <a:p>
            <a:pPr lvl="4"/>
            <a:r>
              <a:rPr lang="en-US" altLang="zh-HK"/>
              <a:t>Fifth level</a:t>
            </a:r>
            <a:endParaRPr lang="zh-HK" altLang="en-US"/>
          </a:p>
        </p:txBody>
      </p:sp>
      <p:sp>
        <p:nvSpPr>
          <p:cNvPr id="6" name="Date Placeholder 5"/>
          <p:cNvSpPr>
            <a:spLocks noGrp="1"/>
          </p:cNvSpPr>
          <p:nvPr>
            <p:ph type="dt" sz="half" idx="10"/>
          </p:nvPr>
        </p:nvSpPr>
        <p:spPr>
          <a:xfrm>
            <a:off x="1162050" y="4682729"/>
            <a:ext cx="1905000" cy="342900"/>
          </a:xfrm>
        </p:spPr>
        <p:txBody>
          <a:bodyPr/>
          <a:lstStyle>
            <a:lvl1pPr>
              <a:defRPr/>
            </a:lvl1pPr>
          </a:lstStyle>
          <a:p>
            <a:fld id="{7302A32F-B957-4253-B50A-EA6582C2ED25}" type="datetime1">
              <a:rPr lang="en-GB" smtClean="0"/>
              <a:t>27/10/2025</a:t>
            </a:fld>
            <a:endParaRPr lang="en-GB"/>
          </a:p>
        </p:txBody>
      </p:sp>
      <p:sp>
        <p:nvSpPr>
          <p:cNvPr id="7" name="Footer Placeholder 6"/>
          <p:cNvSpPr>
            <a:spLocks noGrp="1"/>
          </p:cNvSpPr>
          <p:nvPr>
            <p:ph type="ftr" sz="quarter" idx="11"/>
          </p:nvPr>
        </p:nvSpPr>
        <p:spPr>
          <a:xfrm>
            <a:off x="3657600" y="4682729"/>
            <a:ext cx="2895600" cy="342900"/>
          </a:xfrm>
        </p:spPr>
        <p:txBody>
          <a:bodyPr/>
          <a:lstStyle>
            <a:lvl1pPr>
              <a:defRPr/>
            </a:lvl1pPr>
          </a:lstStyle>
          <a:p>
            <a:endParaRPr lang="en-GB"/>
          </a:p>
        </p:txBody>
      </p:sp>
      <p:sp>
        <p:nvSpPr>
          <p:cNvPr id="8" name="Slide Number Placeholder 7"/>
          <p:cNvSpPr>
            <a:spLocks noGrp="1"/>
          </p:cNvSpPr>
          <p:nvPr>
            <p:ph type="sldNum" sz="quarter" idx="12"/>
          </p:nvPr>
        </p:nvSpPr>
        <p:spPr>
          <a:xfrm>
            <a:off x="7042150" y="4682729"/>
            <a:ext cx="1905000" cy="342900"/>
          </a:xfrm>
        </p:spPr>
        <p:txBody>
          <a:bodyPr/>
          <a:lstStyle>
            <a:lvl1pPr>
              <a:defRPr/>
            </a:lvl1pPr>
          </a:lstStyle>
          <a:p>
            <a:fld id="{D1BEA26D-B322-40F1-9D3C-0941F5C3DE08}" type="slidenum">
              <a:rPr lang="en-GB" smtClean="0"/>
              <a:t>‹#›</a:t>
            </a:fld>
            <a:endParaRPr lang="en-GB"/>
          </a:p>
        </p:txBody>
      </p:sp>
    </p:spTree>
    <p:extLst>
      <p:ext uri="{BB962C8B-B14F-4D97-AF65-F5344CB8AC3E}">
        <p14:creationId xmlns:p14="http://schemas.microsoft.com/office/powerpoint/2010/main" val="25941643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8"/>
          <p:cNvSpPr/>
          <p:nvPr/>
        </p:nvSpPr>
        <p:spPr>
          <a:xfrm>
            <a:off x="-50" y="2571900"/>
            <a:ext cx="9144000" cy="25716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p8"/>
          <p:cNvSpPr txBox="1">
            <a:spLocks noGrp="1"/>
          </p:cNvSpPr>
          <p:nvPr>
            <p:ph type="title"/>
          </p:nvPr>
        </p:nvSpPr>
        <p:spPr>
          <a:xfrm>
            <a:off x="311700" y="814800"/>
            <a:ext cx="8571300" cy="942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a:lvl1pPr>
            <a:lvl2pPr lvl="1" algn="ctr">
              <a:lnSpc>
                <a:spcPct val="100000"/>
              </a:lnSpc>
              <a:spcBef>
                <a:spcPts val="0"/>
              </a:spcBef>
              <a:spcAft>
                <a:spcPts val="0"/>
              </a:spcAft>
              <a:buSzPts val="3600"/>
              <a:buNone/>
              <a:defRPr/>
            </a:lvl2pPr>
            <a:lvl3pPr lvl="2" algn="ctr">
              <a:lnSpc>
                <a:spcPct val="100000"/>
              </a:lnSpc>
              <a:spcBef>
                <a:spcPts val="0"/>
              </a:spcBef>
              <a:spcAft>
                <a:spcPts val="0"/>
              </a:spcAft>
              <a:buSzPts val="3600"/>
              <a:buNone/>
              <a:defRPr/>
            </a:lvl3pPr>
            <a:lvl4pPr lvl="3" algn="ctr">
              <a:lnSpc>
                <a:spcPct val="100000"/>
              </a:lnSpc>
              <a:spcBef>
                <a:spcPts val="0"/>
              </a:spcBef>
              <a:spcAft>
                <a:spcPts val="0"/>
              </a:spcAft>
              <a:buSzPts val="3600"/>
              <a:buNone/>
              <a:defRPr/>
            </a:lvl4pPr>
            <a:lvl5pPr lvl="4" algn="ctr">
              <a:lnSpc>
                <a:spcPct val="100000"/>
              </a:lnSpc>
              <a:spcBef>
                <a:spcPts val="0"/>
              </a:spcBef>
              <a:spcAft>
                <a:spcPts val="0"/>
              </a:spcAft>
              <a:buSzPts val="3600"/>
              <a:buNone/>
              <a:defRPr/>
            </a:lvl5pPr>
            <a:lvl6pPr lvl="5" algn="ctr">
              <a:lnSpc>
                <a:spcPct val="100000"/>
              </a:lnSpc>
              <a:spcBef>
                <a:spcPts val="0"/>
              </a:spcBef>
              <a:spcAft>
                <a:spcPts val="0"/>
              </a:spcAft>
              <a:buSzPts val="3600"/>
              <a:buNone/>
              <a:defRPr/>
            </a:lvl6pPr>
            <a:lvl7pPr lvl="6" algn="ctr">
              <a:lnSpc>
                <a:spcPct val="100000"/>
              </a:lnSpc>
              <a:spcBef>
                <a:spcPts val="0"/>
              </a:spcBef>
              <a:spcAft>
                <a:spcPts val="0"/>
              </a:spcAft>
              <a:buSzPts val="3600"/>
              <a:buNone/>
              <a:defRPr/>
            </a:lvl7pPr>
            <a:lvl8pPr lvl="7" algn="ctr">
              <a:lnSpc>
                <a:spcPct val="100000"/>
              </a:lnSpc>
              <a:spcBef>
                <a:spcPts val="0"/>
              </a:spcBef>
              <a:spcAft>
                <a:spcPts val="0"/>
              </a:spcAft>
              <a:buSzPts val="3600"/>
              <a:buNone/>
              <a:defRPr/>
            </a:lvl8pPr>
            <a:lvl9pPr lvl="8" algn="ctr">
              <a:lnSpc>
                <a:spcPct val="100000"/>
              </a:lnSpc>
              <a:spcBef>
                <a:spcPts val="0"/>
              </a:spcBef>
              <a:spcAft>
                <a:spcPts val="0"/>
              </a:spcAft>
              <a:buSzPts val="3600"/>
              <a:buNone/>
              <a:defRPr/>
            </a:lvl9pPr>
          </a:lstStyle>
          <a:p>
            <a:endParaRPr/>
          </a:p>
        </p:txBody>
      </p:sp>
      <p:sp>
        <p:nvSpPr>
          <p:cNvPr id="29" name="Google Shape;29;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0"/>
        <p:cNvGrpSpPr/>
        <p:nvPr/>
      </p:nvGrpSpPr>
      <p:grpSpPr>
        <a:xfrm>
          <a:off x="0" y="0"/>
          <a:ext cx="0" cy="0"/>
          <a:chOff x="0" y="0"/>
          <a:chExt cx="0" cy="0"/>
        </a:xfrm>
      </p:grpSpPr>
      <p:sp>
        <p:nvSpPr>
          <p:cNvPr id="31" name="Google Shape;31;p9"/>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2" name="Google Shape;32;p9"/>
          <p:cNvSpPr txBox="1">
            <a:spLocks noGrp="1"/>
          </p:cNvSpPr>
          <p:nvPr>
            <p:ph type="body" idx="1"/>
          </p:nvPr>
        </p:nvSpPr>
        <p:spPr>
          <a:xfrm>
            <a:off x="3117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3" name="Google Shape;33;p9"/>
          <p:cNvSpPr txBox="1">
            <a:spLocks noGrp="1"/>
          </p:cNvSpPr>
          <p:nvPr>
            <p:ph type="body" idx="2"/>
          </p:nvPr>
        </p:nvSpPr>
        <p:spPr>
          <a:xfrm>
            <a:off x="4832400" y="1266175"/>
            <a:ext cx="3999900" cy="33027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600"/>
              <a:buNone/>
              <a:defRPr/>
            </a:lvl1pPr>
            <a:lvl2pPr lvl="1" algn="l">
              <a:lnSpc>
                <a:spcPct val="100000"/>
              </a:lnSpc>
              <a:spcBef>
                <a:spcPts val="0"/>
              </a:spcBef>
              <a:spcAft>
                <a:spcPts val="0"/>
              </a:spcAft>
              <a:buSzPts val="3600"/>
              <a:buNone/>
              <a:defRPr/>
            </a:lvl2pPr>
            <a:lvl3pPr lvl="2" algn="l">
              <a:lnSpc>
                <a:spcPct val="100000"/>
              </a:lnSpc>
              <a:spcBef>
                <a:spcPts val="0"/>
              </a:spcBef>
              <a:spcAft>
                <a:spcPts val="0"/>
              </a:spcAft>
              <a:buSzPts val="3600"/>
              <a:buNone/>
              <a:defRPr/>
            </a:lvl3pPr>
            <a:lvl4pPr lvl="3" algn="l">
              <a:lnSpc>
                <a:spcPct val="100000"/>
              </a:lnSpc>
              <a:spcBef>
                <a:spcPts val="0"/>
              </a:spcBef>
              <a:spcAft>
                <a:spcPts val="0"/>
              </a:spcAft>
              <a:buSzPts val="3600"/>
              <a:buNone/>
              <a:defRPr/>
            </a:lvl4pPr>
            <a:lvl5pPr lvl="4" algn="l">
              <a:lnSpc>
                <a:spcPct val="100000"/>
              </a:lnSpc>
              <a:spcBef>
                <a:spcPts val="0"/>
              </a:spcBef>
              <a:spcAft>
                <a:spcPts val="0"/>
              </a:spcAft>
              <a:buSzPts val="3600"/>
              <a:buNone/>
              <a:defRPr/>
            </a:lvl5pPr>
            <a:lvl6pPr lvl="5" algn="l">
              <a:lnSpc>
                <a:spcPct val="100000"/>
              </a:lnSpc>
              <a:spcBef>
                <a:spcPts val="0"/>
              </a:spcBef>
              <a:spcAft>
                <a:spcPts val="0"/>
              </a:spcAft>
              <a:buSzPts val="3600"/>
              <a:buNone/>
              <a:defRPr/>
            </a:lvl6pPr>
            <a:lvl7pPr lvl="6" algn="l">
              <a:lnSpc>
                <a:spcPct val="100000"/>
              </a:lnSpc>
              <a:spcBef>
                <a:spcPts val="0"/>
              </a:spcBef>
              <a:spcAft>
                <a:spcPts val="0"/>
              </a:spcAft>
              <a:buSzPts val="3600"/>
              <a:buNone/>
              <a:defRPr/>
            </a:lvl7pPr>
            <a:lvl8pPr lvl="7" algn="l">
              <a:lnSpc>
                <a:spcPct val="100000"/>
              </a:lnSpc>
              <a:spcBef>
                <a:spcPts val="0"/>
              </a:spcBef>
              <a:spcAft>
                <a:spcPts val="0"/>
              </a:spcAft>
              <a:buSzPts val="3600"/>
              <a:buNone/>
              <a:defRPr/>
            </a:lvl8pPr>
            <a:lvl9pPr lvl="8" algn="l">
              <a:lnSpc>
                <a:spcPct val="100000"/>
              </a:lnSpc>
              <a:spcBef>
                <a:spcPts val="0"/>
              </a:spcBef>
              <a:spcAft>
                <a:spcPts val="0"/>
              </a:spcAft>
              <a:buSzPts val="3600"/>
              <a:buNone/>
              <a:defRPr/>
            </a:lvl9pPr>
          </a:lstStyle>
          <a:p>
            <a:endParaRPr/>
          </a:p>
        </p:txBody>
      </p:sp>
      <p:sp>
        <p:nvSpPr>
          <p:cNvPr id="37" name="Google Shape;3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
        <p:cNvGrpSpPr/>
        <p:nvPr/>
      </p:nvGrpSpPr>
      <p:grpSpPr>
        <a:xfrm>
          <a:off x="0" y="0"/>
          <a:ext cx="0" cy="0"/>
          <a:chOff x="0" y="0"/>
          <a:chExt cx="0" cy="0"/>
        </a:xfrm>
      </p:grpSpPr>
      <p:sp>
        <p:nvSpPr>
          <p:cNvPr id="39" name="Google Shape;39;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40" name="Google Shape;40;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1" name="Google Shape;41;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6"/>
        </a:solidFill>
        <a:effectLst/>
      </p:bgPr>
    </p:bg>
    <p:spTree>
      <p:nvGrpSpPr>
        <p:cNvPr id="1" name="Shape 42"/>
        <p:cNvGrpSpPr/>
        <p:nvPr/>
      </p:nvGrpSpPr>
      <p:grpSpPr>
        <a:xfrm>
          <a:off x="0" y="0"/>
          <a:ext cx="0" cy="0"/>
          <a:chOff x="0" y="0"/>
          <a:chExt cx="0" cy="0"/>
        </a:xfrm>
      </p:grpSpPr>
      <p:sp>
        <p:nvSpPr>
          <p:cNvPr id="43" name="Google Shape;43;p12"/>
          <p:cNvSpPr txBox="1">
            <a:spLocks noGrp="1"/>
          </p:cNvSpPr>
          <p:nvPr>
            <p:ph type="title"/>
          </p:nvPr>
        </p:nvSpPr>
        <p:spPr>
          <a:xfrm>
            <a:off x="490250" y="526350"/>
            <a:ext cx="56136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2"/>
              </a:buClr>
              <a:buSzPts val="5400"/>
              <a:buNone/>
              <a:defRPr sz="5400" b="0">
                <a:solidFill>
                  <a:schemeClr val="dk2"/>
                </a:solidFill>
              </a:defRPr>
            </a:lvl1pPr>
            <a:lvl2pPr lvl="1" algn="l">
              <a:lnSpc>
                <a:spcPct val="100000"/>
              </a:lnSpc>
              <a:spcBef>
                <a:spcPts val="0"/>
              </a:spcBef>
              <a:spcAft>
                <a:spcPts val="0"/>
              </a:spcAft>
              <a:buClr>
                <a:schemeClr val="dk2"/>
              </a:buClr>
              <a:buSzPts val="5400"/>
              <a:buNone/>
              <a:defRPr sz="5400" b="0">
                <a:solidFill>
                  <a:schemeClr val="dk2"/>
                </a:solidFill>
              </a:defRPr>
            </a:lvl2pPr>
            <a:lvl3pPr lvl="2" algn="l">
              <a:lnSpc>
                <a:spcPct val="100000"/>
              </a:lnSpc>
              <a:spcBef>
                <a:spcPts val="0"/>
              </a:spcBef>
              <a:spcAft>
                <a:spcPts val="0"/>
              </a:spcAft>
              <a:buClr>
                <a:schemeClr val="dk2"/>
              </a:buClr>
              <a:buSzPts val="5400"/>
              <a:buNone/>
              <a:defRPr sz="5400" b="0">
                <a:solidFill>
                  <a:schemeClr val="dk2"/>
                </a:solidFill>
              </a:defRPr>
            </a:lvl3pPr>
            <a:lvl4pPr lvl="3" algn="l">
              <a:lnSpc>
                <a:spcPct val="100000"/>
              </a:lnSpc>
              <a:spcBef>
                <a:spcPts val="0"/>
              </a:spcBef>
              <a:spcAft>
                <a:spcPts val="0"/>
              </a:spcAft>
              <a:buClr>
                <a:schemeClr val="dk2"/>
              </a:buClr>
              <a:buSzPts val="5400"/>
              <a:buNone/>
              <a:defRPr sz="5400" b="0">
                <a:solidFill>
                  <a:schemeClr val="dk2"/>
                </a:solidFill>
              </a:defRPr>
            </a:lvl4pPr>
            <a:lvl5pPr lvl="4" algn="l">
              <a:lnSpc>
                <a:spcPct val="100000"/>
              </a:lnSpc>
              <a:spcBef>
                <a:spcPts val="0"/>
              </a:spcBef>
              <a:spcAft>
                <a:spcPts val="0"/>
              </a:spcAft>
              <a:buClr>
                <a:schemeClr val="dk2"/>
              </a:buClr>
              <a:buSzPts val="5400"/>
              <a:buNone/>
              <a:defRPr sz="5400" b="0">
                <a:solidFill>
                  <a:schemeClr val="dk2"/>
                </a:solidFill>
              </a:defRPr>
            </a:lvl5pPr>
            <a:lvl6pPr lvl="5" algn="l">
              <a:lnSpc>
                <a:spcPct val="100000"/>
              </a:lnSpc>
              <a:spcBef>
                <a:spcPts val="0"/>
              </a:spcBef>
              <a:spcAft>
                <a:spcPts val="0"/>
              </a:spcAft>
              <a:buClr>
                <a:schemeClr val="dk2"/>
              </a:buClr>
              <a:buSzPts val="5400"/>
              <a:buNone/>
              <a:defRPr sz="5400" b="0">
                <a:solidFill>
                  <a:schemeClr val="dk2"/>
                </a:solidFill>
              </a:defRPr>
            </a:lvl6pPr>
            <a:lvl7pPr lvl="6" algn="l">
              <a:lnSpc>
                <a:spcPct val="100000"/>
              </a:lnSpc>
              <a:spcBef>
                <a:spcPts val="0"/>
              </a:spcBef>
              <a:spcAft>
                <a:spcPts val="0"/>
              </a:spcAft>
              <a:buClr>
                <a:schemeClr val="dk2"/>
              </a:buClr>
              <a:buSzPts val="5400"/>
              <a:buNone/>
              <a:defRPr sz="5400" b="0">
                <a:solidFill>
                  <a:schemeClr val="dk2"/>
                </a:solidFill>
              </a:defRPr>
            </a:lvl7pPr>
            <a:lvl8pPr lvl="7" algn="l">
              <a:lnSpc>
                <a:spcPct val="100000"/>
              </a:lnSpc>
              <a:spcBef>
                <a:spcPts val="0"/>
              </a:spcBef>
              <a:spcAft>
                <a:spcPts val="0"/>
              </a:spcAft>
              <a:buClr>
                <a:schemeClr val="dk2"/>
              </a:buClr>
              <a:buSzPts val="5400"/>
              <a:buNone/>
              <a:defRPr sz="5400" b="0">
                <a:solidFill>
                  <a:schemeClr val="dk2"/>
                </a:solidFill>
              </a:defRPr>
            </a:lvl8pPr>
            <a:lvl9pPr lvl="8" algn="l">
              <a:lnSpc>
                <a:spcPct val="100000"/>
              </a:lnSpc>
              <a:spcBef>
                <a:spcPts val="0"/>
              </a:spcBef>
              <a:spcAft>
                <a:spcPts val="0"/>
              </a:spcAft>
              <a:buClr>
                <a:schemeClr val="dk2"/>
              </a:buClr>
              <a:buSzPts val="5400"/>
              <a:buNone/>
              <a:defRPr sz="5400" b="0">
                <a:solidFill>
                  <a:schemeClr val="dk2"/>
                </a:solidFill>
              </a:defRPr>
            </a:lvl9pPr>
          </a:lstStyle>
          <a:p>
            <a:endParaRPr/>
          </a:p>
        </p:txBody>
      </p:sp>
      <p:sp>
        <p:nvSpPr>
          <p:cNvPr id="44" name="Google Shape;44;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5"/>
        <p:cNvGrpSpPr/>
        <p:nvPr/>
      </p:nvGrpSpPr>
      <p:grpSpPr>
        <a:xfrm>
          <a:off x="0" y="0"/>
          <a:ext cx="0" cy="0"/>
          <a:chOff x="0" y="0"/>
          <a:chExt cx="0" cy="0"/>
        </a:xfrm>
      </p:grpSpPr>
      <p:sp>
        <p:nvSpPr>
          <p:cNvPr id="46" name="Google Shape;46;p13"/>
          <p:cNvSpPr/>
          <p:nvPr/>
        </p:nvSpPr>
        <p:spPr>
          <a:xfrm>
            <a:off x="4572000" y="0"/>
            <a:ext cx="4572000" cy="5143500"/>
          </a:xfrm>
          <a:prstGeom prst="rect">
            <a:avLst/>
          </a:pr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 name="Google Shape;47;p13"/>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8" name="Google Shape;48;p13"/>
          <p:cNvSpPr txBox="1">
            <a:spLocks noGrp="1"/>
          </p:cNvSpPr>
          <p:nvPr>
            <p:ph type="title"/>
          </p:nvPr>
        </p:nvSpPr>
        <p:spPr>
          <a:xfrm>
            <a:off x="265500" y="1039675"/>
            <a:ext cx="4045200" cy="16758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9" name="Google Shape;49;p13"/>
          <p:cNvSpPr txBox="1">
            <a:spLocks noGrp="1"/>
          </p:cNvSpPr>
          <p:nvPr>
            <p:ph type="subTitle" idx="1"/>
          </p:nvPr>
        </p:nvSpPr>
        <p:spPr>
          <a:xfrm>
            <a:off x="265500" y="27268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50" name="Google Shape;50;p13"/>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51" name="Google Shape;5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2"/>
        <p:cNvGrpSpPr/>
        <p:nvPr/>
      </p:nvGrpSpPr>
      <p:grpSpPr>
        <a:xfrm>
          <a:off x="0" y="0"/>
          <a:ext cx="0" cy="0"/>
          <a:chOff x="0" y="0"/>
          <a:chExt cx="0" cy="0"/>
        </a:xfrm>
      </p:grpSpPr>
      <p:sp>
        <p:nvSpPr>
          <p:cNvPr id="53" name="Google Shape;53;p14"/>
          <p:cNvSpPr txBox="1">
            <a:spLocks noGrp="1"/>
          </p:cNvSpPr>
          <p:nvPr>
            <p:ph type="body" idx="1"/>
          </p:nvPr>
        </p:nvSpPr>
        <p:spPr>
          <a:xfrm>
            <a:off x="311700" y="42307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a:endParaRPr/>
          </a:p>
        </p:txBody>
      </p:sp>
      <p:sp>
        <p:nvSpPr>
          <p:cNvPr id="54" name="Google Shape;5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tropic">
    <p:bg>
      <p:bgPr>
        <a:solidFill>
          <a:schemeClr val="lt1"/>
        </a:solidFill>
        <a:effectLst/>
      </p:bgPr>
    </p:bg>
    <p:spTree>
      <p:nvGrpSpPr>
        <p:cNvPr id="1" name="Shape 5"/>
        <p:cNvGrpSpPr/>
        <p:nvPr/>
      </p:nvGrpSpPr>
      <p:grpSpPr>
        <a:xfrm>
          <a:off x="0" y="0"/>
          <a:ext cx="0" cy="0"/>
          <a:chOff x="0" y="0"/>
          <a:chExt cx="0" cy="0"/>
        </a:xfrm>
      </p:grpSpPr>
      <p:sp>
        <p:nvSpPr>
          <p:cNvPr id="6" name="Google Shape;6;p5"/>
          <p:cNvSpPr txBox="1">
            <a:spLocks noGrp="1"/>
          </p:cNvSpPr>
          <p:nvPr>
            <p:ph type="title"/>
          </p:nvPr>
        </p:nvSpPr>
        <p:spPr>
          <a:xfrm>
            <a:off x="311700" y="445025"/>
            <a:ext cx="8520600" cy="7074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1pPr>
            <a:lvl2pPr marR="0" lvl="1"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2pPr>
            <a:lvl3pPr marR="0" lvl="2"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3pPr>
            <a:lvl4pPr marR="0" lvl="3"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4pPr>
            <a:lvl5pPr marR="0" lvl="4"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5pPr>
            <a:lvl6pPr marR="0" lvl="5"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6pPr>
            <a:lvl7pPr marR="0" lvl="6"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7pPr>
            <a:lvl8pPr marR="0" lvl="7"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8pPr>
            <a:lvl9pPr marR="0" lvl="8" algn="l" rtl="0">
              <a:lnSpc>
                <a:spcPct val="100000"/>
              </a:lnSpc>
              <a:spcBef>
                <a:spcPts val="0"/>
              </a:spcBef>
              <a:spcAft>
                <a:spcPts val="0"/>
              </a:spcAft>
              <a:buClr>
                <a:schemeClr val="accent1"/>
              </a:buClr>
              <a:buSzPts val="3600"/>
              <a:buFont typeface="PT Sans Narrow"/>
              <a:buNone/>
              <a:defRPr sz="3600" b="1" i="0" u="none" strike="noStrike" cap="none">
                <a:solidFill>
                  <a:schemeClr val="accent1"/>
                </a:solidFill>
                <a:latin typeface="PT Sans Narrow"/>
                <a:ea typeface="PT Sans Narrow"/>
                <a:cs typeface="PT Sans Narrow"/>
                <a:sym typeface="PT Sans Narrow"/>
              </a:defRPr>
            </a:lvl9pPr>
          </a:lstStyle>
          <a:p>
            <a:endParaRPr/>
          </a:p>
        </p:txBody>
      </p:sp>
      <p:sp>
        <p:nvSpPr>
          <p:cNvPr id="7" name="Google Shape;7;p5"/>
          <p:cNvSpPr txBox="1">
            <a:spLocks noGrp="1"/>
          </p:cNvSpPr>
          <p:nvPr>
            <p:ph type="body" idx="1"/>
          </p:nvPr>
        </p:nvSpPr>
        <p:spPr>
          <a:xfrm>
            <a:off x="311700" y="1266325"/>
            <a:ext cx="8520600" cy="33027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Open Sans"/>
              <a:buChar char="●"/>
              <a:defRPr sz="1800" b="0" i="0" u="none" strike="noStrike" cap="none">
                <a:solidFill>
                  <a:schemeClr val="dk2"/>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2"/>
              </a:buClr>
              <a:buSzPts val="1400"/>
              <a:buFont typeface="Open Sans"/>
              <a:buChar char="■"/>
              <a:defRPr sz="1400" b="0" i="0" u="none" strike="noStrike" cap="none">
                <a:solidFill>
                  <a:schemeClr val="dk2"/>
                </a:solidFill>
                <a:latin typeface="Open Sans"/>
                <a:ea typeface="Open Sans"/>
                <a:cs typeface="Open Sans"/>
                <a:sym typeface="Open Sans"/>
              </a:defRPr>
            </a:lvl9pPr>
          </a:lstStyle>
          <a:p>
            <a:endParaRPr/>
          </a:p>
        </p:txBody>
      </p:sp>
      <p:sp>
        <p:nvSpPr>
          <p:cNvPr id="8" name="Google Shape;8;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ChangeArrowheads="1"/>
          </p:cNvSpPr>
          <p:nvPr/>
        </p:nvSpPr>
        <p:spPr bwMode="ltGray">
          <a:xfrm>
            <a:off x="417513" y="823914"/>
            <a:ext cx="438150" cy="355997"/>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899" name="Rectangle 3"/>
          <p:cNvSpPr>
            <a:spLocks noChangeArrowheads="1"/>
          </p:cNvSpPr>
          <p:nvPr/>
        </p:nvSpPr>
        <p:spPr bwMode="ltGray">
          <a:xfrm>
            <a:off x="800101" y="823914"/>
            <a:ext cx="328613" cy="355997"/>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0" name="Rectangle 4"/>
          <p:cNvSpPr>
            <a:spLocks noChangeArrowheads="1"/>
          </p:cNvSpPr>
          <p:nvPr/>
        </p:nvSpPr>
        <p:spPr bwMode="ltGray">
          <a:xfrm>
            <a:off x="541339" y="1140620"/>
            <a:ext cx="422275" cy="355997"/>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1" name="Rectangle 5"/>
          <p:cNvSpPr>
            <a:spLocks noChangeArrowheads="1"/>
          </p:cNvSpPr>
          <p:nvPr/>
        </p:nvSpPr>
        <p:spPr bwMode="ltGray">
          <a:xfrm>
            <a:off x="911226" y="1140620"/>
            <a:ext cx="368300" cy="355997"/>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2" name="Rectangle 6"/>
          <p:cNvSpPr>
            <a:spLocks noChangeArrowheads="1"/>
          </p:cNvSpPr>
          <p:nvPr/>
        </p:nvSpPr>
        <p:spPr bwMode="ltGray">
          <a:xfrm>
            <a:off x="127000" y="1085851"/>
            <a:ext cx="560388" cy="316706"/>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3" name="Rectangle 7"/>
          <p:cNvSpPr>
            <a:spLocks noChangeArrowheads="1"/>
          </p:cNvSpPr>
          <p:nvPr/>
        </p:nvSpPr>
        <p:spPr bwMode="gray">
          <a:xfrm>
            <a:off x="762000" y="742951"/>
            <a:ext cx="31750" cy="789385"/>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4" name="Rectangle 8"/>
          <p:cNvSpPr>
            <a:spLocks noChangeArrowheads="1"/>
          </p:cNvSpPr>
          <p:nvPr/>
        </p:nvSpPr>
        <p:spPr bwMode="gray">
          <a:xfrm>
            <a:off x="442914" y="1335881"/>
            <a:ext cx="8226425" cy="23813"/>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kumimoji="1" lang="zh-TW" altLang="en-US" sz="1800">
              <a:solidFill>
                <a:srgbClr val="000000"/>
              </a:solidFill>
            </a:endParaRPr>
          </a:p>
        </p:txBody>
      </p:sp>
      <p:sp>
        <p:nvSpPr>
          <p:cNvPr id="80905" name="Rectangle 9"/>
          <p:cNvSpPr>
            <a:spLocks noGrp="1" noChangeArrowheads="1"/>
          </p:cNvSpPr>
          <p:nvPr>
            <p:ph type="title"/>
          </p:nvPr>
        </p:nvSpPr>
        <p:spPr bwMode="auto">
          <a:xfrm>
            <a:off x="1150939" y="160736"/>
            <a:ext cx="7793037" cy="10965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zh-TW" altLang="en-US"/>
              <a:t>按一下以編輯母片標題樣式</a:t>
            </a:r>
          </a:p>
        </p:txBody>
      </p:sp>
      <p:sp>
        <p:nvSpPr>
          <p:cNvPr id="80906" name="Rectangle 10"/>
          <p:cNvSpPr>
            <a:spLocks noGrp="1" noChangeArrowheads="1"/>
          </p:cNvSpPr>
          <p:nvPr>
            <p:ph type="body" idx="1"/>
          </p:nvPr>
        </p:nvSpPr>
        <p:spPr bwMode="auto">
          <a:xfrm>
            <a:off x="1182688" y="1513285"/>
            <a:ext cx="7772400"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TW" altLang="en-US"/>
              <a:t>按一下以編輯母片</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80907" name="Rectangle 11"/>
          <p:cNvSpPr>
            <a:spLocks noGrp="1" noChangeArrowheads="1"/>
          </p:cNvSpPr>
          <p:nvPr>
            <p:ph type="dt" sz="half" idx="2"/>
          </p:nvPr>
        </p:nvSpPr>
        <p:spPr bwMode="auto">
          <a:xfrm>
            <a:off x="1162050" y="4682729"/>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kumimoji="0" sz="1050"/>
            </a:lvl1pPr>
          </a:lstStyle>
          <a:p>
            <a:fld id="{CDFC2330-3429-4128-9CCD-062C2B7CFE4F}" type="datetime1">
              <a:rPr lang="en-GB" smtClean="0"/>
              <a:t>27/10/2025</a:t>
            </a:fld>
            <a:endParaRPr lang="en-GB"/>
          </a:p>
        </p:txBody>
      </p:sp>
      <p:sp>
        <p:nvSpPr>
          <p:cNvPr id="80908" name="Rectangle 12"/>
          <p:cNvSpPr>
            <a:spLocks noGrp="1" noChangeArrowheads="1"/>
          </p:cNvSpPr>
          <p:nvPr>
            <p:ph type="ftr" sz="quarter" idx="3"/>
          </p:nvPr>
        </p:nvSpPr>
        <p:spPr bwMode="auto">
          <a:xfrm>
            <a:off x="3657600" y="4682729"/>
            <a:ext cx="28956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kumimoji="0" sz="1050"/>
            </a:lvl1pPr>
          </a:lstStyle>
          <a:p>
            <a:endParaRPr lang="en-GB"/>
          </a:p>
        </p:txBody>
      </p:sp>
      <p:sp>
        <p:nvSpPr>
          <p:cNvPr id="80909" name="Rectangle 13"/>
          <p:cNvSpPr>
            <a:spLocks noGrp="1" noChangeArrowheads="1"/>
          </p:cNvSpPr>
          <p:nvPr>
            <p:ph type="sldNum" sz="quarter" idx="4"/>
          </p:nvPr>
        </p:nvSpPr>
        <p:spPr bwMode="auto">
          <a:xfrm>
            <a:off x="7042150" y="4682729"/>
            <a:ext cx="1905000" cy="34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kumimoji="0" sz="1050"/>
            </a:lvl1pPr>
          </a:lstStyle>
          <a:p>
            <a:fld id="{D1BEA26D-B322-40F1-9D3C-0941F5C3DE08}" type="slidenum">
              <a:rPr lang="en-GB" smtClean="0"/>
              <a:t>‹#›</a:t>
            </a:fld>
            <a:endParaRPr lang="en-GB"/>
          </a:p>
        </p:txBody>
      </p:sp>
    </p:spTree>
    <p:extLst>
      <p:ext uri="{BB962C8B-B14F-4D97-AF65-F5344CB8AC3E}">
        <p14:creationId xmlns:p14="http://schemas.microsoft.com/office/powerpoint/2010/main" val="37768584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hf hdr="0" dt="0"/>
  <p:txStyles>
    <p:titleStyle>
      <a:lvl1pPr algn="l" rtl="0" eaLnBrk="1" fontAlgn="base" hangingPunct="1">
        <a:spcBef>
          <a:spcPct val="0"/>
        </a:spcBef>
        <a:spcAft>
          <a:spcPct val="0"/>
        </a:spcAft>
        <a:defRPr kumimoji="1" sz="3300" kern="1200">
          <a:solidFill>
            <a:schemeClr val="tx2"/>
          </a:solidFill>
          <a:latin typeface="+mj-lt"/>
          <a:ea typeface="+mj-ea"/>
          <a:cs typeface="+mj-cs"/>
        </a:defRPr>
      </a:lvl1pPr>
      <a:lvl2pPr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2pPr>
      <a:lvl3pPr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3pPr>
      <a:lvl4pPr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4pPr>
      <a:lvl5pPr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5pPr>
      <a:lvl6pPr marL="342900"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6pPr>
      <a:lvl7pPr marL="685800"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7pPr>
      <a:lvl8pPr marL="1028700"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8pPr>
      <a:lvl9pPr marL="1371600" algn="l" rtl="0" eaLnBrk="1" fontAlgn="base" hangingPunct="1">
        <a:spcBef>
          <a:spcPct val="0"/>
        </a:spcBef>
        <a:spcAft>
          <a:spcPct val="0"/>
        </a:spcAft>
        <a:defRPr kumimoji="1" sz="3300">
          <a:solidFill>
            <a:schemeClr val="tx2"/>
          </a:solidFill>
          <a:latin typeface="Tahoma" panose="020B0604030504040204" pitchFamily="34" charset="0"/>
          <a:ea typeface="新細明體" panose="02020500000000000000" pitchFamily="18" charset="-120"/>
        </a:defRPr>
      </a:lvl9pPr>
    </p:titleStyle>
    <p:bodyStyle>
      <a:lvl1pPr marL="257175" indent="-257175" algn="l" rtl="0" eaLnBrk="1" fontAlgn="base" hangingPunct="1">
        <a:spcBef>
          <a:spcPct val="20000"/>
        </a:spcBef>
        <a:spcAft>
          <a:spcPct val="0"/>
        </a:spcAft>
        <a:buClr>
          <a:schemeClr val="folHlink"/>
        </a:buClr>
        <a:buSzPct val="60000"/>
        <a:buFont typeface="Wingdings" panose="05000000000000000000" pitchFamily="2" charset="2"/>
        <a:buChar char="n"/>
        <a:defRPr kumimoji="1" sz="2400" kern="1200">
          <a:solidFill>
            <a:schemeClr val="tx1"/>
          </a:solidFill>
          <a:latin typeface="+mn-lt"/>
          <a:ea typeface="+mn-ea"/>
          <a:cs typeface="+mn-cs"/>
        </a:defRPr>
      </a:lvl1pPr>
      <a:lvl2pPr marL="557213" indent="-214313" algn="l" rtl="0" eaLnBrk="1" fontAlgn="base" hangingPunct="1">
        <a:spcBef>
          <a:spcPct val="20000"/>
        </a:spcBef>
        <a:spcAft>
          <a:spcPct val="0"/>
        </a:spcAft>
        <a:buClr>
          <a:schemeClr val="hlink"/>
        </a:buClr>
        <a:buSzPct val="55000"/>
        <a:buFont typeface="Wingdings" panose="05000000000000000000" pitchFamily="2" charset="2"/>
        <a:buChar char="n"/>
        <a:defRPr kumimoji="1" sz="2100" kern="1200">
          <a:solidFill>
            <a:schemeClr val="tx1"/>
          </a:solidFill>
          <a:latin typeface="+mn-lt"/>
          <a:ea typeface="+mn-ea"/>
          <a:cs typeface="+mn-cs"/>
        </a:defRPr>
      </a:lvl2pPr>
      <a:lvl3pPr marL="857250" indent="-171450" algn="l" rtl="0" eaLnBrk="1" fontAlgn="base" hangingPunct="1">
        <a:spcBef>
          <a:spcPct val="20000"/>
        </a:spcBef>
        <a:spcAft>
          <a:spcPct val="0"/>
        </a:spcAft>
        <a:buClr>
          <a:schemeClr val="folHlink"/>
        </a:buClr>
        <a:buSzPct val="50000"/>
        <a:buFont typeface="Wingdings" panose="05000000000000000000" pitchFamily="2" charset="2"/>
        <a:buChar char="n"/>
        <a:defRPr kumimoji="1" sz="1800" kern="1200">
          <a:solidFill>
            <a:schemeClr val="tx1"/>
          </a:solidFill>
          <a:latin typeface="+mn-lt"/>
          <a:ea typeface="+mn-ea"/>
          <a:cs typeface="+mn-cs"/>
        </a:defRPr>
      </a:lvl3pPr>
      <a:lvl4pPr marL="1200150" indent="-171450" algn="l" rtl="0" eaLnBrk="1" fontAlgn="base" hangingPunct="1">
        <a:spcBef>
          <a:spcPct val="20000"/>
        </a:spcBef>
        <a:spcAft>
          <a:spcPct val="0"/>
        </a:spcAft>
        <a:buClr>
          <a:schemeClr val="accent2"/>
        </a:buClr>
        <a:buSzPct val="55000"/>
        <a:buFont typeface="Wingdings" panose="05000000000000000000" pitchFamily="2" charset="2"/>
        <a:buChar char="n"/>
        <a:defRPr kumimoji="1" sz="1500" kern="1200">
          <a:solidFill>
            <a:schemeClr val="tx1"/>
          </a:solidFill>
          <a:latin typeface="+mn-lt"/>
          <a:ea typeface="+mn-ea"/>
          <a:cs typeface="+mn-cs"/>
        </a:defRPr>
      </a:lvl4pPr>
      <a:lvl5pPr marL="1543050" indent="-171450" algn="l" rtl="0" eaLnBrk="1" fontAlgn="base" hangingPunct="1">
        <a:spcBef>
          <a:spcPct val="20000"/>
        </a:spcBef>
        <a:spcAft>
          <a:spcPct val="0"/>
        </a:spcAft>
        <a:buClr>
          <a:schemeClr val="accent1"/>
        </a:buClr>
        <a:buSzPct val="50000"/>
        <a:buFont typeface="Wingdings" panose="05000000000000000000" pitchFamily="2" charset="2"/>
        <a:buChar char="n"/>
        <a:defRPr kumimoji="1"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H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zhengwang125.github.io/"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chuatatseng.com/" TargetMode="External"/><Relationship Id="rId4" Type="http://schemas.openxmlformats.org/officeDocument/2006/relationships/hyperlink" Target="https://personal.ntu.edu.sg/hanwangzhan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s://career.huawei.com/reccampportal/portal5/campus-recruitment-detail.html?jobId=24233&amp;dataSource=1&amp;jobType=2&amp;recruitType=CR&amp;sourceType=001"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1"/>
          <p:cNvSpPr txBox="1">
            <a:spLocks noGrp="1"/>
          </p:cNvSpPr>
          <p:nvPr>
            <p:ph type="ctrTitle"/>
          </p:nvPr>
        </p:nvSpPr>
        <p:spPr>
          <a:xfrm>
            <a:off x="1004150" y="1751764"/>
            <a:ext cx="7136700" cy="10224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400"/>
              <a:buNone/>
            </a:pPr>
            <a:r>
              <a:rPr lang="zh-CN"/>
              <a:t>Welcome Message</a:t>
            </a:r>
            <a:endParaRPr/>
          </a:p>
        </p:txBody>
      </p:sp>
      <p:sp>
        <p:nvSpPr>
          <p:cNvPr id="67" name="Google Shape;67;p1"/>
          <p:cNvSpPr txBox="1">
            <a:spLocks noGrp="1"/>
          </p:cNvSpPr>
          <p:nvPr>
            <p:ph type="subTitle" idx="1"/>
          </p:nvPr>
        </p:nvSpPr>
        <p:spPr>
          <a:xfrm>
            <a:off x="2432016" y="2972886"/>
            <a:ext cx="4517782" cy="79260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20000"/>
              </a:lnSpc>
              <a:spcBef>
                <a:spcPts val="0"/>
              </a:spcBef>
              <a:spcAft>
                <a:spcPts val="0"/>
              </a:spcAft>
              <a:buNone/>
            </a:pPr>
            <a:r>
              <a:rPr lang="zh-CN" sz="1200" dirty="0">
                <a:solidFill>
                  <a:srgbClr val="333333"/>
                </a:solidFill>
                <a:highlight>
                  <a:srgbClr val="FFFFFF"/>
                </a:highlight>
                <a:latin typeface="Arial"/>
                <a:ea typeface="Arial"/>
                <a:cs typeface="Arial"/>
                <a:sym typeface="Arial"/>
              </a:rPr>
              <a:t>Large Generative Models Meet Multimodal Applications </a:t>
            </a:r>
            <a:r>
              <a:rPr lang="en-SG" altLang="zh-CN" sz="1200" dirty="0">
                <a:solidFill>
                  <a:srgbClr val="333333"/>
                </a:solidFill>
                <a:highlight>
                  <a:srgbClr val="FFFFFF"/>
                </a:highlight>
                <a:latin typeface="Arial"/>
                <a:ea typeface="Arial"/>
                <a:cs typeface="Arial"/>
                <a:sym typeface="Arial"/>
              </a:rPr>
              <a:t>(LGM3A’25)</a:t>
            </a:r>
          </a:p>
          <a:p>
            <a:pPr marL="0" lvl="0" indent="0" algn="ctr" rtl="0">
              <a:lnSpc>
                <a:spcPct val="120000"/>
              </a:lnSpc>
              <a:spcBef>
                <a:spcPts val="0"/>
              </a:spcBef>
              <a:spcAft>
                <a:spcPts val="0"/>
              </a:spcAft>
              <a:buNone/>
            </a:pPr>
            <a:endParaRPr lang="en-US" altLang="zh-CN" sz="1250" dirty="0"/>
          </a:p>
          <a:p>
            <a:pPr marL="0" lvl="0" indent="0" algn="ctr" rtl="0">
              <a:lnSpc>
                <a:spcPct val="120000"/>
              </a:lnSpc>
              <a:spcBef>
                <a:spcPts val="0"/>
              </a:spcBef>
              <a:spcAft>
                <a:spcPts val="0"/>
              </a:spcAft>
              <a:buNone/>
            </a:pPr>
            <a:r>
              <a:rPr lang="en-US" altLang="zh-CN" sz="1250" dirty="0"/>
              <a:t>Zheng Wang, Huawei </a:t>
            </a:r>
            <a:r>
              <a:rPr lang="zh-CN" sz="1250" dirty="0"/>
              <a:t> </a:t>
            </a:r>
            <a:endParaRPr sz="12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2"/>
          <p:cNvSpPr txBox="1">
            <a:spLocks noGrp="1"/>
          </p:cNvSpPr>
          <p:nvPr>
            <p:ph type="title"/>
          </p:nvPr>
        </p:nvSpPr>
        <p:spPr>
          <a:xfrm>
            <a:off x="311700" y="1107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CN" dirty="0"/>
              <a:t>Introduction</a:t>
            </a:r>
            <a:r>
              <a:rPr lang="en-SG" altLang="zh-CN" dirty="0"/>
              <a:t> of LGM3A Workshop</a:t>
            </a:r>
            <a:endParaRPr dirty="0"/>
          </a:p>
        </p:txBody>
      </p:sp>
      <p:sp>
        <p:nvSpPr>
          <p:cNvPr id="73" name="Google Shape;73;p2"/>
          <p:cNvSpPr txBox="1">
            <a:spLocks noGrp="1"/>
          </p:cNvSpPr>
          <p:nvPr>
            <p:ph type="body" idx="1"/>
          </p:nvPr>
        </p:nvSpPr>
        <p:spPr>
          <a:xfrm>
            <a:off x="339750" y="1069850"/>
            <a:ext cx="8464500" cy="3527100"/>
          </a:xfrm>
          <a:prstGeom prst="rect">
            <a:avLst/>
          </a:prstGeom>
          <a:noFill/>
          <a:ln>
            <a:noFill/>
          </a:ln>
        </p:spPr>
        <p:txBody>
          <a:bodyPr spcFirstLastPara="1" wrap="square" lIns="91425" tIns="91425" rIns="91425" bIns="91425" anchor="t" anchorCtr="0">
            <a:normAutofit/>
          </a:bodyPr>
          <a:lstStyle/>
          <a:p>
            <a:pPr marL="457200" lvl="0" indent="-342900" algn="l" rtl="0">
              <a:lnSpc>
                <a:spcPct val="115000"/>
              </a:lnSpc>
              <a:spcBef>
                <a:spcPts val="0"/>
              </a:spcBef>
              <a:spcAft>
                <a:spcPts val="0"/>
              </a:spcAft>
              <a:buSzPts val="1800"/>
              <a:buChar char="●"/>
            </a:pPr>
            <a:r>
              <a:rPr lang="zh-CN" dirty="0"/>
              <a:t>Background</a:t>
            </a:r>
            <a:endParaRPr dirty="0"/>
          </a:p>
          <a:p>
            <a:pPr marL="914400" lvl="1" indent="-317500" algn="l" rtl="0">
              <a:lnSpc>
                <a:spcPct val="115000"/>
              </a:lnSpc>
              <a:spcBef>
                <a:spcPts val="0"/>
              </a:spcBef>
              <a:spcAft>
                <a:spcPts val="0"/>
              </a:spcAft>
              <a:buSzPts val="1400"/>
              <a:buChar char="○"/>
            </a:pPr>
            <a:r>
              <a:rPr lang="zh-CN" dirty="0"/>
              <a:t>Workshop explores LLMs for multimodal interaction</a:t>
            </a:r>
            <a:endParaRPr dirty="0"/>
          </a:p>
          <a:p>
            <a:pPr marL="914400" lvl="1" indent="-317500" algn="l" rtl="0">
              <a:lnSpc>
                <a:spcPct val="115000"/>
              </a:lnSpc>
              <a:spcBef>
                <a:spcPts val="0"/>
              </a:spcBef>
              <a:spcAft>
                <a:spcPts val="0"/>
              </a:spcAft>
              <a:buSzPts val="1400"/>
              <a:buChar char="○"/>
            </a:pPr>
            <a:r>
              <a:rPr lang="zh-CN" dirty="0"/>
              <a:t>Growing need to use LLMs with increasing multimodal data</a:t>
            </a:r>
            <a:endParaRPr dirty="0"/>
          </a:p>
          <a:p>
            <a:pPr marL="914400" lvl="1" indent="-317500" algn="l" rtl="0">
              <a:lnSpc>
                <a:spcPct val="115000"/>
              </a:lnSpc>
              <a:spcBef>
                <a:spcPts val="0"/>
              </a:spcBef>
              <a:spcAft>
                <a:spcPts val="0"/>
              </a:spcAft>
              <a:buSzPts val="1400"/>
              <a:buChar char="○"/>
            </a:pPr>
            <a:r>
              <a:rPr lang="zh-CN" dirty="0"/>
              <a:t>Workshop welcomes professionals to explore multimodal model trends and practices</a:t>
            </a:r>
            <a:endParaRPr dirty="0"/>
          </a:p>
          <a:p>
            <a:pPr marL="914400" lvl="0" indent="0" algn="l" rtl="0">
              <a:lnSpc>
                <a:spcPct val="115000"/>
              </a:lnSpc>
              <a:spcBef>
                <a:spcPts val="1200"/>
              </a:spcBef>
              <a:spcAft>
                <a:spcPts val="0"/>
              </a:spcAft>
              <a:buSzPts val="1800"/>
              <a:buNone/>
            </a:pPr>
            <a:endParaRPr dirty="0"/>
          </a:p>
          <a:p>
            <a:pPr marL="457200" lvl="0" indent="-342900" algn="l" rtl="0">
              <a:lnSpc>
                <a:spcPct val="115000"/>
              </a:lnSpc>
              <a:spcBef>
                <a:spcPts val="1200"/>
              </a:spcBef>
              <a:spcAft>
                <a:spcPts val="0"/>
              </a:spcAft>
              <a:buSzPts val="1800"/>
              <a:buChar char="●"/>
            </a:pPr>
            <a:r>
              <a:rPr lang="zh-CN" dirty="0"/>
              <a:t>Scope and Topics:</a:t>
            </a:r>
            <a:endParaRPr dirty="0"/>
          </a:p>
          <a:p>
            <a:pPr marL="914400" lvl="1" indent="-317500" algn="l" rtl="0">
              <a:lnSpc>
                <a:spcPct val="115000"/>
              </a:lnSpc>
              <a:spcBef>
                <a:spcPts val="0"/>
              </a:spcBef>
              <a:spcAft>
                <a:spcPts val="0"/>
              </a:spcAft>
              <a:buSzPts val="1400"/>
              <a:buChar char="○"/>
            </a:pPr>
            <a:r>
              <a:rPr lang="zh-CN" dirty="0"/>
              <a:t>A platform to present latest works</a:t>
            </a:r>
            <a:endParaRPr dirty="0"/>
          </a:p>
          <a:p>
            <a:pPr marL="914400" lvl="1" indent="-317500" algn="l" rtl="0">
              <a:lnSpc>
                <a:spcPct val="115000"/>
              </a:lnSpc>
              <a:spcBef>
                <a:spcPts val="0"/>
              </a:spcBef>
              <a:spcAft>
                <a:spcPts val="0"/>
              </a:spcAft>
              <a:buSzPts val="1400"/>
              <a:buChar char="○"/>
            </a:pPr>
            <a:r>
              <a:rPr lang="zh-CN" dirty="0"/>
              <a:t>Foster discussions on current challenges and opportunities</a:t>
            </a:r>
            <a:endParaRPr dirty="0"/>
          </a:p>
          <a:p>
            <a:pPr marL="914400" lvl="1" indent="-317500" algn="l" rtl="0">
              <a:lnSpc>
                <a:spcPct val="115000"/>
              </a:lnSpc>
              <a:spcBef>
                <a:spcPts val="0"/>
              </a:spcBef>
              <a:spcAft>
                <a:spcPts val="0"/>
              </a:spcAft>
              <a:buSzPts val="1400"/>
              <a:buChar char="○"/>
            </a:pPr>
            <a:r>
              <a:rPr lang="zh-CN" dirty="0"/>
              <a:t>Identify emerging trends in Multimodal Large Language Models</a:t>
            </a:r>
            <a:endParaRPr dirty="0"/>
          </a:p>
          <a:p>
            <a:pPr marL="914400" lvl="1" indent="-317500" algn="l" rtl="0">
              <a:lnSpc>
                <a:spcPct val="115000"/>
              </a:lnSpc>
              <a:spcBef>
                <a:spcPts val="0"/>
              </a:spcBef>
              <a:spcAft>
                <a:spcPts val="0"/>
              </a:spcAft>
              <a:buSzPts val="1400"/>
              <a:buChar char="○"/>
            </a:pPr>
            <a:r>
              <a:rPr lang="zh-CN" dirty="0"/>
              <a:t>Potential impact on future research and development</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3"/>
          <p:cNvSpPr txBox="1">
            <a:spLocks noGrp="1"/>
          </p:cNvSpPr>
          <p:nvPr>
            <p:ph type="title"/>
          </p:nvPr>
        </p:nvSpPr>
        <p:spPr>
          <a:xfrm>
            <a:off x="311700" y="110700"/>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CN"/>
              <a:t>Acknowledgments</a:t>
            </a:r>
            <a:endParaRPr/>
          </a:p>
        </p:txBody>
      </p:sp>
      <p:sp>
        <p:nvSpPr>
          <p:cNvPr id="79" name="Google Shape;79;p3"/>
          <p:cNvSpPr txBox="1">
            <a:spLocks noGrp="1"/>
          </p:cNvSpPr>
          <p:nvPr>
            <p:ph type="body" idx="1"/>
          </p:nvPr>
        </p:nvSpPr>
        <p:spPr>
          <a:xfrm>
            <a:off x="311700" y="718800"/>
            <a:ext cx="8520600" cy="4221000"/>
          </a:xfrm>
          <a:prstGeom prst="rect">
            <a:avLst/>
          </a:prstGeom>
          <a:noFill/>
          <a:ln>
            <a:noFill/>
          </a:ln>
        </p:spPr>
        <p:txBody>
          <a:bodyPr spcFirstLastPara="1" wrap="square" lIns="91425" tIns="91425" rIns="91425" bIns="91425" anchor="t" anchorCtr="0">
            <a:normAutofit lnSpcReduction="10000"/>
          </a:bodyPr>
          <a:lstStyle/>
          <a:p>
            <a:pPr marL="457200" lvl="0" indent="-342900" algn="l" rtl="0">
              <a:lnSpc>
                <a:spcPct val="115000"/>
              </a:lnSpc>
              <a:spcBef>
                <a:spcPts val="0"/>
              </a:spcBef>
              <a:spcAft>
                <a:spcPts val="0"/>
              </a:spcAft>
              <a:buSzPts val="1800"/>
              <a:buChar char="●"/>
            </a:pPr>
            <a:r>
              <a:rPr lang="zh-CN" dirty="0"/>
              <a:t>Workshop Organization</a:t>
            </a:r>
            <a:endParaRPr dirty="0"/>
          </a:p>
          <a:p>
            <a:pPr marL="457200" lvl="0" indent="0" algn="l" rtl="0">
              <a:lnSpc>
                <a:spcPct val="115000"/>
              </a:lnSpc>
              <a:spcBef>
                <a:spcPts val="1200"/>
              </a:spcBef>
              <a:spcAft>
                <a:spcPts val="0"/>
              </a:spcAft>
              <a:buSzPts val="1800"/>
              <a:buNone/>
            </a:pPr>
            <a:endParaRPr dirty="0"/>
          </a:p>
          <a:p>
            <a:pPr marL="0" lvl="0" indent="0" algn="l" rtl="0">
              <a:lnSpc>
                <a:spcPct val="115000"/>
              </a:lnSpc>
              <a:spcBef>
                <a:spcPts val="1200"/>
              </a:spcBef>
              <a:spcAft>
                <a:spcPts val="0"/>
              </a:spcAft>
              <a:buSzPts val="1800"/>
              <a:buNone/>
            </a:pPr>
            <a:endParaRPr dirty="0"/>
          </a:p>
          <a:p>
            <a:pPr marL="0" lvl="0" indent="0" algn="l" rtl="0">
              <a:lnSpc>
                <a:spcPct val="115000"/>
              </a:lnSpc>
              <a:spcBef>
                <a:spcPts val="1200"/>
              </a:spcBef>
              <a:spcAft>
                <a:spcPts val="0"/>
              </a:spcAft>
              <a:buSzPts val="1800"/>
              <a:buNone/>
            </a:pPr>
            <a:endParaRPr dirty="0"/>
          </a:p>
          <a:p>
            <a:pPr marL="457200" lvl="0" indent="0" algn="l" rtl="0">
              <a:lnSpc>
                <a:spcPct val="115000"/>
              </a:lnSpc>
              <a:spcBef>
                <a:spcPts val="1200"/>
              </a:spcBef>
              <a:spcAft>
                <a:spcPts val="0"/>
              </a:spcAft>
              <a:buSzPts val="1800"/>
              <a:buNone/>
            </a:pPr>
            <a:endParaRPr dirty="0"/>
          </a:p>
          <a:p>
            <a:pPr marL="457200" lvl="0" indent="0" algn="l" rtl="0">
              <a:lnSpc>
                <a:spcPct val="115000"/>
              </a:lnSpc>
              <a:spcBef>
                <a:spcPts val="1200"/>
              </a:spcBef>
              <a:spcAft>
                <a:spcPts val="0"/>
              </a:spcAft>
              <a:buSzPts val="1800"/>
              <a:buNone/>
            </a:pPr>
            <a:endParaRPr dirty="0"/>
          </a:p>
          <a:p>
            <a:pPr marL="457200" lvl="0" indent="0" algn="l" rtl="0">
              <a:lnSpc>
                <a:spcPct val="115000"/>
              </a:lnSpc>
              <a:spcBef>
                <a:spcPts val="1200"/>
              </a:spcBef>
              <a:spcAft>
                <a:spcPts val="0"/>
              </a:spcAft>
              <a:buSzPts val="1800"/>
              <a:buNone/>
            </a:pPr>
            <a:endParaRPr dirty="0"/>
          </a:p>
          <a:p>
            <a:pPr marL="457200" lvl="0" indent="-342900" algn="l" rtl="0">
              <a:lnSpc>
                <a:spcPct val="115000"/>
              </a:lnSpc>
              <a:spcBef>
                <a:spcPts val="1200"/>
              </a:spcBef>
              <a:spcAft>
                <a:spcPts val="0"/>
              </a:spcAft>
              <a:buSzPts val="1800"/>
              <a:buChar char="●"/>
            </a:pPr>
            <a:r>
              <a:rPr lang="zh-CN" dirty="0"/>
              <a:t>Workshop Statistics:</a:t>
            </a:r>
            <a:endParaRPr dirty="0"/>
          </a:p>
          <a:p>
            <a:pPr marL="914400" lvl="1" indent="-317500" algn="l" rtl="0">
              <a:lnSpc>
                <a:spcPct val="115000"/>
              </a:lnSpc>
              <a:spcBef>
                <a:spcPts val="0"/>
              </a:spcBef>
              <a:spcAft>
                <a:spcPts val="0"/>
              </a:spcAft>
              <a:buSzPts val="1400"/>
              <a:buChar char="○"/>
            </a:pPr>
            <a:r>
              <a:rPr lang="zh-CN" dirty="0"/>
              <a:t>4 invited keynotes + 4 accepted papers</a:t>
            </a:r>
            <a:endParaRPr dirty="0"/>
          </a:p>
          <a:p>
            <a:pPr marL="914400" lvl="1" indent="-317500" algn="l" rtl="0">
              <a:lnSpc>
                <a:spcPct val="115000"/>
              </a:lnSpc>
              <a:spcBef>
                <a:spcPts val="0"/>
              </a:spcBef>
              <a:spcAft>
                <a:spcPts val="0"/>
              </a:spcAft>
              <a:buSzPts val="1400"/>
              <a:buChar char="○"/>
            </a:pPr>
            <a:r>
              <a:rPr lang="zh-CN" dirty="0"/>
              <a:t>Acceptance rate: ~57% </a:t>
            </a:r>
            <a:endParaRPr dirty="0"/>
          </a:p>
        </p:txBody>
      </p:sp>
      <p:sp>
        <p:nvSpPr>
          <p:cNvPr id="80" name="Google Shape;80;p3"/>
          <p:cNvSpPr txBox="1"/>
          <p:nvPr/>
        </p:nvSpPr>
        <p:spPr>
          <a:xfrm>
            <a:off x="846650" y="1220575"/>
            <a:ext cx="7242000" cy="1918957"/>
          </a:xfrm>
          <a:prstGeom prst="rect">
            <a:avLst/>
          </a:prstGeom>
          <a:noFill/>
          <a:ln>
            <a:noFill/>
          </a:ln>
        </p:spPr>
        <p:txBody>
          <a:bodyPr spcFirstLastPara="1" wrap="square" lIns="91425" tIns="91425" rIns="91425" bIns="91425" anchor="t" anchorCtr="0">
            <a:spAutoFit/>
          </a:bodyPr>
          <a:lstStyle/>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hlinkClick r:id="rId3">
                  <a:extLst>
                    <a:ext uri="{A12FA001-AC4F-418D-AE19-62706E023703}">
                      <ahyp:hlinkClr xmlns:ahyp="http://schemas.microsoft.com/office/drawing/2018/hyperlinkcolor" val="tx"/>
                    </a:ext>
                  </a:extLst>
                </a:hlinkClick>
              </a:rPr>
              <a:t>Zheng Wang</a:t>
            </a:r>
            <a:r>
              <a:rPr lang="zh-CN" dirty="0">
                <a:solidFill>
                  <a:srgbClr val="0D0C0C"/>
                </a:solidFill>
                <a:highlight>
                  <a:srgbClr val="FFFFFF"/>
                </a:highlight>
                <a:latin typeface="Open Sans"/>
                <a:ea typeface="Open Sans"/>
                <a:cs typeface="Open Sans"/>
                <a:sym typeface="Open Sans"/>
              </a:rPr>
              <a:t> </a:t>
            </a:r>
            <a:r>
              <a:rPr lang="zh-CN" dirty="0">
                <a:solidFill>
                  <a:schemeClr val="dk2"/>
                </a:solidFill>
                <a:highlight>
                  <a:srgbClr val="FFFFFF"/>
                </a:highlight>
                <a:latin typeface="Open Sans"/>
                <a:ea typeface="Open Sans"/>
                <a:cs typeface="Open Sans"/>
                <a:sym typeface="Open Sans"/>
              </a:rPr>
              <a:t>(Huawei Singapore Research Center,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rPr>
              <a:t>Qianqian Chen</a:t>
            </a:r>
            <a:r>
              <a:rPr lang="zh-CN" dirty="0">
                <a:solidFill>
                  <a:schemeClr val="dk2"/>
                </a:solidFill>
                <a:highlight>
                  <a:srgbClr val="FFFFFF"/>
                </a:highlight>
                <a:latin typeface="Open Sans"/>
                <a:ea typeface="Open Sans"/>
                <a:cs typeface="Open Sans"/>
                <a:sym typeface="Open Sans"/>
              </a:rPr>
              <a:t> (Huawei Singapore Research Center,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rPr>
              <a:t>Yiyang Luo</a:t>
            </a:r>
            <a:r>
              <a:rPr lang="zh-CN" dirty="0">
                <a:solidFill>
                  <a:schemeClr val="dk2"/>
                </a:solidFill>
                <a:highlight>
                  <a:srgbClr val="FFFFFF"/>
                </a:highlight>
                <a:latin typeface="Open Sans"/>
                <a:ea typeface="Open Sans"/>
                <a:cs typeface="Open Sans"/>
                <a:sym typeface="Open Sans"/>
              </a:rPr>
              <a:t> (Huawei Singapore Research Center,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rPr>
              <a:t>Zhiqiu Ye</a:t>
            </a:r>
            <a:r>
              <a:rPr lang="zh-CN" dirty="0">
                <a:solidFill>
                  <a:schemeClr val="dk2"/>
                </a:solidFill>
                <a:highlight>
                  <a:srgbClr val="FFFFFF"/>
                </a:highlight>
                <a:latin typeface="Open Sans"/>
                <a:ea typeface="Open Sans"/>
                <a:cs typeface="Open Sans"/>
                <a:sym typeface="Open Sans"/>
              </a:rPr>
              <a:t> (Huawei Singapore Research Center,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en-US" altLang="zh-CN" u="sng" dirty="0" err="1">
                <a:solidFill>
                  <a:srgbClr val="5672F9"/>
                </a:solidFill>
                <a:highlight>
                  <a:srgbClr val="FFFFFF"/>
                </a:highlight>
                <a:latin typeface="Open Sans"/>
                <a:ea typeface="Open Sans"/>
                <a:cs typeface="Open Sans"/>
                <a:sym typeface="Open Sans"/>
              </a:rPr>
              <a:t>Yangkai</a:t>
            </a:r>
            <a:r>
              <a:rPr lang="en-US" altLang="zh-CN" u="sng" dirty="0">
                <a:solidFill>
                  <a:srgbClr val="5672F9"/>
                </a:solidFill>
                <a:highlight>
                  <a:srgbClr val="FFFFFF"/>
                </a:highlight>
                <a:latin typeface="Open Sans"/>
                <a:ea typeface="Open Sans"/>
                <a:cs typeface="Open Sans"/>
                <a:sym typeface="Open Sans"/>
              </a:rPr>
              <a:t> Ding</a:t>
            </a:r>
            <a:r>
              <a:rPr lang="zh-CN" dirty="0">
                <a:solidFill>
                  <a:schemeClr val="dk2"/>
                </a:solidFill>
                <a:highlight>
                  <a:srgbClr val="FFFFFF"/>
                </a:highlight>
                <a:latin typeface="Open Sans"/>
                <a:ea typeface="Open Sans"/>
                <a:cs typeface="Open Sans"/>
                <a:sym typeface="Open Sans"/>
              </a:rPr>
              <a:t> (Huawei Singapore Research Center,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hlinkClick r:id="rId4">
                  <a:extLst>
                    <a:ext uri="{A12FA001-AC4F-418D-AE19-62706E023703}">
                      <ahyp:hlinkClr xmlns:ahyp="http://schemas.microsoft.com/office/drawing/2018/hyperlinkcolor" val="tx"/>
                    </a:ext>
                  </a:extLst>
                </a:hlinkClick>
              </a:rPr>
              <a:t>Hanwang Zhang</a:t>
            </a:r>
            <a:r>
              <a:rPr lang="zh-CN" dirty="0">
                <a:solidFill>
                  <a:srgbClr val="0D0C0C"/>
                </a:solidFill>
                <a:highlight>
                  <a:srgbClr val="FFFFFF"/>
                </a:highlight>
                <a:latin typeface="Open Sans"/>
                <a:ea typeface="Open Sans"/>
                <a:cs typeface="Open Sans"/>
                <a:sym typeface="Open Sans"/>
              </a:rPr>
              <a:t> </a:t>
            </a:r>
            <a:r>
              <a:rPr lang="zh-CN" dirty="0">
                <a:solidFill>
                  <a:schemeClr val="dk2"/>
                </a:solidFill>
                <a:highlight>
                  <a:srgbClr val="FFFFFF"/>
                </a:highlight>
                <a:latin typeface="Open Sans"/>
                <a:ea typeface="Open Sans"/>
                <a:cs typeface="Open Sans"/>
                <a:sym typeface="Open Sans"/>
              </a:rPr>
              <a:t>(Nanyang Technological University, Singapore)</a:t>
            </a:r>
            <a:endParaRPr dirty="0">
              <a:solidFill>
                <a:schemeClr val="dk2"/>
              </a:solidFill>
              <a:highlight>
                <a:srgbClr val="FFFFFF"/>
              </a:highlight>
              <a:latin typeface="Open Sans"/>
              <a:ea typeface="Open Sans"/>
              <a:cs typeface="Open Sans"/>
              <a:sym typeface="Open Sans"/>
            </a:endParaRPr>
          </a:p>
          <a:p>
            <a:pPr marL="838200" lvl="0" indent="-317500" algn="l" rtl="0">
              <a:lnSpc>
                <a:spcPct val="115000"/>
              </a:lnSpc>
              <a:spcBef>
                <a:spcPts val="0"/>
              </a:spcBef>
              <a:spcAft>
                <a:spcPts val="0"/>
              </a:spcAft>
              <a:buClr>
                <a:srgbClr val="0D0C0C"/>
              </a:buClr>
              <a:buSzPts val="1400"/>
              <a:buFont typeface="Open Sans"/>
              <a:buChar char="●"/>
            </a:pPr>
            <a:r>
              <a:rPr lang="zh-CN" u="sng" dirty="0">
                <a:solidFill>
                  <a:srgbClr val="5672F9"/>
                </a:solidFill>
                <a:highlight>
                  <a:srgbClr val="FFFFFF"/>
                </a:highlight>
                <a:latin typeface="Open Sans"/>
                <a:ea typeface="Open Sans"/>
                <a:cs typeface="Open Sans"/>
                <a:sym typeface="Open Sans"/>
                <a:hlinkClick r:id="rId5">
                  <a:extLst>
                    <a:ext uri="{A12FA001-AC4F-418D-AE19-62706E023703}">
                      <ahyp:hlinkClr xmlns:ahyp="http://schemas.microsoft.com/office/drawing/2018/hyperlinkcolor" val="tx"/>
                    </a:ext>
                  </a:extLst>
                </a:hlinkClick>
              </a:rPr>
              <a:t>Tat-Seng Chua</a:t>
            </a:r>
            <a:r>
              <a:rPr lang="zh-CN" dirty="0">
                <a:solidFill>
                  <a:schemeClr val="dk2"/>
                </a:solidFill>
                <a:highlight>
                  <a:srgbClr val="FFFFFF"/>
                </a:highlight>
                <a:latin typeface="Open Sans"/>
                <a:ea typeface="Open Sans"/>
                <a:cs typeface="Open Sans"/>
                <a:sym typeface="Open Sans"/>
              </a:rPr>
              <a:t> (National University of Singapore, Singapore)</a:t>
            </a:r>
            <a:endParaRPr dirty="0">
              <a:solidFill>
                <a:schemeClr val="dk2"/>
              </a:solidFill>
              <a:highlight>
                <a:srgbClr val="FFFFFF"/>
              </a:highlight>
              <a:latin typeface="Open Sans"/>
              <a:ea typeface="Open Sans"/>
              <a:cs typeface="Open Sans"/>
              <a:sym typeface="Open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4"/>
          <p:cNvSpPr txBox="1">
            <a:spLocks noGrp="1"/>
          </p:cNvSpPr>
          <p:nvPr>
            <p:ph type="title"/>
          </p:nvPr>
        </p:nvSpPr>
        <p:spPr>
          <a:xfrm>
            <a:off x="361850" y="152475"/>
            <a:ext cx="8520600" cy="7074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zh-CN"/>
              <a:t>Schedule</a:t>
            </a:r>
            <a:endParaRPr/>
          </a:p>
        </p:txBody>
      </p:sp>
      <p:graphicFrame>
        <p:nvGraphicFramePr>
          <p:cNvPr id="86" name="Google Shape;86;p4"/>
          <p:cNvGraphicFramePr/>
          <p:nvPr/>
        </p:nvGraphicFramePr>
        <p:xfrm>
          <a:off x="327063" y="859875"/>
          <a:ext cx="8590175" cy="3857625"/>
        </p:xfrm>
        <a:graphic>
          <a:graphicData uri="http://schemas.openxmlformats.org/drawingml/2006/table">
            <a:tbl>
              <a:tblPr>
                <a:solidFill>
                  <a:srgbClr val="FFFFFF"/>
                </a:solidFill>
                <a:tableStyleId>{21A60E8E-A1B7-4D7E-87D1-61EAEFA2DC97}</a:tableStyleId>
              </a:tblPr>
              <a:tblGrid>
                <a:gridCol w="994275">
                  <a:extLst>
                    <a:ext uri="{9D8B030D-6E8A-4147-A177-3AD203B41FA5}">
                      <a16:colId xmlns:a16="http://schemas.microsoft.com/office/drawing/2014/main" val="20000"/>
                    </a:ext>
                  </a:extLst>
                </a:gridCol>
                <a:gridCol w="7595900">
                  <a:extLst>
                    <a:ext uri="{9D8B030D-6E8A-4147-A177-3AD203B41FA5}">
                      <a16:colId xmlns:a16="http://schemas.microsoft.com/office/drawing/2014/main" val="20001"/>
                    </a:ext>
                  </a:extLst>
                </a:gridCol>
              </a:tblGrid>
              <a:tr h="428625">
                <a:tc>
                  <a:txBody>
                    <a:bodyPr/>
                    <a:lstStyle/>
                    <a:p>
                      <a:pPr marL="0" lvl="0" indent="0" algn="l" rtl="0">
                        <a:spcBef>
                          <a:spcPts val="0"/>
                        </a:spcBef>
                        <a:spcAft>
                          <a:spcPts val="0"/>
                        </a:spcAft>
                        <a:buNone/>
                      </a:pPr>
                      <a:r>
                        <a:rPr lang="zh-CN" sz="1100">
                          <a:highlight>
                            <a:srgbClr val="FFFFFF"/>
                          </a:highlight>
                        </a:rPr>
                        <a:t>Time (Dublin)</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Session</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0"/>
                  </a:ext>
                </a:extLst>
              </a:tr>
              <a:tr h="428625">
                <a:tc>
                  <a:txBody>
                    <a:bodyPr/>
                    <a:lstStyle/>
                    <a:p>
                      <a:pPr marL="0" lvl="0" indent="0" algn="l" rtl="0">
                        <a:spcBef>
                          <a:spcPts val="0"/>
                        </a:spcBef>
                        <a:spcAft>
                          <a:spcPts val="0"/>
                        </a:spcAft>
                        <a:buNone/>
                      </a:pPr>
                      <a:r>
                        <a:rPr lang="zh-CN" sz="1100">
                          <a:highlight>
                            <a:srgbClr val="FFFFFF"/>
                          </a:highlight>
                        </a:rPr>
                        <a:t>13:30 – 13:40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Welcome Message from the Chairs</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1"/>
                  </a:ext>
                </a:extLst>
              </a:tr>
              <a:tr h="428625">
                <a:tc>
                  <a:txBody>
                    <a:bodyPr/>
                    <a:lstStyle/>
                    <a:p>
                      <a:pPr marL="0" lvl="0" indent="0" algn="l" rtl="0">
                        <a:spcBef>
                          <a:spcPts val="0"/>
                        </a:spcBef>
                        <a:spcAft>
                          <a:spcPts val="0"/>
                        </a:spcAft>
                        <a:buNone/>
                      </a:pPr>
                      <a:r>
                        <a:rPr lang="zh-CN" sz="1100">
                          <a:highlight>
                            <a:srgbClr val="FFFFFF"/>
                          </a:highlight>
                        </a:rPr>
                        <a:t>13:40 – 14:20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Keynote 1 — From Multimodal Generative Models to Dynamic World Modeling (Ziwei Liu)</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2"/>
                  </a:ext>
                </a:extLst>
              </a:tr>
              <a:tr h="428625">
                <a:tc>
                  <a:txBody>
                    <a:bodyPr/>
                    <a:lstStyle/>
                    <a:p>
                      <a:pPr marL="0" lvl="0" indent="0" algn="l" rtl="0">
                        <a:spcBef>
                          <a:spcPts val="0"/>
                        </a:spcBef>
                        <a:spcAft>
                          <a:spcPts val="0"/>
                        </a:spcAft>
                        <a:buNone/>
                      </a:pPr>
                      <a:r>
                        <a:rPr lang="zh-CN" sz="1100">
                          <a:highlight>
                            <a:srgbClr val="FFFFFF"/>
                          </a:highlight>
                        </a:rPr>
                        <a:t>14:20 – 15:00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Keynote 2 — Video Intelligence in the Era of Multimodal (Mike Zheng Shou)</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3"/>
                  </a:ext>
                </a:extLst>
              </a:tr>
              <a:tr h="428625">
                <a:tc>
                  <a:txBody>
                    <a:bodyPr/>
                    <a:lstStyle/>
                    <a:p>
                      <a:pPr marL="0" lvl="0" indent="0" algn="l" rtl="0">
                        <a:spcBef>
                          <a:spcPts val="0"/>
                        </a:spcBef>
                        <a:spcAft>
                          <a:spcPts val="0"/>
                        </a:spcAft>
                        <a:buNone/>
                      </a:pPr>
                      <a:r>
                        <a:rPr lang="zh-CN" sz="1100" dirty="0">
                          <a:highlight>
                            <a:srgbClr val="FFFFFF"/>
                          </a:highlight>
                        </a:rPr>
                        <a:t>15:00 – 15:40</a:t>
                      </a:r>
                      <a:endParaRPr sz="1100" dirty="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Keynote 3 — Recent Advances in 3D Generation: From 3D Assets to CAD Models (Guosheng Lin)</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4"/>
                  </a:ext>
                </a:extLst>
              </a:tr>
              <a:tr h="428625">
                <a:tc>
                  <a:txBody>
                    <a:bodyPr/>
                    <a:lstStyle/>
                    <a:p>
                      <a:pPr marL="0" lvl="0" indent="0" algn="l" rtl="0">
                        <a:spcBef>
                          <a:spcPts val="0"/>
                        </a:spcBef>
                        <a:spcAft>
                          <a:spcPts val="0"/>
                        </a:spcAft>
                        <a:buNone/>
                      </a:pPr>
                      <a:r>
                        <a:rPr lang="zh-CN" sz="1100">
                          <a:highlight>
                            <a:srgbClr val="FFFFFF"/>
                          </a:highlight>
                        </a:rPr>
                        <a:t>15:40 – 16:20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Keynote 4 — On Path to Multimodal Generalist: General-Level and General-Bench (Hao Fei)</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5"/>
                  </a:ext>
                </a:extLst>
              </a:tr>
              <a:tr h="428625">
                <a:tc>
                  <a:txBody>
                    <a:bodyPr/>
                    <a:lstStyle/>
                    <a:p>
                      <a:pPr marL="0" lvl="0" indent="0" algn="l" rtl="0">
                        <a:spcBef>
                          <a:spcPts val="0"/>
                        </a:spcBef>
                        <a:spcAft>
                          <a:spcPts val="0"/>
                        </a:spcAft>
                        <a:buNone/>
                      </a:pPr>
                      <a:r>
                        <a:rPr lang="zh-CN" sz="1100">
                          <a:highlight>
                            <a:srgbClr val="FFFFFF"/>
                          </a:highlight>
                        </a:rPr>
                        <a:t>16:20 – 16:30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Paper Presentation 1 — Annotation-Free Prompt Expansion for Chinese Text-to-Image Generation</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6"/>
                  </a:ext>
                </a:extLst>
              </a:tr>
              <a:tr h="428625">
                <a:tc>
                  <a:txBody>
                    <a:bodyPr/>
                    <a:lstStyle/>
                    <a:p>
                      <a:pPr marL="0" lvl="0" indent="0" algn="l" rtl="0">
                        <a:spcBef>
                          <a:spcPts val="0"/>
                        </a:spcBef>
                        <a:spcAft>
                          <a:spcPts val="0"/>
                        </a:spcAft>
                        <a:buNone/>
                      </a:pPr>
                      <a:r>
                        <a:rPr lang="zh-CN" sz="1100">
                          <a:highlight>
                            <a:srgbClr val="FFFFFF"/>
                          </a:highlight>
                        </a:rPr>
                        <a:t>16:30 – 16:40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a:highlight>
                            <a:srgbClr val="FFFFFF"/>
                          </a:highlight>
                        </a:rPr>
                        <a:t>Paper Presentation 2 — Enabling Dynamic Storytelling via Training-Free Multimodal Synchronized Video Synthesis with Character Consistency</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7"/>
                  </a:ext>
                </a:extLst>
              </a:tr>
              <a:tr h="428625">
                <a:tc>
                  <a:txBody>
                    <a:bodyPr/>
                    <a:lstStyle/>
                    <a:p>
                      <a:pPr marL="0" lvl="0" indent="0" algn="l" rtl="0">
                        <a:spcBef>
                          <a:spcPts val="0"/>
                        </a:spcBef>
                        <a:spcAft>
                          <a:spcPts val="0"/>
                        </a:spcAft>
                        <a:buNone/>
                      </a:pPr>
                      <a:r>
                        <a:rPr lang="zh-CN" sz="1100">
                          <a:highlight>
                            <a:srgbClr val="FFFFFF"/>
                          </a:highlight>
                        </a:rPr>
                        <a:t>16:40 – 17:00</a:t>
                      </a:r>
                      <a:endParaRPr sz="110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tc>
                  <a:txBody>
                    <a:bodyPr/>
                    <a:lstStyle/>
                    <a:p>
                      <a:pPr marL="0" lvl="0" indent="0" algn="l" rtl="0">
                        <a:spcBef>
                          <a:spcPts val="0"/>
                        </a:spcBef>
                        <a:spcAft>
                          <a:spcPts val="0"/>
                        </a:spcAft>
                        <a:buNone/>
                      </a:pPr>
                      <a:r>
                        <a:rPr lang="zh-CN" sz="1100" dirty="0">
                          <a:highlight>
                            <a:srgbClr val="FFFFFF"/>
                          </a:highlight>
                        </a:rPr>
                        <a:t>Closing &amp; Networking</a:t>
                      </a:r>
                      <a:endParaRPr sz="1100" dirty="0">
                        <a:highlight>
                          <a:srgbClr val="FFFFFF"/>
                        </a:highlight>
                      </a:endParaRPr>
                    </a:p>
                  </a:txBody>
                  <a:tcPr marL="76200" marR="76200" marT="38100" marB="38100">
                    <a:lnL w="9525" cap="flat" cmpd="sng">
                      <a:solidFill>
                        <a:srgbClr val="808080"/>
                      </a:solidFill>
                      <a:prstDash val="solid"/>
                      <a:round/>
                      <a:headEnd type="none" w="sm" len="sm"/>
                      <a:tailEnd type="none" w="sm" len="sm"/>
                    </a:lnL>
                    <a:lnR w="9525" cap="flat" cmpd="sng">
                      <a:solidFill>
                        <a:srgbClr val="808080"/>
                      </a:solidFill>
                      <a:prstDash val="solid"/>
                      <a:round/>
                      <a:headEnd type="none" w="sm" len="sm"/>
                      <a:tailEnd type="none" w="sm" len="sm"/>
                    </a:lnR>
                    <a:lnT w="9525" cap="flat" cmpd="sng">
                      <a:solidFill>
                        <a:srgbClr val="808080"/>
                      </a:solidFill>
                      <a:prstDash val="solid"/>
                      <a:round/>
                      <a:headEnd type="none" w="sm" len="sm"/>
                      <a:tailEnd type="none" w="sm" len="sm"/>
                    </a:lnT>
                    <a:lnB w="9525" cap="flat" cmpd="sng">
                      <a:solidFill>
                        <a:srgbClr val="808080"/>
                      </a:solidFill>
                      <a:prstDash val="solid"/>
                      <a:round/>
                      <a:headEnd type="none" w="sm" len="sm"/>
                      <a:tailEnd type="none" w="sm" len="sm"/>
                    </a:lnB>
                  </a:tcPr>
                </a:tc>
                <a:extLst>
                  <a:ext uri="{0D108BD9-81ED-4DB2-BD59-A6C34878D82A}">
                    <a16:rowId xmlns:a16="http://schemas.microsoft.com/office/drawing/2014/main" val="10008"/>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g36cd3bd2312_0_73"/>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990"/>
              <a:buNone/>
            </a:pPr>
            <a:r>
              <a:rPr lang="zh-CN" sz="2840"/>
              <a:t>2012 Labs – Central Software Institute - Poisson Lab Overview</a:t>
            </a:r>
            <a:endParaRPr sz="2840"/>
          </a:p>
        </p:txBody>
      </p:sp>
      <p:pic>
        <p:nvPicPr>
          <p:cNvPr id="92" name="Google Shape;92;g36cd3bd2312_0_73"/>
          <p:cNvPicPr preferRelativeResize="0"/>
          <p:nvPr/>
        </p:nvPicPr>
        <p:blipFill>
          <a:blip r:embed="rId3">
            <a:alphaModFix/>
          </a:blip>
          <a:stretch>
            <a:fillRect/>
          </a:stretch>
        </p:blipFill>
        <p:spPr>
          <a:xfrm>
            <a:off x="681179" y="1210563"/>
            <a:ext cx="7804215" cy="460612"/>
          </a:xfrm>
          <a:prstGeom prst="rect">
            <a:avLst/>
          </a:prstGeom>
          <a:noFill/>
          <a:ln>
            <a:noFill/>
          </a:ln>
        </p:spPr>
      </p:pic>
      <p:pic>
        <p:nvPicPr>
          <p:cNvPr id="93" name="Google Shape;93;g36cd3bd2312_0_73"/>
          <p:cNvPicPr preferRelativeResize="0"/>
          <p:nvPr/>
        </p:nvPicPr>
        <p:blipFill rotWithShape="1">
          <a:blip r:embed="rId4">
            <a:alphaModFix/>
          </a:blip>
          <a:srcRect t="8842"/>
          <a:stretch/>
        </p:blipFill>
        <p:spPr>
          <a:xfrm>
            <a:off x="508575" y="1768925"/>
            <a:ext cx="8149423" cy="2925550"/>
          </a:xfrm>
          <a:prstGeom prst="rect">
            <a:avLst/>
          </a:prstGeom>
          <a:noFill/>
          <a:ln>
            <a:noFill/>
          </a:ln>
        </p:spPr>
      </p:pic>
      <p:pic>
        <p:nvPicPr>
          <p:cNvPr id="94" name="Google Shape;94;g36cd3bd2312_0_73"/>
          <p:cNvPicPr preferRelativeResize="0"/>
          <p:nvPr/>
        </p:nvPicPr>
        <p:blipFill>
          <a:blip r:embed="rId5">
            <a:alphaModFix/>
          </a:blip>
          <a:stretch>
            <a:fillRect/>
          </a:stretch>
        </p:blipFill>
        <p:spPr>
          <a:xfrm>
            <a:off x="980658" y="2111150"/>
            <a:ext cx="7205258" cy="460600"/>
          </a:xfrm>
          <a:prstGeom prst="rect">
            <a:avLst/>
          </a:prstGeom>
          <a:noFill/>
          <a:ln>
            <a:noFill/>
          </a:ln>
        </p:spPr>
      </p:pic>
      <p:pic>
        <p:nvPicPr>
          <p:cNvPr id="95" name="Google Shape;95;g36cd3bd2312_0_73"/>
          <p:cNvPicPr preferRelativeResize="0"/>
          <p:nvPr/>
        </p:nvPicPr>
        <p:blipFill>
          <a:blip r:embed="rId6">
            <a:alphaModFix/>
          </a:blip>
          <a:stretch>
            <a:fillRect/>
          </a:stretch>
        </p:blipFill>
        <p:spPr>
          <a:xfrm>
            <a:off x="746411" y="2571761"/>
            <a:ext cx="7673751" cy="1097525"/>
          </a:xfrm>
          <a:prstGeom prst="rect">
            <a:avLst/>
          </a:prstGeom>
          <a:noFill/>
          <a:ln>
            <a:noFill/>
          </a:ln>
        </p:spPr>
      </p:pic>
      <p:pic>
        <p:nvPicPr>
          <p:cNvPr id="96" name="Google Shape;96;g36cd3bd2312_0_73"/>
          <p:cNvPicPr preferRelativeResize="0"/>
          <p:nvPr/>
        </p:nvPicPr>
        <p:blipFill>
          <a:blip r:embed="rId7">
            <a:alphaModFix/>
          </a:blip>
          <a:stretch>
            <a:fillRect/>
          </a:stretch>
        </p:blipFill>
        <p:spPr>
          <a:xfrm>
            <a:off x="894899" y="3669275"/>
            <a:ext cx="7376775" cy="9310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A2D8EF-FF96-0F0C-47FC-1B28ACFC6B8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79C915B-7DC5-F12B-A6FE-270B35A8FC39}"/>
              </a:ext>
            </a:extLst>
          </p:cNvPr>
          <p:cNvSpPr>
            <a:spLocks noGrp="1"/>
          </p:cNvSpPr>
          <p:nvPr>
            <p:ph type="title"/>
          </p:nvPr>
        </p:nvSpPr>
        <p:spPr>
          <a:xfrm>
            <a:off x="668561" y="556924"/>
            <a:ext cx="7578184" cy="547880"/>
          </a:xfrm>
        </p:spPr>
        <p:txBody>
          <a:bodyPr>
            <a:noAutofit/>
          </a:bodyPr>
          <a:lstStyle/>
          <a:p>
            <a:r>
              <a:rPr lang="en-US" sz="2400" dirty="0"/>
              <a:t>Our Research Outcome on </a:t>
            </a:r>
            <a:r>
              <a:rPr lang="en-US" sz="2400" dirty="0" err="1"/>
              <a:t>JiuWen</a:t>
            </a:r>
            <a:r>
              <a:rPr lang="en-US" sz="2400" dirty="0"/>
              <a:t> Agent Platform (</a:t>
            </a:r>
            <a:r>
              <a:rPr lang="zh-CN" altLang="en-US" sz="2400" dirty="0"/>
              <a:t>九问</a:t>
            </a:r>
            <a:r>
              <a:rPr lang="en-US" sz="2400" dirty="0"/>
              <a:t>)</a:t>
            </a:r>
          </a:p>
        </p:txBody>
      </p:sp>
      <p:sp>
        <p:nvSpPr>
          <p:cNvPr id="33" name="矩形 10">
            <a:extLst>
              <a:ext uri="{FF2B5EF4-FFF2-40B4-BE49-F238E27FC236}">
                <a16:creationId xmlns:a16="http://schemas.microsoft.com/office/drawing/2014/main" id="{1082417A-9188-7CEC-A4D8-60F1A6DF25F9}"/>
              </a:ext>
            </a:extLst>
          </p:cNvPr>
          <p:cNvSpPr/>
          <p:nvPr/>
        </p:nvSpPr>
        <p:spPr>
          <a:xfrm>
            <a:off x="4934950" y="1768226"/>
            <a:ext cx="3215936" cy="1748228"/>
          </a:xfrm>
          <a:prstGeom prst="rect">
            <a:avLst/>
          </a:prstGeom>
          <a:solidFill>
            <a:srgbClr val="FFFFFF"/>
          </a:solidFill>
          <a:ln w="12700" cap="flat" cmpd="sng" algn="ctr">
            <a:solidFill>
              <a:srgbClr val="000000"/>
            </a:solid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zh-CN" altLang="en-US" sz="1350" b="0" i="0" u="none" strike="noStrike" kern="1200" cap="none" spc="0" normalizeH="0" baseline="0" noProof="0" dirty="0">
              <a:ln>
                <a:noFill/>
              </a:ln>
              <a:solidFill>
                <a:srgbClr val="FFFFFF"/>
              </a:solidFill>
              <a:effectLst/>
              <a:uLnTx/>
              <a:uFillTx/>
              <a:latin typeface="Tahoma"/>
              <a:ea typeface="新細明體"/>
              <a:cs typeface="+mn-cs"/>
            </a:endParaRPr>
          </a:p>
        </p:txBody>
      </p:sp>
      <p:sp>
        <p:nvSpPr>
          <p:cNvPr id="34" name="矩形: 圆角 39">
            <a:extLst>
              <a:ext uri="{FF2B5EF4-FFF2-40B4-BE49-F238E27FC236}">
                <a16:creationId xmlns:a16="http://schemas.microsoft.com/office/drawing/2014/main" id="{C693550C-D6D6-DBD8-E2E1-9B5F95ACB2E5}"/>
              </a:ext>
            </a:extLst>
          </p:cNvPr>
          <p:cNvSpPr/>
          <p:nvPr/>
        </p:nvSpPr>
        <p:spPr>
          <a:xfrm>
            <a:off x="7508192" y="2485538"/>
            <a:ext cx="621000" cy="405000"/>
          </a:xfrm>
          <a:prstGeom prst="roundRect">
            <a:avLst>
              <a:gd name="adj" fmla="val 3790"/>
            </a:avLst>
          </a:prstGeom>
          <a:solidFill>
            <a:srgbClr val="333399">
              <a:lumMod val="20000"/>
              <a:lumOff val="80000"/>
            </a:srgbClr>
          </a:solid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82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RAG</a:t>
            </a:r>
            <a:r>
              <a:rPr kumimoji="0" lang="zh-CN" altLang="en-US" sz="82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 </a:t>
            </a:r>
            <a:endParaRPr kumimoji="0" lang="zh-CN" altLang="en-US" sz="900"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cxnSp>
        <p:nvCxnSpPr>
          <p:cNvPr id="35" name="直接连接符 11">
            <a:extLst>
              <a:ext uri="{FF2B5EF4-FFF2-40B4-BE49-F238E27FC236}">
                <a16:creationId xmlns:a16="http://schemas.microsoft.com/office/drawing/2014/main" id="{7EA1F993-9FDA-8DD7-87FA-E0E97A596096}"/>
              </a:ext>
            </a:extLst>
          </p:cNvPr>
          <p:cNvCxnSpPr>
            <a:cxnSpLocks/>
          </p:cNvCxnSpPr>
          <p:nvPr/>
        </p:nvCxnSpPr>
        <p:spPr>
          <a:xfrm>
            <a:off x="4747290" y="1077931"/>
            <a:ext cx="0" cy="3096000"/>
          </a:xfrm>
          <a:prstGeom prst="line">
            <a:avLst/>
          </a:prstGeom>
          <a:noFill/>
          <a:ln w="6350" cap="flat" cmpd="sng" algn="ctr">
            <a:solidFill>
              <a:srgbClr val="FFFFFF">
                <a:lumMod val="50000"/>
              </a:srgbClr>
            </a:solidFill>
            <a:prstDash val="dash"/>
            <a:miter lim="800000"/>
          </a:ln>
          <a:effectLst/>
        </p:spPr>
      </p:cxnSp>
      <p:sp>
        <p:nvSpPr>
          <p:cNvPr id="37" name="矩形: 圆角 39">
            <a:extLst>
              <a:ext uri="{FF2B5EF4-FFF2-40B4-BE49-F238E27FC236}">
                <a16:creationId xmlns:a16="http://schemas.microsoft.com/office/drawing/2014/main" id="{D7C66537-A7CE-E4CE-5468-6B664C3D9C02}"/>
              </a:ext>
            </a:extLst>
          </p:cNvPr>
          <p:cNvSpPr/>
          <p:nvPr/>
        </p:nvSpPr>
        <p:spPr>
          <a:xfrm>
            <a:off x="7507306" y="2941746"/>
            <a:ext cx="621000" cy="405000"/>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900"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Vector Database</a:t>
            </a:r>
            <a:endParaRPr kumimoji="0" lang="zh-CN" altLang="en-US" sz="900"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0" name="矩形: 圆角 39">
            <a:extLst>
              <a:ext uri="{FF2B5EF4-FFF2-40B4-BE49-F238E27FC236}">
                <a16:creationId xmlns:a16="http://schemas.microsoft.com/office/drawing/2014/main" id="{D7EC9748-B99A-2481-411A-1D04CD3F5A64}"/>
              </a:ext>
            </a:extLst>
          </p:cNvPr>
          <p:cNvSpPr/>
          <p:nvPr/>
        </p:nvSpPr>
        <p:spPr>
          <a:xfrm>
            <a:off x="4960398" y="2400947"/>
            <a:ext cx="2384323" cy="1054837"/>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67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A framework for developing LLM applications</a:t>
            </a:r>
            <a:endParaRPr kumimoji="0" lang="zh-CN" altLang="en-US" sz="67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1" name="矩形: 圆角 39">
            <a:extLst>
              <a:ext uri="{FF2B5EF4-FFF2-40B4-BE49-F238E27FC236}">
                <a16:creationId xmlns:a16="http://schemas.microsoft.com/office/drawing/2014/main" id="{8383F7A9-21B8-0E4E-9329-BB959E8671F5}"/>
              </a:ext>
            </a:extLst>
          </p:cNvPr>
          <p:cNvSpPr/>
          <p:nvPr/>
        </p:nvSpPr>
        <p:spPr>
          <a:xfrm>
            <a:off x="6980615" y="2583455"/>
            <a:ext cx="328232" cy="748781"/>
          </a:xfrm>
          <a:prstGeom prst="roundRect">
            <a:avLst>
              <a:gd name="adj" fmla="val 3790"/>
            </a:avLst>
          </a:prstGeom>
          <a:solidFill>
            <a:srgbClr val="333399">
              <a:lumMod val="20000"/>
              <a:lumOff val="80000"/>
            </a:srgbClr>
          </a:solid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a:p>
            <a:pPr marL="0" marR="0" lvl="0" indent="0" algn="ctr" defTabSz="685800" eaLnBrk="1" fontAlgn="auto" latinLnBrk="0" hangingPunct="1">
              <a:lnSpc>
                <a:spcPct val="100000"/>
              </a:lnSpc>
              <a:spcBef>
                <a:spcPts val="0"/>
              </a:spcBef>
              <a:spcAft>
                <a:spcPts val="0"/>
              </a:spcAft>
              <a:buClrTx/>
              <a:buSzTx/>
              <a:buFontTx/>
              <a:buNone/>
              <a:tabLst/>
              <a:defRPr/>
            </a:pPr>
            <a:endPar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Multimodal</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2" name="矩形: 圆角 39">
            <a:extLst>
              <a:ext uri="{FF2B5EF4-FFF2-40B4-BE49-F238E27FC236}">
                <a16:creationId xmlns:a16="http://schemas.microsoft.com/office/drawing/2014/main" id="{EAFA76FE-2DD5-2C0A-5F6F-20F5123F9ECC}"/>
              </a:ext>
            </a:extLst>
          </p:cNvPr>
          <p:cNvSpPr/>
          <p:nvPr/>
        </p:nvSpPr>
        <p:spPr>
          <a:xfrm>
            <a:off x="5025679" y="2580588"/>
            <a:ext cx="1925436" cy="162000"/>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Orchestration Engine</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3" name="矩形: 圆角 39">
            <a:extLst>
              <a:ext uri="{FF2B5EF4-FFF2-40B4-BE49-F238E27FC236}">
                <a16:creationId xmlns:a16="http://schemas.microsoft.com/office/drawing/2014/main" id="{4B7559AA-80EE-130A-713D-5395AD9D2593}"/>
              </a:ext>
            </a:extLst>
          </p:cNvPr>
          <p:cNvSpPr/>
          <p:nvPr/>
        </p:nvSpPr>
        <p:spPr>
          <a:xfrm>
            <a:off x="5025764" y="2789749"/>
            <a:ext cx="621000" cy="253509"/>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Prompt Engine</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4" name="矩形: 圆角 39">
            <a:extLst>
              <a:ext uri="{FF2B5EF4-FFF2-40B4-BE49-F238E27FC236}">
                <a16:creationId xmlns:a16="http://schemas.microsoft.com/office/drawing/2014/main" id="{DC67AF9B-51BC-DB6A-9675-1FA1CFFED644}"/>
              </a:ext>
            </a:extLst>
          </p:cNvPr>
          <p:cNvSpPr/>
          <p:nvPr/>
        </p:nvSpPr>
        <p:spPr>
          <a:xfrm>
            <a:off x="5025679" y="3086749"/>
            <a:ext cx="621000" cy="259628"/>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Plug-in Management</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5" name="矩形: 圆角 39">
            <a:extLst>
              <a:ext uri="{FF2B5EF4-FFF2-40B4-BE49-F238E27FC236}">
                <a16:creationId xmlns:a16="http://schemas.microsoft.com/office/drawing/2014/main" id="{DC8295CB-5B32-2437-6345-988A73874F65}"/>
              </a:ext>
            </a:extLst>
          </p:cNvPr>
          <p:cNvSpPr/>
          <p:nvPr/>
        </p:nvSpPr>
        <p:spPr>
          <a:xfrm>
            <a:off x="5675035" y="2789749"/>
            <a:ext cx="621000" cy="253509"/>
          </a:xfrm>
          <a:prstGeom prst="roundRect">
            <a:avLst>
              <a:gd name="adj" fmla="val 3790"/>
            </a:avLst>
          </a:prstGeom>
          <a:solidFill>
            <a:srgbClr val="333399">
              <a:lumMod val="20000"/>
              <a:lumOff val="80000"/>
            </a:srgbClr>
          </a:solid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Planning</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Engine</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6" name="矩形: 圆角 39">
            <a:extLst>
              <a:ext uri="{FF2B5EF4-FFF2-40B4-BE49-F238E27FC236}">
                <a16:creationId xmlns:a16="http://schemas.microsoft.com/office/drawing/2014/main" id="{D738F791-EBCE-C244-2137-3B544BFF8795}"/>
              </a:ext>
            </a:extLst>
          </p:cNvPr>
          <p:cNvSpPr/>
          <p:nvPr/>
        </p:nvSpPr>
        <p:spPr>
          <a:xfrm>
            <a:off x="5670000" y="3086749"/>
            <a:ext cx="621000" cy="259628"/>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Memory</a:t>
            </a:r>
          </a:p>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Management</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7" name="矩形: 圆角 39">
            <a:extLst>
              <a:ext uri="{FF2B5EF4-FFF2-40B4-BE49-F238E27FC236}">
                <a16:creationId xmlns:a16="http://schemas.microsoft.com/office/drawing/2014/main" id="{09891542-FCF6-4559-BCB4-9C3504BF43F9}"/>
              </a:ext>
            </a:extLst>
          </p:cNvPr>
          <p:cNvSpPr/>
          <p:nvPr/>
        </p:nvSpPr>
        <p:spPr>
          <a:xfrm>
            <a:off x="6330115" y="2789749"/>
            <a:ext cx="621000" cy="253509"/>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Execution Engine</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8" name="矩形: 圆角 39">
            <a:extLst>
              <a:ext uri="{FF2B5EF4-FFF2-40B4-BE49-F238E27FC236}">
                <a16:creationId xmlns:a16="http://schemas.microsoft.com/office/drawing/2014/main" id="{3D0A8D18-4616-2672-D84E-92A36DFB559C}"/>
              </a:ext>
            </a:extLst>
          </p:cNvPr>
          <p:cNvSpPr/>
          <p:nvPr/>
        </p:nvSpPr>
        <p:spPr>
          <a:xfrm>
            <a:off x="6330115" y="3086749"/>
            <a:ext cx="621000" cy="259628"/>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SG" altLang="zh-CN"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Offline Data Processing</a:t>
            </a:r>
            <a:endParaRPr kumimoji="0" lang="zh-CN" altLang="en-US" sz="675" b="0"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49" name="矩形: 圆角 73">
            <a:extLst>
              <a:ext uri="{FF2B5EF4-FFF2-40B4-BE49-F238E27FC236}">
                <a16:creationId xmlns:a16="http://schemas.microsoft.com/office/drawing/2014/main" id="{1787A0CF-D12F-30CA-E600-55D71621FA1C}"/>
              </a:ext>
            </a:extLst>
          </p:cNvPr>
          <p:cNvSpPr/>
          <p:nvPr/>
        </p:nvSpPr>
        <p:spPr>
          <a:xfrm>
            <a:off x="4934950" y="3567476"/>
            <a:ext cx="3215936" cy="256520"/>
          </a:xfrm>
          <a:prstGeom prst="roundRect">
            <a:avLst>
              <a:gd name="adj" fmla="val 18353"/>
            </a:avLst>
          </a:prstGeom>
          <a:solidFill>
            <a:srgbClr val="CCECFF"/>
          </a:solidFill>
          <a:ln w="12700" cap="flat" cmpd="sng" algn="ctr">
            <a:solidFill>
              <a:srgbClr val="666666">
                <a:lumMod val="60000"/>
                <a:lumOff val="40000"/>
              </a:srgbClr>
            </a:solidFill>
            <a:prstDash val="solid"/>
            <a:miter lim="800000"/>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a:buClrTx/>
            </a:pPr>
            <a:r>
              <a:rPr lang="en-SG" altLang="zh-CN" sz="1050" b="1" dirty="0">
                <a:solidFill>
                  <a:srgbClr val="1D1D1A"/>
                </a:solidFill>
                <a:latin typeface="微软雅黑" panose="020B0503020204020204" pitchFamily="34" charset="-122"/>
                <a:ea typeface="微软雅黑" panose="020B0503020204020204" pitchFamily="34" charset="-122"/>
              </a:rPr>
              <a:t>LLMs</a:t>
            </a:r>
            <a:endParaRPr lang="zh-CN" altLang="en-US" sz="1050" b="1" dirty="0">
              <a:solidFill>
                <a:srgbClr val="1D1D1A"/>
              </a:solidFill>
              <a:latin typeface="微软雅黑" panose="020B0503020204020204" pitchFamily="34" charset="-122"/>
              <a:ea typeface="微软雅黑" panose="020B0503020204020204" pitchFamily="34" charset="-122"/>
            </a:endParaRPr>
          </a:p>
        </p:txBody>
      </p:sp>
      <p:sp>
        <p:nvSpPr>
          <p:cNvPr id="50" name="矩形: 圆角 74">
            <a:extLst>
              <a:ext uri="{FF2B5EF4-FFF2-40B4-BE49-F238E27FC236}">
                <a16:creationId xmlns:a16="http://schemas.microsoft.com/office/drawing/2014/main" id="{70384AD8-8B74-1F3E-6B7B-277D27ECD77E}"/>
              </a:ext>
            </a:extLst>
          </p:cNvPr>
          <p:cNvSpPr/>
          <p:nvPr/>
        </p:nvSpPr>
        <p:spPr>
          <a:xfrm>
            <a:off x="4934950" y="3900365"/>
            <a:ext cx="3215936" cy="260040"/>
          </a:xfrm>
          <a:prstGeom prst="roundRect">
            <a:avLst>
              <a:gd name="adj" fmla="val 23627"/>
            </a:avLst>
          </a:prstGeom>
          <a:solidFill>
            <a:srgbClr val="FFFFFF">
              <a:lumMod val="95000"/>
            </a:srgbClr>
          </a:solidFill>
          <a:ln w="12700" cap="flat" cmpd="sng" algn="ctr">
            <a:solidFill>
              <a:srgbClr val="666666">
                <a:lumMod val="60000"/>
                <a:lumOff val="40000"/>
              </a:srgbClr>
            </a:solidFill>
            <a:prstDash val="solid"/>
            <a:miter lim="800000"/>
          </a:ln>
          <a:effectLst/>
        </p:spPr>
        <p:txBody>
          <a:bodyPr rot="0" spcFirstLastPara="0" vertOverflow="overflow" horzOverflow="overflow" vert="horz" wrap="square" lIns="27000" tIns="27000" rIns="27000" bIns="27000" numCol="1" spcCol="0" rtlCol="0" fromWordArt="0" anchor="t" anchorCtr="0" forceAA="0" compatLnSpc="1">
            <a:prstTxWarp prst="textNoShape">
              <a:avLst/>
            </a:prstTxWarp>
            <a:noAutofit/>
          </a:bodyPr>
          <a:lstStyle/>
          <a:p>
            <a:pPr algn="ctr" defTabSz="685800">
              <a:buClrTx/>
            </a:pPr>
            <a:r>
              <a:rPr lang="en-SG" altLang="zh-CN" sz="1050" b="1" dirty="0">
                <a:solidFill>
                  <a:srgbClr val="1D1D1A"/>
                </a:solidFill>
                <a:latin typeface="微软雅黑" panose="020B0503020204020204" pitchFamily="34" charset="-122"/>
                <a:ea typeface="微软雅黑" panose="020B0503020204020204" pitchFamily="34" charset="-122"/>
              </a:rPr>
              <a:t>AI Computing Resources </a:t>
            </a:r>
            <a:endParaRPr lang="zh-CN" altLang="en-US" sz="1050" b="1" dirty="0">
              <a:solidFill>
                <a:srgbClr val="1D1D1A"/>
              </a:solidFill>
              <a:latin typeface="微软雅黑" panose="020B0503020204020204" pitchFamily="34" charset="-122"/>
              <a:ea typeface="微软雅黑" panose="020B0503020204020204" pitchFamily="34" charset="-122"/>
            </a:endParaRPr>
          </a:p>
        </p:txBody>
      </p:sp>
      <p:sp>
        <p:nvSpPr>
          <p:cNvPr id="51" name="矩形: 圆角 39">
            <a:extLst>
              <a:ext uri="{FF2B5EF4-FFF2-40B4-BE49-F238E27FC236}">
                <a16:creationId xmlns:a16="http://schemas.microsoft.com/office/drawing/2014/main" id="{F1327087-F79E-287D-99A0-8C81A3CD0435}"/>
              </a:ext>
            </a:extLst>
          </p:cNvPr>
          <p:cNvSpPr/>
          <p:nvPr/>
        </p:nvSpPr>
        <p:spPr>
          <a:xfrm>
            <a:off x="4960399" y="2102816"/>
            <a:ext cx="3171017" cy="225299"/>
          </a:xfrm>
          <a:prstGeom prst="roundRect">
            <a:avLst>
              <a:gd name="adj" fmla="val 3790"/>
            </a:avLst>
          </a:prstGeom>
          <a:noFill/>
          <a:ln w="12700" cap="flat" cmpd="sng" algn="ctr">
            <a:solidFill>
              <a:srgbClr val="000000"/>
            </a:solid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zh-CN" sz="82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rPr>
              <a:t>AI Agent</a:t>
            </a:r>
            <a:endParaRPr kumimoji="0" lang="zh-CN" altLang="en-US" sz="825" b="1" i="0" u="none" strike="noStrike" kern="0" cap="none" spc="0" normalizeH="0" baseline="0" noProof="0" dirty="0">
              <a:ln>
                <a:noFill/>
              </a:ln>
              <a:solidFill>
                <a:srgbClr val="1D1D1A"/>
              </a:solidFill>
              <a:effectLst/>
              <a:uLnTx/>
              <a:uFillTx/>
              <a:latin typeface="微软雅黑" panose="020B0503020204020204" pitchFamily="34" charset="-122"/>
              <a:ea typeface="微软雅黑" panose="020B0503020204020204" pitchFamily="34" charset="-122"/>
            </a:endParaRPr>
          </a:p>
        </p:txBody>
      </p:sp>
      <p:sp>
        <p:nvSpPr>
          <p:cNvPr id="52" name="Rectangle 51">
            <a:extLst>
              <a:ext uri="{FF2B5EF4-FFF2-40B4-BE49-F238E27FC236}">
                <a16:creationId xmlns:a16="http://schemas.microsoft.com/office/drawing/2014/main" id="{05E23630-0507-79A7-03B4-AA6DA156F1A4}"/>
              </a:ext>
            </a:extLst>
          </p:cNvPr>
          <p:cNvSpPr/>
          <p:nvPr/>
        </p:nvSpPr>
        <p:spPr>
          <a:xfrm>
            <a:off x="7457668" y="2075769"/>
            <a:ext cx="685800" cy="685800"/>
          </a:xfrm>
          <a:prstGeom prst="rect">
            <a:avLst/>
          </a:prstGeom>
          <a:noFill/>
          <a:ln w="12700" cap="flat" cmpd="sng" algn="ctr">
            <a:noFill/>
            <a:prstDash val="solid"/>
            <a:miter lim="800000"/>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ctr" defTabSz="685800" eaLnBrk="1" fontAlgn="auto" latinLnBrk="0" hangingPunct="1">
              <a:lnSpc>
                <a:spcPct val="100000"/>
              </a:lnSpc>
              <a:spcBef>
                <a:spcPts val="0"/>
              </a:spcBef>
              <a:spcAft>
                <a:spcPts val="0"/>
              </a:spcAft>
              <a:buClrTx/>
              <a:buSzTx/>
              <a:buFontTx/>
              <a:buNone/>
              <a:tabLst/>
              <a:defRPr/>
            </a:pPr>
            <a:endParaRPr kumimoji="0" lang="en-SG" sz="1350" b="0" i="0" u="none" strike="noStrike" kern="1200" cap="none" spc="0" normalizeH="0" baseline="0" noProof="0">
              <a:ln>
                <a:noFill/>
              </a:ln>
              <a:solidFill>
                <a:srgbClr val="FFFFFF"/>
              </a:solidFill>
              <a:effectLst/>
              <a:uLnTx/>
              <a:uFillTx/>
              <a:latin typeface="Tahoma"/>
              <a:ea typeface="新細明體"/>
              <a:cs typeface="+mn-cs"/>
            </a:endParaRPr>
          </a:p>
        </p:txBody>
      </p:sp>
      <p:sp>
        <p:nvSpPr>
          <p:cNvPr id="53" name="矩形: 圆角 39">
            <a:extLst>
              <a:ext uri="{FF2B5EF4-FFF2-40B4-BE49-F238E27FC236}">
                <a16:creationId xmlns:a16="http://schemas.microsoft.com/office/drawing/2014/main" id="{647404AB-CC5B-C274-759B-3BE1ED62CD53}"/>
              </a:ext>
            </a:extLst>
          </p:cNvPr>
          <p:cNvSpPr/>
          <p:nvPr/>
        </p:nvSpPr>
        <p:spPr>
          <a:xfrm>
            <a:off x="5350332" y="1704560"/>
            <a:ext cx="2450236" cy="281769"/>
          </a:xfrm>
          <a:prstGeom prst="roundRect">
            <a:avLst>
              <a:gd name="adj" fmla="val 3790"/>
            </a:avLst>
          </a:prstGeom>
          <a:noFill/>
          <a:ln w="12700" cap="flat" cmpd="sng" algn="ctr">
            <a:noFill/>
            <a:prstDash val="solid"/>
            <a:miter lim="800000"/>
          </a:ln>
          <a:effectLst/>
        </p:spPr>
        <p:txBody>
          <a:bodyPr rot="0" spcFirstLastPara="0" vertOverflow="overflow" horzOverflow="overflow" vert="horz" wrap="square" lIns="27000" tIns="27000" rIns="27000" bIns="27000" numCol="1" spcCol="0" rtlCol="0" fromWordArt="0" anchor="ctr" anchorCtr="0" forceAA="0" compatLnSpc="1">
            <a:prstTxWarp prst="textNoShape">
              <a:avLst/>
            </a:prstTxWarp>
            <a:noAutofit/>
          </a:bodyPr>
          <a:lstStyle/>
          <a:p>
            <a:pPr algn="ctr" defTabSz="685800">
              <a:buClrTx/>
            </a:pPr>
            <a:r>
              <a:rPr lang="en-SG" altLang="zh-CN" sz="900" b="1" dirty="0">
                <a:solidFill>
                  <a:srgbClr val="1D1D1A"/>
                </a:solidFill>
                <a:latin typeface="微软雅黑" panose="020B0503020204020204" pitchFamily="34" charset="-122"/>
                <a:ea typeface="微软雅黑" panose="020B0503020204020204" pitchFamily="34" charset="-122"/>
              </a:rPr>
              <a:t>Application Development Platform</a:t>
            </a:r>
            <a:endParaRPr lang="zh-CN" altLang="en-US" sz="900" b="1" dirty="0">
              <a:solidFill>
                <a:srgbClr val="1D1D1A"/>
              </a:solidFill>
              <a:latin typeface="微软雅黑" panose="020B0503020204020204" pitchFamily="34" charset="-122"/>
              <a:ea typeface="微软雅黑" panose="020B0503020204020204" pitchFamily="34" charset="-122"/>
            </a:endParaRPr>
          </a:p>
        </p:txBody>
      </p:sp>
      <p:pic>
        <p:nvPicPr>
          <p:cNvPr id="54" name="Picture 53">
            <a:extLst>
              <a:ext uri="{FF2B5EF4-FFF2-40B4-BE49-F238E27FC236}">
                <a16:creationId xmlns:a16="http://schemas.microsoft.com/office/drawing/2014/main" id="{BE708D06-1136-203B-FC96-8D01FEB32896}"/>
              </a:ext>
            </a:extLst>
          </p:cNvPr>
          <p:cNvPicPr>
            <a:picLocks noChangeAspect="1"/>
          </p:cNvPicPr>
          <p:nvPr/>
        </p:nvPicPr>
        <p:blipFill>
          <a:blip r:embed="rId3"/>
          <a:stretch>
            <a:fillRect/>
          </a:stretch>
        </p:blipFill>
        <p:spPr>
          <a:xfrm>
            <a:off x="7890587" y="3589031"/>
            <a:ext cx="214613" cy="214613"/>
          </a:xfrm>
          <a:prstGeom prst="rect">
            <a:avLst/>
          </a:prstGeom>
        </p:spPr>
      </p:pic>
      <p:pic>
        <p:nvPicPr>
          <p:cNvPr id="55" name="Picture 2" descr="Business - Free business icons">
            <a:extLst>
              <a:ext uri="{FF2B5EF4-FFF2-40B4-BE49-F238E27FC236}">
                <a16:creationId xmlns:a16="http://schemas.microsoft.com/office/drawing/2014/main" id="{A1FDCA0D-73B2-97FA-A268-16CB5C10DD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36177" y="1142749"/>
            <a:ext cx="486000" cy="48600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tomer service - Free technology icons">
            <a:extLst>
              <a:ext uri="{FF2B5EF4-FFF2-40B4-BE49-F238E27FC236}">
                <a16:creationId xmlns:a16="http://schemas.microsoft.com/office/drawing/2014/main" id="{331456AB-B408-76F9-B76D-C5D88D73E1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04678" y="1142749"/>
            <a:ext cx="486000" cy="486000"/>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56">
            <a:extLst>
              <a:ext uri="{FF2B5EF4-FFF2-40B4-BE49-F238E27FC236}">
                <a16:creationId xmlns:a16="http://schemas.microsoft.com/office/drawing/2014/main" id="{BF428EE1-7AD9-C1F8-F84D-D6DDBA1B8D4A}"/>
              </a:ext>
            </a:extLst>
          </p:cNvPr>
          <p:cNvPicPr>
            <a:picLocks noChangeAspect="1"/>
          </p:cNvPicPr>
          <p:nvPr/>
        </p:nvPicPr>
        <p:blipFill>
          <a:blip r:embed="rId6"/>
          <a:stretch>
            <a:fillRect/>
          </a:stretch>
        </p:blipFill>
        <p:spPr>
          <a:xfrm>
            <a:off x="6646445" y="1142749"/>
            <a:ext cx="486000" cy="486000"/>
          </a:xfrm>
          <a:prstGeom prst="rect">
            <a:avLst/>
          </a:prstGeom>
        </p:spPr>
      </p:pic>
      <p:pic>
        <p:nvPicPr>
          <p:cNvPr id="58" name="Picture 10" descr="Developer - Free computer icons">
            <a:extLst>
              <a:ext uri="{FF2B5EF4-FFF2-40B4-BE49-F238E27FC236}">
                <a16:creationId xmlns:a16="http://schemas.microsoft.com/office/drawing/2014/main" id="{3EEC85BA-E9F8-2791-D528-A89E084BA7E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53853" y="1142749"/>
            <a:ext cx="486000" cy="486000"/>
          </a:xfrm>
          <a:prstGeom prst="rect">
            <a:avLst/>
          </a:prstGeom>
          <a:noFill/>
          <a:extLst>
            <a:ext uri="{909E8E84-426E-40DD-AFC4-6F175D3DCCD1}">
              <a14:hiddenFill xmlns:a14="http://schemas.microsoft.com/office/drawing/2010/main">
                <a:solidFill>
                  <a:srgbClr val="FFFFFF"/>
                </a:solidFill>
              </a14:hiddenFill>
            </a:ext>
          </a:extLst>
        </p:spPr>
      </p:pic>
      <p:sp>
        <p:nvSpPr>
          <p:cNvPr id="59" name="Rectangle 58">
            <a:extLst>
              <a:ext uri="{FF2B5EF4-FFF2-40B4-BE49-F238E27FC236}">
                <a16:creationId xmlns:a16="http://schemas.microsoft.com/office/drawing/2014/main" id="{BE40E609-7803-037A-1C3A-611EA9892224}"/>
              </a:ext>
            </a:extLst>
          </p:cNvPr>
          <p:cNvSpPr/>
          <p:nvPr/>
        </p:nvSpPr>
        <p:spPr>
          <a:xfrm>
            <a:off x="5120409" y="1601749"/>
            <a:ext cx="723276" cy="207749"/>
          </a:xfrm>
          <a:prstGeom prst="rect">
            <a:avLst/>
          </a:prstGeom>
        </p:spPr>
        <p:txBody>
          <a:bodyPr wrap="none">
            <a:spAutoFit/>
          </a:bodyPr>
          <a:lstStyle/>
          <a:p>
            <a:pPr algn="ctr" defTabSz="685800">
              <a:buClrTx/>
              <a:defRPr/>
            </a:pPr>
            <a:r>
              <a:rPr lang="en-US" altLang="zh-CN" sz="750" dirty="0">
                <a:solidFill>
                  <a:srgbClr val="1D1D1A"/>
                </a:solidFill>
                <a:latin typeface="微软雅黑" panose="020B0503020204020204" pitchFamily="34" charset="-122"/>
                <a:ea typeface="微软雅黑" panose="020B0503020204020204" pitchFamily="34" charset="-122"/>
              </a:rPr>
              <a:t>To Business</a:t>
            </a:r>
            <a:endParaRPr lang="zh-CN" altLang="en-US" sz="750" dirty="0">
              <a:solidFill>
                <a:srgbClr val="1D1D1A"/>
              </a:solidFill>
              <a:latin typeface="微软雅黑" panose="020B0503020204020204" pitchFamily="34" charset="-122"/>
              <a:ea typeface="微软雅黑" panose="020B0503020204020204" pitchFamily="34" charset="-122"/>
            </a:endParaRPr>
          </a:p>
        </p:txBody>
      </p:sp>
      <p:sp>
        <p:nvSpPr>
          <p:cNvPr id="60" name="Rectangle 59">
            <a:extLst>
              <a:ext uri="{FF2B5EF4-FFF2-40B4-BE49-F238E27FC236}">
                <a16:creationId xmlns:a16="http://schemas.microsoft.com/office/drawing/2014/main" id="{3D09C32E-641A-A601-F46C-A19BED23AA97}"/>
              </a:ext>
            </a:extLst>
          </p:cNvPr>
          <p:cNvSpPr/>
          <p:nvPr/>
        </p:nvSpPr>
        <p:spPr>
          <a:xfrm>
            <a:off x="5765273" y="1601749"/>
            <a:ext cx="774572" cy="207749"/>
          </a:xfrm>
          <a:prstGeom prst="rect">
            <a:avLst/>
          </a:prstGeom>
        </p:spPr>
        <p:txBody>
          <a:bodyPr wrap="none">
            <a:spAutoFit/>
          </a:bodyPr>
          <a:lstStyle/>
          <a:p>
            <a:pPr algn="ctr" defTabSz="685800">
              <a:buClrTx/>
              <a:defRPr/>
            </a:pPr>
            <a:r>
              <a:rPr lang="en-US" altLang="zh-CN" sz="750" dirty="0">
                <a:solidFill>
                  <a:srgbClr val="1D1D1A"/>
                </a:solidFill>
                <a:latin typeface="微软雅黑" panose="020B0503020204020204" pitchFamily="34" charset="-122"/>
                <a:ea typeface="微软雅黑" panose="020B0503020204020204" pitchFamily="34" charset="-122"/>
              </a:rPr>
              <a:t>To Customer</a:t>
            </a:r>
            <a:endParaRPr lang="zh-CN" altLang="en-US" sz="750" dirty="0">
              <a:solidFill>
                <a:srgbClr val="1D1D1A"/>
              </a:solidFill>
              <a:latin typeface="微软雅黑" panose="020B0503020204020204" pitchFamily="34" charset="-122"/>
              <a:ea typeface="微软雅黑" panose="020B0503020204020204" pitchFamily="34" charset="-122"/>
            </a:endParaRPr>
          </a:p>
        </p:txBody>
      </p:sp>
      <p:sp>
        <p:nvSpPr>
          <p:cNvPr id="61" name="Rectangle 60">
            <a:extLst>
              <a:ext uri="{FF2B5EF4-FFF2-40B4-BE49-F238E27FC236}">
                <a16:creationId xmlns:a16="http://schemas.microsoft.com/office/drawing/2014/main" id="{242F9035-6329-217B-D39C-614B9241483F}"/>
              </a:ext>
            </a:extLst>
          </p:cNvPr>
          <p:cNvSpPr/>
          <p:nvPr/>
        </p:nvSpPr>
        <p:spPr>
          <a:xfrm>
            <a:off x="6446846" y="1601749"/>
            <a:ext cx="901209" cy="207749"/>
          </a:xfrm>
          <a:prstGeom prst="rect">
            <a:avLst/>
          </a:prstGeom>
        </p:spPr>
        <p:txBody>
          <a:bodyPr wrap="none">
            <a:spAutoFit/>
          </a:bodyPr>
          <a:lstStyle/>
          <a:p>
            <a:pPr algn="ctr" defTabSz="685800">
              <a:buClrTx/>
              <a:defRPr/>
            </a:pPr>
            <a:r>
              <a:rPr lang="en-US" altLang="zh-CN" sz="750" dirty="0">
                <a:solidFill>
                  <a:srgbClr val="1D1D1A"/>
                </a:solidFill>
                <a:latin typeface="微软雅黑" panose="020B0503020204020204" pitchFamily="34" charset="-122"/>
                <a:ea typeface="微软雅黑" panose="020B0503020204020204" pitchFamily="34" charset="-122"/>
              </a:rPr>
              <a:t>To Government</a:t>
            </a:r>
            <a:endParaRPr lang="zh-CN" altLang="en-US" sz="750" dirty="0">
              <a:solidFill>
                <a:srgbClr val="1D1D1A"/>
              </a:solidFill>
              <a:latin typeface="微软雅黑" panose="020B0503020204020204" pitchFamily="34" charset="-122"/>
              <a:ea typeface="微软雅黑" panose="020B0503020204020204" pitchFamily="34" charset="-122"/>
            </a:endParaRPr>
          </a:p>
        </p:txBody>
      </p:sp>
      <p:sp>
        <p:nvSpPr>
          <p:cNvPr id="62" name="Rectangle 61">
            <a:extLst>
              <a:ext uri="{FF2B5EF4-FFF2-40B4-BE49-F238E27FC236}">
                <a16:creationId xmlns:a16="http://schemas.microsoft.com/office/drawing/2014/main" id="{E4C84E84-69F1-5B87-D5A4-A67124636CBF}"/>
              </a:ext>
            </a:extLst>
          </p:cNvPr>
          <p:cNvSpPr/>
          <p:nvPr/>
        </p:nvSpPr>
        <p:spPr>
          <a:xfrm>
            <a:off x="7290398" y="1601749"/>
            <a:ext cx="800220" cy="207749"/>
          </a:xfrm>
          <a:prstGeom prst="rect">
            <a:avLst/>
          </a:prstGeom>
        </p:spPr>
        <p:txBody>
          <a:bodyPr wrap="none">
            <a:spAutoFit/>
          </a:bodyPr>
          <a:lstStyle/>
          <a:p>
            <a:pPr algn="ctr" defTabSz="685800">
              <a:buClrTx/>
              <a:defRPr/>
            </a:pPr>
            <a:r>
              <a:rPr lang="en-US" altLang="zh-CN" sz="750" dirty="0">
                <a:solidFill>
                  <a:srgbClr val="1D1D1A"/>
                </a:solidFill>
                <a:latin typeface="微软雅黑" panose="020B0503020204020204" pitchFamily="34" charset="-122"/>
                <a:ea typeface="微软雅黑" panose="020B0503020204020204" pitchFamily="34" charset="-122"/>
              </a:rPr>
              <a:t>To Developer</a:t>
            </a:r>
            <a:endParaRPr lang="zh-CN" altLang="en-US" sz="750" dirty="0">
              <a:solidFill>
                <a:srgbClr val="1D1D1A"/>
              </a:solidFill>
              <a:latin typeface="微软雅黑" panose="020B0503020204020204" pitchFamily="34" charset="-122"/>
              <a:ea typeface="微软雅黑" panose="020B0503020204020204" pitchFamily="34" charset="-122"/>
            </a:endParaRPr>
          </a:p>
        </p:txBody>
      </p:sp>
      <p:sp>
        <p:nvSpPr>
          <p:cNvPr id="64" name="TextBox 63">
            <a:extLst>
              <a:ext uri="{FF2B5EF4-FFF2-40B4-BE49-F238E27FC236}">
                <a16:creationId xmlns:a16="http://schemas.microsoft.com/office/drawing/2014/main" id="{09714E78-B6B9-D3E2-A9D1-8EE53203DE4B}"/>
              </a:ext>
            </a:extLst>
          </p:cNvPr>
          <p:cNvSpPr txBox="1"/>
          <p:nvPr/>
        </p:nvSpPr>
        <p:spPr bwMode="auto">
          <a:xfrm>
            <a:off x="210410" y="4195486"/>
            <a:ext cx="8491463" cy="1107996"/>
          </a:xfrm>
          <a:prstGeom prst="rect">
            <a:avLst/>
          </a:prstGeom>
          <a:noFill/>
          <a:ln w="9525">
            <a:noFill/>
            <a:miter lim="800000"/>
            <a:headEnd/>
            <a:tailEnd/>
          </a:ln>
          <a:effectLst/>
        </p:spPr>
        <p:txBody>
          <a:bodyPr wrap="square">
            <a:spAutoFit/>
          </a:bodyPr>
          <a:lstStyle/>
          <a:p>
            <a:r>
              <a:rPr lang="en-SG" sz="800" dirty="0">
                <a:latin typeface="Arial" panose="020B0604020202020204" pitchFamily="34" charset="0"/>
                <a:ea typeface="微软雅黑" panose="020B0503020204020204" pitchFamily="34" charset="-122"/>
                <a:cs typeface="Arial" panose="020B0604020202020204" pitchFamily="34" charset="0"/>
              </a:rPr>
              <a:t>[1] Zheng Wang, Shu Xian Teo, </a:t>
            </a:r>
            <a:r>
              <a:rPr lang="en-SG" sz="800" dirty="0" err="1">
                <a:latin typeface="Arial" panose="020B0604020202020204" pitchFamily="34" charset="0"/>
                <a:ea typeface="微软雅黑" panose="020B0503020204020204" pitchFamily="34" charset="-122"/>
                <a:cs typeface="Arial" panose="020B0604020202020204" pitchFamily="34" charset="0"/>
              </a:rPr>
              <a:t>Jieer</a:t>
            </a:r>
            <a:r>
              <a:rPr lang="en-SG" sz="800" dirty="0">
                <a:latin typeface="Arial" panose="020B0604020202020204" pitchFamily="34" charset="0"/>
                <a:ea typeface="微软雅黑" panose="020B0503020204020204" pitchFamily="34" charset="-122"/>
                <a:cs typeface="Arial" panose="020B0604020202020204" pitchFamily="34" charset="0"/>
              </a:rPr>
              <a:t> Ouyang et al. Reinforcing Large Language Model Performance through Retrieval-Augmented Generation with Multiple Partitions. ACL 2024 </a:t>
            </a:r>
          </a:p>
          <a:p>
            <a:r>
              <a:rPr lang="en-SG" sz="800" dirty="0">
                <a:latin typeface="Arial" panose="020B0604020202020204" pitchFamily="34" charset="0"/>
                <a:ea typeface="微软雅黑" panose="020B0503020204020204" pitchFamily="34" charset="-122"/>
                <a:cs typeface="Arial" panose="020B0604020202020204" pitchFamily="34" charset="0"/>
              </a:rPr>
              <a:t>[2] Zheng Wang, Zhongyang Li, Zeren Jiang, Dandan Tu, Wei Shi. Crafting Personalized Agents through Retrieval-Augmented Generation on Editable Memory Graphs. EMNLP 2024 </a:t>
            </a:r>
          </a:p>
          <a:p>
            <a:r>
              <a:rPr lang="en-SG" sz="800" dirty="0">
                <a:latin typeface="Arial" panose="020B0604020202020204" pitchFamily="34" charset="0"/>
                <a:ea typeface="微软雅黑" panose="020B0503020204020204" pitchFamily="34" charset="-122"/>
                <a:cs typeface="Arial" panose="020B0604020202020204" pitchFamily="34" charset="0"/>
              </a:rPr>
              <a:t>[3] Zheng Wang, </a:t>
            </a:r>
            <a:r>
              <a:rPr lang="en-SG" sz="800" dirty="0" err="1">
                <a:latin typeface="Arial" panose="020B0604020202020204" pitchFamily="34" charset="0"/>
                <a:ea typeface="微软雅黑" panose="020B0503020204020204" pitchFamily="34" charset="-122"/>
                <a:cs typeface="Arial" panose="020B0604020202020204" pitchFamily="34" charset="0"/>
              </a:rPr>
              <a:t>Bingzheng</a:t>
            </a:r>
            <a:r>
              <a:rPr lang="en-SG" sz="800" dirty="0">
                <a:latin typeface="Arial" panose="020B0604020202020204" pitchFamily="34" charset="0"/>
                <a:ea typeface="微软雅黑" panose="020B0503020204020204" pitchFamily="34" charset="-122"/>
                <a:cs typeface="Arial" panose="020B0604020202020204" pitchFamily="34" charset="0"/>
              </a:rPr>
              <a:t> Gan, Wei Shi. Multimodal Query Suggestion with Multi-Agent Reinforcement Learning from Human Feedback. WWW 2024</a:t>
            </a:r>
          </a:p>
          <a:p>
            <a:r>
              <a:rPr lang="en-SG" sz="800" dirty="0">
                <a:latin typeface="Arial" panose="020B0604020202020204" pitchFamily="34" charset="0"/>
                <a:ea typeface="微软雅黑" panose="020B0503020204020204" pitchFamily="34" charset="-122"/>
                <a:cs typeface="Arial" panose="020B0604020202020204" pitchFamily="34" charset="0"/>
              </a:rPr>
              <a:t>[4] Chen Cai*, Zheng Wang*, Jianjun Gao et al. Empowering Large Language Model for Continual Video Question Answering with Collaborative Prompting. EMNLP 2024</a:t>
            </a:r>
          </a:p>
          <a:p>
            <a:r>
              <a:rPr lang="en-SG" sz="800" dirty="0">
                <a:latin typeface="Arial" panose="020B0604020202020204" pitchFamily="34" charset="0"/>
                <a:ea typeface="微软雅黑" panose="020B0503020204020204" pitchFamily="34" charset="-122"/>
                <a:cs typeface="Arial" panose="020B0604020202020204" pitchFamily="34" charset="0"/>
              </a:rPr>
              <a:t>[5] Zheng Wang, Shu Xian Teo, Wei Shi. </a:t>
            </a:r>
            <a:r>
              <a:rPr lang="en-SG" sz="800" dirty="0" err="1">
                <a:latin typeface="Arial" panose="020B0604020202020204" pitchFamily="34" charset="0"/>
                <a:ea typeface="微软雅黑" panose="020B0503020204020204" pitchFamily="34" charset="-122"/>
                <a:cs typeface="Arial" panose="020B0604020202020204" pitchFamily="34" charset="0"/>
              </a:rPr>
              <a:t>InstructRAG</a:t>
            </a:r>
            <a:r>
              <a:rPr lang="en-SG" sz="800" dirty="0">
                <a:latin typeface="Arial" panose="020B0604020202020204" pitchFamily="34" charset="0"/>
                <a:ea typeface="微软雅黑" panose="020B0503020204020204" pitchFamily="34" charset="-122"/>
                <a:cs typeface="Arial" panose="020B0604020202020204" pitchFamily="34" charset="0"/>
              </a:rPr>
              <a:t>: Leveraging Retrieval-Augmented Generation on Instruction Graphs for LLM-Based Task Planning. SIGIR 2025 </a:t>
            </a:r>
          </a:p>
          <a:p>
            <a:r>
              <a:rPr lang="en-SG" sz="800" dirty="0">
                <a:latin typeface="Arial" panose="020B0604020202020204" pitchFamily="34" charset="0"/>
                <a:ea typeface="微软雅黑" panose="020B0503020204020204" pitchFamily="34" charset="-122"/>
                <a:cs typeface="Arial" panose="020B0604020202020204" pitchFamily="34" charset="0"/>
              </a:rPr>
              <a:t>[6] </a:t>
            </a:r>
            <a:r>
              <a:rPr lang="en-SG" sz="800" dirty="0" err="1">
                <a:latin typeface="Arial" panose="020B0604020202020204" pitchFamily="34" charset="0"/>
                <a:ea typeface="微软雅黑" panose="020B0503020204020204" pitchFamily="34" charset="-122"/>
                <a:cs typeface="Arial" panose="020B0604020202020204" pitchFamily="34" charset="0"/>
              </a:rPr>
              <a:t>Bingzheng</a:t>
            </a:r>
            <a:r>
              <a:rPr lang="en-SG" sz="800" dirty="0">
                <a:latin typeface="Arial" panose="020B0604020202020204" pitchFamily="34" charset="0"/>
                <a:ea typeface="微软雅黑" panose="020B0503020204020204" pitchFamily="34" charset="-122"/>
                <a:cs typeface="Arial" panose="020B0604020202020204" pitchFamily="34" charset="0"/>
              </a:rPr>
              <a:t> Gan. </a:t>
            </a:r>
            <a:r>
              <a:rPr lang="en-SG" sz="800" dirty="0" err="1">
                <a:latin typeface="Arial" panose="020B0604020202020204" pitchFamily="34" charset="0"/>
                <a:ea typeface="微软雅黑" panose="020B0503020204020204" pitchFamily="34" charset="-122"/>
                <a:cs typeface="Arial" panose="020B0604020202020204" pitchFamily="34" charset="0"/>
              </a:rPr>
              <a:t>Yufan</a:t>
            </a:r>
            <a:r>
              <a:rPr lang="en-SG" sz="800" dirty="0">
                <a:latin typeface="Arial" panose="020B0604020202020204" pitchFamily="34" charset="0"/>
                <a:ea typeface="微软雅黑" panose="020B0503020204020204" pitchFamily="34" charset="-122"/>
                <a:cs typeface="Arial" panose="020B0604020202020204" pitchFamily="34" charset="0"/>
              </a:rPr>
              <a:t> Zhao, Tianyi Zhang, Jing Huang et al. MASTER: A Multi-Agent System with LLM Specialized MCTS. NAACL 2025 </a:t>
            </a:r>
          </a:p>
          <a:p>
            <a:r>
              <a:rPr lang="en-SG" sz="800" dirty="0">
                <a:latin typeface="Arial" panose="020B0604020202020204" pitchFamily="34" charset="0"/>
                <a:ea typeface="微软雅黑" panose="020B0503020204020204" pitchFamily="34" charset="-122"/>
                <a:cs typeface="Arial" panose="020B0604020202020204" pitchFamily="34" charset="0"/>
              </a:rPr>
              <a:t>[7] </a:t>
            </a:r>
            <a:r>
              <a:rPr lang="de-DE" sz="800" dirty="0">
                <a:latin typeface="Arial" panose="020B0604020202020204" pitchFamily="34" charset="0"/>
                <a:ea typeface="微软雅黑" panose="020B0503020204020204" pitchFamily="34" charset="-122"/>
                <a:cs typeface="Arial" panose="020B0604020202020204" pitchFamily="34" charset="0"/>
              </a:rPr>
              <a:t>Zheng Wang*, Shihao Xu*, Wei Shi.</a:t>
            </a:r>
            <a:r>
              <a:rPr lang="en-SG" sz="800" dirty="0" err="1">
                <a:latin typeface="Arial" panose="020B0604020202020204" pitchFamily="34" charset="0"/>
                <a:ea typeface="微软雅黑" panose="020B0503020204020204" pitchFamily="34" charset="-122"/>
                <a:cs typeface="Arial" panose="020B0604020202020204" pitchFamily="34" charset="0"/>
              </a:rPr>
              <a:t>TrajSV</a:t>
            </a:r>
            <a:r>
              <a:rPr lang="en-SG" sz="800" dirty="0">
                <a:latin typeface="Arial" panose="020B0604020202020204" pitchFamily="34" charset="0"/>
                <a:ea typeface="微软雅黑" panose="020B0503020204020204" pitchFamily="34" charset="-122"/>
                <a:cs typeface="Arial" panose="020B0604020202020204" pitchFamily="34" charset="0"/>
              </a:rPr>
              <a:t>: A Trajectory based Pre-trained Model for Sports Video Representations and Applications. TCSVT 2025</a:t>
            </a:r>
          </a:p>
          <a:p>
            <a:endParaRPr lang="en-SG" sz="1000" dirty="0">
              <a:latin typeface="微软雅黑" panose="020B0503020204020204" pitchFamily="34" charset="-122"/>
              <a:ea typeface="微软雅黑" panose="020B0503020204020204" pitchFamily="34" charset="-122"/>
            </a:endParaRPr>
          </a:p>
        </p:txBody>
      </p:sp>
      <p:sp>
        <p:nvSpPr>
          <p:cNvPr id="66" name="文本框 5">
            <a:extLst>
              <a:ext uri="{FF2B5EF4-FFF2-40B4-BE49-F238E27FC236}">
                <a16:creationId xmlns:a16="http://schemas.microsoft.com/office/drawing/2014/main" id="{B3020250-EEB9-2719-B4D7-95C92AB27F21}"/>
              </a:ext>
            </a:extLst>
          </p:cNvPr>
          <p:cNvSpPr txBox="1"/>
          <p:nvPr/>
        </p:nvSpPr>
        <p:spPr>
          <a:xfrm>
            <a:off x="270700" y="1405603"/>
            <a:ext cx="5339032" cy="2511970"/>
          </a:xfrm>
          <a:prstGeom prst="rect">
            <a:avLst/>
          </a:prstGeom>
          <a:noFill/>
        </p:spPr>
        <p:txBody>
          <a:bodyPr wrap="square" lIns="0" tIns="0" rIns="0" bIns="0" rtlCol="0">
            <a:spAutoFit/>
          </a:bodyPr>
          <a:lstStyle/>
          <a:p>
            <a:pPr marL="457200" indent="-457200">
              <a:lnSpc>
                <a:spcPct val="150000"/>
              </a:lnSpc>
              <a:buClrTx/>
              <a:buFont typeface="Wingdings" panose="05000000000000000000" pitchFamily="2" charset="2"/>
              <a:buChar char="u"/>
            </a:pPr>
            <a:r>
              <a:rPr kumimoji="1" lang="en-SG" altLang="zh-CN" sz="1000" b="1" kern="1200" dirty="0">
                <a:latin typeface="Microsoft YaHei" panose="020B0503020204020204" pitchFamily="34" charset="-122"/>
                <a:ea typeface="Microsoft YaHei" panose="020B0503020204020204" pitchFamily="34" charset="-122"/>
                <a:cs typeface="+mn-cs"/>
              </a:rPr>
              <a:t>Current Research: </a:t>
            </a:r>
            <a:r>
              <a:rPr kumimoji="1" lang="en-US" altLang="zh-CN" sz="1000" b="1" kern="1200" dirty="0">
                <a:latin typeface="Microsoft YaHei" panose="020B0503020204020204" pitchFamily="34" charset="-122"/>
                <a:ea typeface="Microsoft YaHei" panose="020B0503020204020204" pitchFamily="34" charset="-122"/>
                <a:cs typeface="+mn-cs"/>
              </a:rPr>
              <a:t>Next-Gen AI Agent Application Platform</a:t>
            </a:r>
            <a:endParaRPr kumimoji="1" lang="en-SG" altLang="zh-CN" sz="1000" b="1" kern="1200" dirty="0">
              <a:solidFill>
                <a:srgbClr val="00E4A8"/>
              </a:solidFill>
              <a:latin typeface="Microsoft YaHei" panose="020B0503020204020204" pitchFamily="34" charset="-122"/>
              <a:ea typeface="Microsoft YaHei" panose="020B0503020204020204" pitchFamily="34" charset="-122"/>
              <a:cs typeface="+mn-cs"/>
            </a:endParaRPr>
          </a:p>
          <a:p>
            <a:pPr marL="914440" lvl="1" indent="-457200">
              <a:lnSpc>
                <a:spcPct val="150000"/>
              </a:lnSpc>
              <a:buClrTx/>
              <a:buFont typeface="Wingdings" panose="05000000000000000000" pitchFamily="2" charset="2"/>
              <a:buChar char="v"/>
            </a:pPr>
            <a:r>
              <a:rPr kumimoji="1" lang="en-SG" altLang="zh-CN" sz="1000" b="1" kern="1200" dirty="0">
                <a:solidFill>
                  <a:srgbClr val="333399">
                    <a:lumMod val="60000"/>
                    <a:lumOff val="40000"/>
                  </a:srgbClr>
                </a:solidFill>
                <a:latin typeface="Microsoft YaHei" panose="020B0503020204020204" pitchFamily="34" charset="-122"/>
                <a:ea typeface="Microsoft YaHei" panose="020B0503020204020204" pitchFamily="34" charset="-122"/>
                <a:cs typeface="+mn-cs"/>
              </a:rPr>
              <a:t>Retrieval-Augmented Generation (RAG)</a:t>
            </a:r>
          </a:p>
          <a:p>
            <a:pPr marL="1085890" lvl="2" indent="-171450">
              <a:lnSpc>
                <a:spcPct val="150000"/>
              </a:lnSpc>
              <a:buClrTx/>
              <a:buFont typeface="Courier New" panose="02070309020205020404" pitchFamily="49" charset="0"/>
              <a:buChar char="o"/>
            </a:pPr>
            <a:r>
              <a:rPr kumimoji="1" lang="en-SG" altLang="zh-CN" sz="1000" kern="1200" dirty="0">
                <a:latin typeface="Microsoft YaHei" panose="020B0503020204020204" pitchFamily="34" charset="-122"/>
                <a:ea typeface="Microsoft YaHei" panose="020B0503020204020204" pitchFamily="34" charset="-122"/>
                <a:cs typeface="+mn-cs"/>
              </a:rPr>
              <a:t>M-RAG: RAG </a:t>
            </a:r>
            <a:r>
              <a:rPr kumimoji="1" lang="en-US" altLang="zh-CN" sz="1000" kern="1200" dirty="0">
                <a:latin typeface="Microsoft YaHei" panose="020B0503020204020204" pitchFamily="34" charset="-122"/>
                <a:ea typeface="Microsoft YaHei" panose="020B0503020204020204" pitchFamily="34" charset="-122"/>
                <a:cs typeface="+mn-cs"/>
              </a:rPr>
              <a:t>on Multiple Partitions</a:t>
            </a:r>
            <a:endParaRPr kumimoji="1" lang="en-SG" altLang="zh-CN" sz="1000" kern="1200" dirty="0">
              <a:latin typeface="Microsoft YaHei" panose="020B0503020204020204" pitchFamily="34" charset="-122"/>
              <a:ea typeface="Microsoft YaHei" panose="020B0503020204020204" pitchFamily="34" charset="-122"/>
              <a:cs typeface="+mn-cs"/>
            </a:endParaRPr>
          </a:p>
          <a:p>
            <a:pPr marL="1085890" lvl="2" indent="-171450">
              <a:lnSpc>
                <a:spcPct val="150000"/>
              </a:lnSpc>
              <a:buClrTx/>
              <a:buFont typeface="Courier New" panose="02070309020205020404" pitchFamily="49" charset="0"/>
              <a:buChar char="o"/>
            </a:pPr>
            <a:r>
              <a:rPr kumimoji="1" lang="en-SG" altLang="zh-CN" sz="1000" kern="1200" dirty="0">
                <a:latin typeface="Microsoft YaHei" panose="020B0503020204020204" pitchFamily="34" charset="-122"/>
                <a:ea typeface="Microsoft YaHei" panose="020B0503020204020204" pitchFamily="34" charset="-122"/>
                <a:cs typeface="+mn-cs"/>
              </a:rPr>
              <a:t>EMG-RAG: Crafting Personalized Agents with RAG</a:t>
            </a:r>
          </a:p>
          <a:p>
            <a:pPr marL="914440" lvl="1" indent="-457200">
              <a:lnSpc>
                <a:spcPct val="150000"/>
              </a:lnSpc>
              <a:buClrTx/>
              <a:buFont typeface="Wingdings" panose="05000000000000000000" pitchFamily="2" charset="2"/>
              <a:buChar char="v"/>
            </a:pPr>
            <a:r>
              <a:rPr kumimoji="1" lang="en-SG" altLang="zh-CN" sz="1000" b="1" kern="1200" dirty="0">
                <a:solidFill>
                  <a:srgbClr val="333399">
                    <a:lumMod val="60000"/>
                    <a:lumOff val="40000"/>
                  </a:srgbClr>
                </a:solidFill>
                <a:latin typeface="Microsoft YaHei" panose="020B0503020204020204" pitchFamily="34" charset="-122"/>
                <a:ea typeface="Microsoft YaHei" panose="020B0503020204020204" pitchFamily="34" charset="-122"/>
                <a:cs typeface="+mn-cs"/>
              </a:rPr>
              <a:t>Multimodal Applications</a:t>
            </a:r>
          </a:p>
          <a:p>
            <a:pPr marL="1085890" lvl="2" indent="-171450">
              <a:lnSpc>
                <a:spcPct val="150000"/>
              </a:lnSpc>
              <a:buClrTx/>
              <a:buFont typeface="Courier New" panose="02070309020205020404" pitchFamily="49" charset="0"/>
              <a:buChar char="o"/>
            </a:pPr>
            <a:r>
              <a:rPr kumimoji="1" lang="en-SG" altLang="zh-CN" sz="1000" kern="1200" dirty="0">
                <a:latin typeface="Microsoft YaHei" panose="020B0503020204020204" pitchFamily="34" charset="-122"/>
                <a:ea typeface="Microsoft YaHei" panose="020B0503020204020204" pitchFamily="34" charset="-122"/>
                <a:cs typeface="+mn-cs"/>
              </a:rPr>
              <a:t>MMQS: Multimodal Query Suggestion</a:t>
            </a:r>
          </a:p>
          <a:p>
            <a:pPr marL="1085890" lvl="2" indent="-171450">
              <a:lnSpc>
                <a:spcPct val="150000"/>
              </a:lnSpc>
              <a:buClrTx/>
              <a:buFont typeface="Courier New" panose="02070309020205020404" pitchFamily="49" charset="0"/>
              <a:buChar char="o"/>
            </a:pPr>
            <a:r>
              <a:rPr kumimoji="1" lang="en-SG" altLang="zh-CN" sz="1000" kern="1200" dirty="0" err="1">
                <a:latin typeface="Microsoft YaHei" panose="020B0503020204020204" pitchFamily="34" charset="-122"/>
                <a:ea typeface="Microsoft YaHei" panose="020B0503020204020204" pitchFamily="34" charset="-122"/>
                <a:cs typeface="+mn-cs"/>
              </a:rPr>
              <a:t>ColPro</a:t>
            </a:r>
            <a:r>
              <a:rPr kumimoji="1" lang="en-SG" altLang="zh-CN" sz="1000" kern="1200" dirty="0">
                <a:latin typeface="Microsoft YaHei" panose="020B0503020204020204" pitchFamily="34" charset="-122"/>
                <a:ea typeface="Microsoft YaHei" panose="020B0503020204020204" pitchFamily="34" charset="-122"/>
                <a:cs typeface="+mn-cs"/>
              </a:rPr>
              <a:t>: Continual Learning in Video QA</a:t>
            </a:r>
          </a:p>
          <a:p>
            <a:pPr marL="1085890" lvl="2" indent="-171450">
              <a:lnSpc>
                <a:spcPct val="150000"/>
              </a:lnSpc>
              <a:buClrTx/>
              <a:buFont typeface="Courier New" panose="02070309020205020404" pitchFamily="49" charset="0"/>
              <a:buChar char="o"/>
            </a:pPr>
            <a:r>
              <a:rPr kumimoji="1" lang="en-SG" altLang="zh-CN" sz="1000" kern="1200" dirty="0" err="1">
                <a:latin typeface="Microsoft YaHei" panose="020B0503020204020204" pitchFamily="34" charset="-122"/>
                <a:ea typeface="Microsoft YaHei" panose="020B0503020204020204" pitchFamily="34" charset="-122"/>
                <a:cs typeface="+mn-cs"/>
              </a:rPr>
              <a:t>TrajSV</a:t>
            </a:r>
            <a:r>
              <a:rPr kumimoji="1" lang="en-SG" altLang="zh-CN" sz="1000" kern="1200" dirty="0">
                <a:latin typeface="Microsoft YaHei" panose="020B0503020204020204" pitchFamily="34" charset="-122"/>
                <a:ea typeface="Microsoft YaHei" panose="020B0503020204020204" pitchFamily="34" charset="-122"/>
                <a:cs typeface="+mn-cs"/>
              </a:rPr>
              <a:t>: Multimodal Video Representation Learning</a:t>
            </a:r>
          </a:p>
          <a:p>
            <a:pPr marL="914440" lvl="1" indent="-457200">
              <a:lnSpc>
                <a:spcPct val="150000"/>
              </a:lnSpc>
              <a:buClrTx/>
              <a:buFont typeface="Wingdings" panose="05000000000000000000" pitchFamily="2" charset="2"/>
              <a:buChar char="v"/>
            </a:pPr>
            <a:r>
              <a:rPr kumimoji="1" lang="en-SG" altLang="zh-CN" sz="1000" b="1" kern="1200" dirty="0">
                <a:solidFill>
                  <a:srgbClr val="333399">
                    <a:lumMod val="60000"/>
                    <a:lumOff val="40000"/>
                  </a:srgbClr>
                </a:solidFill>
                <a:latin typeface="Microsoft YaHei" panose="020B0503020204020204" pitchFamily="34" charset="-122"/>
                <a:ea typeface="Microsoft YaHei" panose="020B0503020204020204" pitchFamily="34" charset="-122"/>
                <a:cs typeface="+mn-cs"/>
              </a:rPr>
              <a:t>S</a:t>
            </a:r>
            <a:r>
              <a:rPr kumimoji="1" lang="en-US" altLang="zh-CN" sz="1000" b="1" kern="1200" dirty="0">
                <a:solidFill>
                  <a:srgbClr val="333399">
                    <a:lumMod val="60000"/>
                    <a:lumOff val="40000"/>
                  </a:srgbClr>
                </a:solidFill>
                <a:latin typeface="Microsoft YaHei" panose="020B0503020204020204" pitchFamily="34" charset="-122"/>
                <a:ea typeface="Microsoft YaHei" panose="020B0503020204020204" pitchFamily="34" charset="-122"/>
                <a:cs typeface="+mn-cs"/>
              </a:rPr>
              <a:t>elf-Evolving Agent Planning</a:t>
            </a:r>
            <a:endParaRPr kumimoji="1" lang="en-SG" altLang="zh-CN" sz="1000" b="1" kern="1200" dirty="0">
              <a:solidFill>
                <a:srgbClr val="333399">
                  <a:lumMod val="60000"/>
                  <a:lumOff val="40000"/>
                </a:srgbClr>
              </a:solidFill>
              <a:latin typeface="Microsoft YaHei" panose="020B0503020204020204" pitchFamily="34" charset="-122"/>
              <a:ea typeface="Microsoft YaHei" panose="020B0503020204020204" pitchFamily="34" charset="-122"/>
              <a:cs typeface="+mn-cs"/>
            </a:endParaRPr>
          </a:p>
          <a:p>
            <a:pPr marL="1085890" lvl="2" indent="-171450">
              <a:lnSpc>
                <a:spcPct val="150000"/>
              </a:lnSpc>
              <a:buClrTx/>
              <a:buFont typeface="Courier New" panose="02070309020205020404" pitchFamily="49" charset="0"/>
              <a:buChar char="o"/>
            </a:pPr>
            <a:r>
              <a:rPr kumimoji="1" lang="en-SG" altLang="zh-CN" sz="1000" kern="1200" dirty="0" err="1">
                <a:latin typeface="Microsoft YaHei" panose="020B0503020204020204" pitchFamily="34" charset="-122"/>
                <a:ea typeface="Microsoft YaHei" panose="020B0503020204020204" pitchFamily="34" charset="-122"/>
                <a:cs typeface="+mn-cs"/>
              </a:rPr>
              <a:t>InstructRAG</a:t>
            </a:r>
            <a:r>
              <a:rPr kumimoji="1" lang="en-SG" altLang="zh-CN" sz="1000" kern="1200" dirty="0">
                <a:latin typeface="Microsoft YaHei" panose="020B0503020204020204" pitchFamily="34" charset="-122"/>
                <a:ea typeface="Microsoft YaHei" panose="020B0503020204020204" pitchFamily="34" charset="-122"/>
                <a:cs typeface="+mn-cs"/>
              </a:rPr>
              <a:t>: RAG for LLM-based Agent Planning</a:t>
            </a:r>
          </a:p>
          <a:p>
            <a:pPr marL="1085890" lvl="2" indent="-171450">
              <a:lnSpc>
                <a:spcPct val="150000"/>
              </a:lnSpc>
              <a:buClrTx/>
              <a:buFont typeface="Courier New" panose="02070309020205020404" pitchFamily="49" charset="0"/>
              <a:buChar char="o"/>
            </a:pPr>
            <a:r>
              <a:rPr kumimoji="1" lang="en-SG" altLang="zh-CN" sz="1000" kern="1200" dirty="0">
                <a:latin typeface="Microsoft YaHei" panose="020B0503020204020204" pitchFamily="34" charset="-122"/>
                <a:ea typeface="Microsoft YaHei" panose="020B0503020204020204" pitchFamily="34" charset="-122"/>
                <a:cs typeface="+mn-cs"/>
              </a:rPr>
              <a:t>M</a:t>
            </a:r>
            <a:r>
              <a:rPr kumimoji="1" lang="en-US" altLang="zh-CN" sz="1000" kern="1200" dirty="0">
                <a:latin typeface="Microsoft YaHei" panose="020B0503020204020204" pitchFamily="34" charset="-122"/>
                <a:ea typeface="Microsoft YaHei" panose="020B0503020204020204" pitchFamily="34" charset="-122"/>
                <a:cs typeface="+mn-cs"/>
              </a:rPr>
              <a:t>ASTER</a:t>
            </a:r>
            <a:r>
              <a:rPr kumimoji="1" lang="en-SG" altLang="zh-CN" sz="1000" kern="1200" dirty="0">
                <a:latin typeface="Microsoft YaHei" panose="020B0503020204020204" pitchFamily="34" charset="-122"/>
                <a:ea typeface="Microsoft YaHei" panose="020B0503020204020204" pitchFamily="34" charset="-122"/>
                <a:cs typeface="+mn-cs"/>
              </a:rPr>
              <a:t>:</a:t>
            </a:r>
            <a:r>
              <a:rPr kumimoji="1" lang="zh-CN" altLang="en-US" sz="1000" kern="1200" dirty="0">
                <a:latin typeface="Microsoft YaHei" panose="020B0503020204020204" pitchFamily="34" charset="-122"/>
                <a:ea typeface="Microsoft YaHei" panose="020B0503020204020204" pitchFamily="34" charset="-122"/>
                <a:cs typeface="+mn-cs"/>
              </a:rPr>
              <a:t> </a:t>
            </a:r>
            <a:r>
              <a:rPr kumimoji="1" lang="en-SG" altLang="zh-CN" sz="1000" kern="1200" dirty="0">
                <a:latin typeface="Microsoft YaHei" panose="020B0503020204020204" pitchFamily="34" charset="-122"/>
                <a:ea typeface="Microsoft YaHei" panose="020B0503020204020204" pitchFamily="34" charset="-122"/>
                <a:cs typeface="+mn-cs"/>
              </a:rPr>
              <a:t>Multi-Agent</a:t>
            </a:r>
            <a:r>
              <a:rPr kumimoji="1" lang="zh-CN" altLang="en-US" sz="1000" kern="1200" dirty="0">
                <a:latin typeface="Microsoft YaHei" panose="020B0503020204020204" pitchFamily="34" charset="-122"/>
                <a:ea typeface="Microsoft YaHei" panose="020B0503020204020204" pitchFamily="34" charset="-122"/>
                <a:cs typeface="+mn-cs"/>
              </a:rPr>
              <a:t> </a:t>
            </a:r>
            <a:r>
              <a:rPr kumimoji="1" lang="en-SG" altLang="zh-CN" sz="1000" kern="1200" dirty="0">
                <a:latin typeface="Microsoft YaHei" panose="020B0503020204020204" pitchFamily="34" charset="-122"/>
                <a:ea typeface="Microsoft YaHei" panose="020B0503020204020204" pitchFamily="34" charset="-122"/>
                <a:cs typeface="+mn-cs"/>
              </a:rPr>
              <a:t>with</a:t>
            </a:r>
            <a:r>
              <a:rPr kumimoji="1" lang="zh-CN" altLang="en-US" sz="1000" kern="1200" dirty="0">
                <a:latin typeface="Microsoft YaHei" panose="020B0503020204020204" pitchFamily="34" charset="-122"/>
                <a:ea typeface="Microsoft YaHei" panose="020B0503020204020204" pitchFamily="34" charset="-122"/>
                <a:cs typeface="+mn-cs"/>
              </a:rPr>
              <a:t> </a:t>
            </a:r>
            <a:r>
              <a:rPr kumimoji="1" lang="en-SG" altLang="zh-CN" sz="1000" kern="1200" dirty="0">
                <a:latin typeface="Microsoft YaHei" panose="020B0503020204020204" pitchFamily="34" charset="-122"/>
                <a:ea typeface="Microsoft YaHei" panose="020B0503020204020204" pitchFamily="34" charset="-122"/>
                <a:cs typeface="+mn-cs"/>
              </a:rPr>
              <a:t>MCTS</a:t>
            </a:r>
          </a:p>
        </p:txBody>
      </p:sp>
      <p:sp>
        <p:nvSpPr>
          <p:cNvPr id="69" name="箭头: 左右 86">
            <a:extLst>
              <a:ext uri="{FF2B5EF4-FFF2-40B4-BE49-F238E27FC236}">
                <a16:creationId xmlns:a16="http://schemas.microsoft.com/office/drawing/2014/main" id="{F0CF5744-6C89-132E-7F40-3161C3D14C74}"/>
              </a:ext>
            </a:extLst>
          </p:cNvPr>
          <p:cNvSpPr/>
          <p:nvPr/>
        </p:nvSpPr>
        <p:spPr bwMode="auto">
          <a:xfrm>
            <a:off x="7351553" y="2636024"/>
            <a:ext cx="150373" cy="111254"/>
          </a:xfrm>
          <a:prstGeom prst="leftRightArrow">
            <a:avLst/>
          </a:prstGeom>
          <a:solidFill>
            <a:schemeClr val="bg2">
              <a:lumMod val="50000"/>
            </a:schemeClr>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lvl="0" indent="0" defTabSz="801688"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FrutigerNext LT Regular" pitchFamily="34" charset="0"/>
              <a:ea typeface="ＭＳ Ｐゴシック" pitchFamily="34" charset="-128"/>
            </a:endParaRPr>
          </a:p>
        </p:txBody>
      </p:sp>
      <p:sp>
        <p:nvSpPr>
          <p:cNvPr id="70" name="箭头: 左右 87">
            <a:extLst>
              <a:ext uri="{FF2B5EF4-FFF2-40B4-BE49-F238E27FC236}">
                <a16:creationId xmlns:a16="http://schemas.microsoft.com/office/drawing/2014/main" id="{D469D9D3-8589-7638-8D7C-A28E1C5FF2BA}"/>
              </a:ext>
            </a:extLst>
          </p:cNvPr>
          <p:cNvSpPr/>
          <p:nvPr/>
        </p:nvSpPr>
        <p:spPr bwMode="auto">
          <a:xfrm>
            <a:off x="7346179" y="3074351"/>
            <a:ext cx="150373" cy="111254"/>
          </a:xfrm>
          <a:prstGeom prst="leftRightArrow">
            <a:avLst/>
          </a:prstGeom>
          <a:solidFill>
            <a:schemeClr val="bg2">
              <a:lumMod val="50000"/>
            </a:schemeClr>
          </a:solidFill>
          <a:ln w="9525" cap="flat" cmpd="sng" algn="ctr">
            <a:noFill/>
            <a:prstDash val="solid"/>
            <a:round/>
            <a:headEnd type="none" w="med" len="med"/>
            <a:tailEnd type="none" w="med" len="med"/>
          </a:ln>
          <a:effectLst/>
        </p:spPr>
        <p:txBody>
          <a:bodyPr vert="horz" wrap="square" lIns="79200" tIns="39600" rIns="79200" bIns="39600" numCol="1" rtlCol="0" anchor="t" anchorCtr="0" compatLnSpc="1">
            <a:prstTxWarp prst="textNoShape">
              <a:avLst/>
            </a:prstTxWarp>
            <a:spAutoFit/>
          </a:bodyPr>
          <a:lstStyle/>
          <a:p>
            <a:pPr marL="0" marR="0" lvl="0" indent="0" defTabSz="801688" eaLnBrk="1" fontAlgn="base" latinLnBrk="0" hangingPunct="1">
              <a:lnSpc>
                <a:spcPct val="100000"/>
              </a:lnSpc>
              <a:spcBef>
                <a:spcPct val="0"/>
              </a:spcBef>
              <a:spcAft>
                <a:spcPct val="0"/>
              </a:spcAft>
              <a:buClrTx/>
              <a:buSzTx/>
              <a:buFontTx/>
              <a:buNone/>
              <a:tabLst/>
              <a:defRPr/>
            </a:pPr>
            <a:endParaRPr kumimoji="0" lang="zh-CN" altLang="en-US" sz="1200" b="0" i="0" u="none" strike="noStrike" kern="0" cap="none" spc="0" normalizeH="0" baseline="0" noProof="0">
              <a:ln>
                <a:noFill/>
              </a:ln>
              <a:solidFill>
                <a:srgbClr val="FFFFFF"/>
              </a:solidFill>
              <a:effectLst/>
              <a:uLnTx/>
              <a:uFillTx/>
              <a:latin typeface="FrutigerNext LT Regular" pitchFamily="34" charset="0"/>
              <a:ea typeface="ＭＳ Ｐゴシック" pitchFamily="34" charset="-128"/>
            </a:endParaRPr>
          </a:p>
        </p:txBody>
      </p:sp>
    </p:spTree>
    <p:extLst>
      <p:ext uri="{BB962C8B-B14F-4D97-AF65-F5344CB8AC3E}">
        <p14:creationId xmlns:p14="http://schemas.microsoft.com/office/powerpoint/2010/main" val="939874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g36cd3bd2312_0_11"/>
          <p:cNvSpPr txBox="1">
            <a:spLocks noGrp="1"/>
          </p:cNvSpPr>
          <p:nvPr>
            <p:ph type="title"/>
          </p:nvPr>
        </p:nvSpPr>
        <p:spPr>
          <a:xfrm>
            <a:off x="311700" y="445025"/>
            <a:ext cx="8520600" cy="7074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zh-CN"/>
              <a:t>Innovate with Us</a:t>
            </a:r>
            <a:endParaRPr/>
          </a:p>
        </p:txBody>
      </p:sp>
      <p:sp>
        <p:nvSpPr>
          <p:cNvPr id="102" name="Google Shape;102;g36cd3bd2312_0_11"/>
          <p:cNvSpPr txBox="1">
            <a:spLocks noGrp="1"/>
          </p:cNvSpPr>
          <p:nvPr>
            <p:ph type="body" idx="1"/>
          </p:nvPr>
        </p:nvSpPr>
        <p:spPr>
          <a:xfrm>
            <a:off x="311700" y="1266325"/>
            <a:ext cx="5533758" cy="3302700"/>
          </a:xfrm>
          <a:prstGeom prst="rect">
            <a:avLst/>
          </a:prstGeom>
        </p:spPr>
        <p:txBody>
          <a:bodyPr spcFirstLastPara="1" wrap="square" lIns="91425" tIns="91425" rIns="91425" bIns="91425" anchor="t" anchorCtr="0">
            <a:normAutofit fontScale="55000" lnSpcReduction="20000"/>
          </a:bodyPr>
          <a:lstStyle/>
          <a:p>
            <a:pPr marL="0" lvl="0" indent="0" algn="l" rtl="0">
              <a:spcBef>
                <a:spcPts val="0"/>
              </a:spcBef>
              <a:spcAft>
                <a:spcPts val="0"/>
              </a:spcAft>
              <a:buNone/>
            </a:pPr>
            <a:r>
              <a:rPr lang="zh-CN" dirty="0">
                <a:solidFill>
                  <a:srgbClr val="000000"/>
                </a:solidFill>
                <a:latin typeface="Arial"/>
                <a:ea typeface="Arial"/>
                <a:cs typeface="Arial"/>
                <a:sym typeface="Arial"/>
              </a:rPr>
              <a:t>•</a:t>
            </a:r>
            <a:r>
              <a:rPr lang="en-SG" altLang="zh-CN" dirty="0">
                <a:solidFill>
                  <a:srgbClr val="000000"/>
                </a:solidFill>
                <a:latin typeface="Arial"/>
                <a:ea typeface="Arial"/>
                <a:cs typeface="Arial"/>
                <a:sym typeface="Arial"/>
              </a:rPr>
              <a:t> </a:t>
            </a:r>
            <a:r>
              <a:rPr lang="zh-CN" b="1" dirty="0">
                <a:solidFill>
                  <a:srgbClr val="1D1D1A"/>
                </a:solidFill>
                <a:latin typeface="Microsoft Yahei"/>
                <a:ea typeface="Microsoft Yahei"/>
                <a:cs typeface="Microsoft Yahei"/>
                <a:sym typeface="Microsoft Yahei"/>
              </a:rPr>
              <a:t>What We Do</a:t>
            </a:r>
            <a:endParaRPr b="1"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Multimodal AI for search, recommendation, and content generation</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Knowledge graph &amp; temporal-spatial reasoning for next-gen intelligence</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LLM-driven creative automation and workflow generation</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dirty="0">
                <a:solidFill>
                  <a:srgbClr val="000000"/>
                </a:solidFill>
                <a:latin typeface="Arial"/>
                <a:ea typeface="Arial"/>
                <a:cs typeface="Arial"/>
                <a:sym typeface="Arial"/>
              </a:rPr>
              <a:t>•</a:t>
            </a:r>
            <a:r>
              <a:rPr lang="en-SG" altLang="zh-CN" dirty="0">
                <a:solidFill>
                  <a:srgbClr val="000000"/>
                </a:solidFill>
                <a:latin typeface="Arial"/>
                <a:ea typeface="Arial"/>
                <a:cs typeface="Arial"/>
                <a:sym typeface="Arial"/>
              </a:rPr>
              <a:t> </a:t>
            </a:r>
            <a:r>
              <a:rPr lang="zh-CN" b="1" dirty="0">
                <a:solidFill>
                  <a:srgbClr val="1D1D1A"/>
                </a:solidFill>
                <a:latin typeface="Microsoft Yahei"/>
                <a:ea typeface="Microsoft Yahei"/>
                <a:cs typeface="Microsoft Yahei"/>
                <a:sym typeface="Microsoft Yahei"/>
              </a:rPr>
              <a:t>We</a:t>
            </a:r>
            <a:r>
              <a:rPr lang="en-SG" altLang="zh-CN" b="1" dirty="0">
                <a:solidFill>
                  <a:srgbClr val="1D1D1A"/>
                </a:solidFill>
                <a:latin typeface="Microsoft Yahei"/>
                <a:ea typeface="Microsoft Yahei"/>
                <a:cs typeface="Microsoft Yahei"/>
                <a:sym typeface="Microsoft Yahei"/>
              </a:rPr>
              <a:t> a</a:t>
            </a:r>
            <a:r>
              <a:rPr lang="zh-CN" b="1" dirty="0">
                <a:solidFill>
                  <a:srgbClr val="1D1D1A"/>
                </a:solidFill>
                <a:latin typeface="Microsoft Yahei"/>
                <a:ea typeface="Microsoft Yahei"/>
                <a:cs typeface="Microsoft Yahei"/>
                <a:sym typeface="Microsoft Yahei"/>
              </a:rPr>
              <a:t>re Looking For</a:t>
            </a:r>
            <a:endParaRPr b="1"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AI Agent Engineer / Researcher</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Search &amp; Recommendation Software Engineer (Search/Recommendation/Ads Engine)</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Search &amp; Recommendation Algorithm Engineer / Researcher (Search/Recommendation/Ads)</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2000" dirty="0">
                <a:solidFill>
                  <a:srgbClr val="000000"/>
                </a:solidFill>
                <a:latin typeface="Arial"/>
                <a:ea typeface="Arial"/>
                <a:cs typeface="Arial"/>
                <a:sym typeface="Arial"/>
              </a:rPr>
              <a:t>•</a:t>
            </a:r>
            <a:r>
              <a:rPr lang="en-SG" altLang="zh-CN" sz="2000" dirty="0">
                <a:solidFill>
                  <a:srgbClr val="000000"/>
                </a:solidFill>
                <a:latin typeface="Arial"/>
                <a:ea typeface="Arial"/>
                <a:cs typeface="Arial"/>
                <a:sym typeface="Arial"/>
              </a:rPr>
              <a:t> </a:t>
            </a:r>
            <a:r>
              <a:rPr lang="zh-CN" sz="2000" b="1" dirty="0">
                <a:solidFill>
                  <a:srgbClr val="1D1D1A"/>
                </a:solidFill>
                <a:latin typeface="Microsoft Yahei"/>
                <a:ea typeface="Microsoft Yahei"/>
                <a:cs typeface="Microsoft Yahei"/>
                <a:sym typeface="Microsoft Yahei"/>
              </a:rPr>
              <a:t>Why Join Us</a:t>
            </a:r>
            <a:endParaRPr sz="2000" b="1"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Cutting-edge multimodal AI and large-model applications</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Real-world industrial impact and innovation</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sz="1600" dirty="0">
                <a:solidFill>
                  <a:srgbClr val="1D1D1A"/>
                </a:solidFill>
                <a:latin typeface="Arial"/>
                <a:ea typeface="Arial"/>
                <a:cs typeface="Arial"/>
                <a:sym typeface="Arial"/>
              </a:rPr>
              <a:t>&gt;</a:t>
            </a:r>
            <a:r>
              <a:rPr lang="en-SG" altLang="zh-CN" sz="1600" dirty="0">
                <a:solidFill>
                  <a:srgbClr val="1D1D1A"/>
                </a:solidFill>
                <a:latin typeface="Arial"/>
                <a:ea typeface="Arial"/>
                <a:cs typeface="Arial"/>
                <a:sym typeface="Arial"/>
              </a:rPr>
              <a:t>  </a:t>
            </a:r>
            <a:r>
              <a:rPr lang="zh-CN" sz="1600" dirty="0">
                <a:solidFill>
                  <a:srgbClr val="1D1D1A"/>
                </a:solidFill>
                <a:latin typeface="Microsoft Yahei"/>
                <a:ea typeface="Microsoft Yahei"/>
                <a:cs typeface="Microsoft Yahei"/>
                <a:sym typeface="Microsoft Yahei"/>
              </a:rPr>
              <a:t>Collaborative, international research environment</a:t>
            </a:r>
            <a:endParaRPr sz="1600" dirty="0">
              <a:solidFill>
                <a:srgbClr val="1D1D1A"/>
              </a:solidFill>
              <a:latin typeface="Microsoft Yahei"/>
              <a:ea typeface="Microsoft Yahei"/>
              <a:cs typeface="Microsoft Yahei"/>
              <a:sym typeface="Microsoft Yahei"/>
            </a:endParaRPr>
          </a:p>
          <a:p>
            <a:pPr marL="0" lvl="0" indent="0" algn="l" rtl="0">
              <a:spcBef>
                <a:spcPts val="600"/>
              </a:spcBef>
              <a:spcAft>
                <a:spcPts val="0"/>
              </a:spcAft>
              <a:buNone/>
            </a:pPr>
            <a:r>
              <a:rPr lang="zh-CN" dirty="0">
                <a:solidFill>
                  <a:srgbClr val="000000"/>
                </a:solidFill>
                <a:latin typeface="Arial"/>
                <a:ea typeface="Arial"/>
                <a:cs typeface="Arial"/>
                <a:sym typeface="Arial"/>
              </a:rPr>
              <a:t>•</a:t>
            </a:r>
            <a:r>
              <a:rPr lang="en-SG" altLang="zh-CN" dirty="0">
                <a:solidFill>
                  <a:srgbClr val="000000"/>
                </a:solidFill>
                <a:latin typeface="Arial"/>
                <a:ea typeface="Arial"/>
                <a:cs typeface="Arial"/>
                <a:sym typeface="Arial"/>
              </a:rPr>
              <a:t> </a:t>
            </a:r>
            <a:r>
              <a:rPr lang="en-SG" altLang="zh-CN" b="1" dirty="0">
                <a:solidFill>
                  <a:srgbClr val="1D1D1A"/>
                </a:solidFill>
                <a:latin typeface="Microsoft Yahei"/>
                <a:ea typeface="Microsoft Yahei"/>
                <a:cs typeface="Microsoft Yahei"/>
                <a:sym typeface="Microsoft Yahei"/>
              </a:rPr>
              <a:t>Application Link</a:t>
            </a:r>
          </a:p>
          <a:p>
            <a:pPr marL="0" lvl="0" indent="0">
              <a:spcBef>
                <a:spcPts val="600"/>
              </a:spcBef>
              <a:buNone/>
            </a:pPr>
            <a:r>
              <a:rPr lang="en-SG" dirty="0">
                <a:hlinkClick r:id="rId3" tooltip="https://career.huawei.com/reccampportal/portal5/campus-recruitment-detail.html?jobId=24233&amp;dataSource=1&amp;jobType=2&amp;recruitType=CR&amp;sourceType=001"/>
              </a:rPr>
              <a:t>career.huawei.com/</a:t>
            </a:r>
            <a:r>
              <a:rPr lang="en-SG" dirty="0" err="1">
                <a:hlinkClick r:id="rId3" tooltip="https://career.huawei.com/reccampportal/portal5/campus-recruitment-detail.html?jobId=24233&amp;dataSource=1&amp;jobType=2&amp;recruitType=CR&amp;sourceType=001"/>
              </a:rPr>
              <a:t>reccampportal</a:t>
            </a:r>
            <a:r>
              <a:rPr lang="en-SG" dirty="0">
                <a:hlinkClick r:id="rId3" tooltip="https://career.huawei.com/reccampportal/portal5/campus-recruitment-detail.html?jobId=24233&amp;dataSource=1&amp;jobType=2&amp;recruitType=CR&amp;sourceType=001"/>
              </a:rPr>
              <a:t>/portal5/</a:t>
            </a:r>
            <a:r>
              <a:rPr lang="en-SG" dirty="0" err="1">
                <a:hlinkClick r:id="rId3" tooltip="https://career.huawei.com/reccampportal/portal5/campus-recruitment-detail.html?jobId=24233&amp;dataSource=1&amp;jobType=2&amp;recruitType=CR&amp;sourceType=001"/>
              </a:rPr>
              <a:t>campus-recruitment-detail.html?jobId</a:t>
            </a:r>
            <a:r>
              <a:rPr lang="en-SG" dirty="0">
                <a:hlinkClick r:id="rId3" tooltip="https://career.huawei.com/reccampportal/portal5/campus-recruitment-detail.html?jobId=24233&amp;dataSource=1&amp;jobType=2&amp;recruitType=CR&amp;sourceType=001"/>
              </a:rPr>
              <a:t>=24233&amp;dataSource=1&amp;jobType=2&amp;recruitType=</a:t>
            </a:r>
            <a:r>
              <a:rPr lang="en-SG" dirty="0" err="1">
                <a:hlinkClick r:id="rId3" tooltip="https://career.huawei.com/reccampportal/portal5/campus-recruitment-detail.html?jobId=24233&amp;dataSource=1&amp;jobType=2&amp;recruitType=CR&amp;sourceType=001"/>
              </a:rPr>
              <a:t>CR&amp;sourceType</a:t>
            </a:r>
            <a:r>
              <a:rPr lang="en-SG" dirty="0">
                <a:hlinkClick r:id="rId3" tooltip="https://career.huawei.com/reccampportal/portal5/campus-recruitment-detail.html?jobId=24233&amp;dataSource=1&amp;jobType=2&amp;recruitType=CR&amp;sourceType=001"/>
              </a:rPr>
              <a:t>=001</a:t>
            </a:r>
            <a:endParaRPr b="1" dirty="0">
              <a:solidFill>
                <a:srgbClr val="1D1D1A"/>
              </a:solidFill>
              <a:latin typeface="Microsoft Yahei"/>
              <a:ea typeface="Microsoft Yahei"/>
              <a:cs typeface="Microsoft Yahei"/>
              <a:sym typeface="Microsoft Yahei"/>
            </a:endParaRPr>
          </a:p>
        </p:txBody>
      </p:sp>
      <p:pic>
        <p:nvPicPr>
          <p:cNvPr id="104" name="Google Shape;104;g36cd3bd2312_0_11"/>
          <p:cNvPicPr preferRelativeResize="0"/>
          <p:nvPr/>
        </p:nvPicPr>
        <p:blipFill>
          <a:blip r:embed="rId4">
            <a:alphaModFix/>
          </a:blip>
          <a:stretch>
            <a:fillRect/>
          </a:stretch>
        </p:blipFill>
        <p:spPr>
          <a:xfrm>
            <a:off x="6898693" y="60677"/>
            <a:ext cx="1986992" cy="4559198"/>
          </a:xfrm>
          <a:prstGeom prst="rect">
            <a:avLst/>
          </a:prstGeom>
          <a:noFill/>
          <a:ln>
            <a:noFill/>
          </a:ln>
        </p:spPr>
      </p:pic>
      <p:pic>
        <p:nvPicPr>
          <p:cNvPr id="7" name="Picture 6">
            <a:extLst>
              <a:ext uri="{FF2B5EF4-FFF2-40B4-BE49-F238E27FC236}">
                <a16:creationId xmlns:a16="http://schemas.microsoft.com/office/drawing/2014/main" id="{5822C977-6E53-D1B2-3C49-FA12678B284A}"/>
              </a:ext>
            </a:extLst>
          </p:cNvPr>
          <p:cNvPicPr>
            <a:picLocks noChangeAspect="1"/>
          </p:cNvPicPr>
          <p:nvPr/>
        </p:nvPicPr>
        <p:blipFill>
          <a:blip r:embed="rId5"/>
          <a:stretch>
            <a:fillRect/>
          </a:stretch>
        </p:blipFill>
        <p:spPr>
          <a:xfrm>
            <a:off x="5687322" y="3514061"/>
            <a:ext cx="1105814" cy="1105814"/>
          </a:xfrm>
          <a:prstGeom prst="rect">
            <a:avLst/>
          </a:prstGeom>
        </p:spPr>
      </p:pic>
    </p:spTree>
  </p:cSld>
  <p:clrMapOvr>
    <a:masterClrMapping/>
  </p:clrMapOvr>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of. Liu's">
  <a:themeElements>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新細明體"/>
        <a:cs typeface=""/>
      </a:majorFont>
      <a:minorFont>
        <a:latin typeface="Tahoma"/>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solidFill>
        <a:ln>
          <a:solidFill>
            <a:schemeClr val="tx1"/>
          </a:solidFill>
        </a:ln>
      </a:spPr>
      <a:bodyPr rtlCol="0" anchor="ctr"/>
      <a:lstStyle>
        <a:defPPr algn="ctr">
          <a:defRPr sz="1000" b="1" dirty="0"/>
        </a:defPPr>
      </a:lstStyle>
      <a:style>
        <a:lnRef idx="2">
          <a:schemeClr val="accent1">
            <a:shade val="50000"/>
          </a:schemeClr>
        </a:lnRef>
        <a:fillRef idx="1">
          <a:schemeClr val="accent1"/>
        </a:fillRef>
        <a:effectRef idx="0">
          <a:schemeClr val="accent1"/>
        </a:effectRef>
        <a:fontRef idx="minor">
          <a:schemeClr val="lt1"/>
        </a:fontRef>
      </a:style>
    </a:spDef>
    <a:txDef>
      <a:spPr bwMode="auto">
        <a:solidFill>
          <a:srgbClr val="FF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wrap="square">
        <a:spAutoFit/>
      </a:bodyPr>
      <a:lstStyle>
        <a:defPPr algn="ctr">
          <a:defRPr sz="2400" b="1" dirty="0" smtClean="0"/>
        </a:defPPr>
      </a:lstStyle>
    </a:tx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of. Liu's" id="{FC612C34-5701-4D08-A9BF-20DE2FB5841B}" vid="{A00E899B-E1C9-4448-8A87-C6B18400CF51}"/>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3970</Words>
  <Application>Microsoft Office PowerPoint</Application>
  <PresentationFormat>On-screen Show (16:9)</PresentationFormat>
  <Paragraphs>127</Paragraphs>
  <Slides>7</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Arial</vt:lpstr>
      <vt:lpstr>Microsoft Yahei</vt:lpstr>
      <vt:lpstr>Tahoma</vt:lpstr>
      <vt:lpstr>Open Sans</vt:lpstr>
      <vt:lpstr>Microsoft Yahei</vt:lpstr>
      <vt:lpstr>PT Sans Narrow</vt:lpstr>
      <vt:lpstr>Wingdings</vt:lpstr>
      <vt:lpstr>Courier New</vt:lpstr>
      <vt:lpstr>FrutigerNext LT Regular</vt:lpstr>
      <vt:lpstr>Calibri</vt:lpstr>
      <vt:lpstr>Microsoft Yahei</vt:lpstr>
      <vt:lpstr>Tropic</vt:lpstr>
      <vt:lpstr>Prof. Liu's</vt:lpstr>
      <vt:lpstr>Welcome Message</vt:lpstr>
      <vt:lpstr>Introduction of LGM3A Workshop</vt:lpstr>
      <vt:lpstr>Acknowledgments</vt:lpstr>
      <vt:lpstr>Schedule</vt:lpstr>
      <vt:lpstr>2012 Labs – Central Software Institute - Poisson Lab Overview</vt:lpstr>
      <vt:lpstr>Our Research Outcome on JiuWen Agent Platform (九问)</vt:lpstr>
      <vt:lpstr>Innovate with 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Message</dc:title>
  <cp:lastModifiedBy>wangzheng</cp:lastModifiedBy>
  <cp:revision>15</cp:revision>
  <dcterms:modified xsi:type="dcterms:W3CDTF">2025-10-27T07:54:17Z</dcterms:modified>
</cp:coreProperties>
</file>