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9"/>
  </p:notesMasterIdLst>
  <p:sldIdLst>
    <p:sldId id="256" r:id="rId3"/>
    <p:sldId id="2007580155" r:id="rId4"/>
    <p:sldId id="2007580138" r:id="rId5"/>
    <p:sldId id="2007580176" r:id="rId6"/>
    <p:sldId id="2007580147" r:id="rId7"/>
    <p:sldId id="2007580179" r:id="rId8"/>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 Long" initials="CL" lastIdx="1" clrIdx="0">
    <p:extLst>
      <p:ext uri="{19B8F6BF-5375-455C-9EA6-DF929625EA0E}">
        <p15:presenceInfo xmlns:p15="http://schemas.microsoft.com/office/powerpoint/2012/main" userId="47303863dbd97e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C39BE1"/>
    <a:srgbClr val="F46C18"/>
    <a:srgbClr val="CA6D10"/>
    <a:srgbClr val="FF8989"/>
    <a:srgbClr val="0099FF"/>
    <a:srgbClr val="CCFFCC"/>
    <a:srgbClr val="FFCCFF"/>
    <a:srgbClr val="CCFFFF"/>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6" autoAdjust="0"/>
    <p:restoredTop sz="80186" autoAdjust="0"/>
  </p:normalViewPr>
  <p:slideViewPr>
    <p:cSldViewPr snapToGrid="0">
      <p:cViewPr varScale="1">
        <p:scale>
          <a:sx n="54" d="100"/>
          <a:sy n="54" d="100"/>
        </p:scale>
        <p:origin x="1112" y="5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393DA-8587-44D6-9E8F-883027701E04}" type="datetimeFigureOut">
              <a:rPr lang="en-GB" smtClean="0"/>
              <a:t>21/07/2024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57576-4036-4077-876A-4D5A4B51F2B0}" type="slidenum">
              <a:rPr lang="en-GB" smtClean="0"/>
              <a:t>‹#›</a:t>
            </a:fld>
            <a:endParaRPr lang="en-GB"/>
          </a:p>
        </p:txBody>
      </p:sp>
    </p:spTree>
    <p:extLst>
      <p:ext uri="{BB962C8B-B14F-4D97-AF65-F5344CB8AC3E}">
        <p14:creationId xmlns:p14="http://schemas.microsoft.com/office/powerpoint/2010/main" val="383067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C1789-CC30-CCDF-97E5-67830F4CD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BDAC4-5E1B-25BC-9CE4-93988CC39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4DC058-F93E-2442-8511-BD212F0CD6FF}"/>
              </a:ext>
            </a:extLst>
          </p:cNvPr>
          <p:cNvSpPr>
            <a:spLocks noGrp="1"/>
          </p:cNvSpPr>
          <p:nvPr>
            <p:ph type="body" idx="1"/>
          </p:nvPr>
        </p:nvSpPr>
        <p:spPr/>
        <p:txBody>
          <a:bodyPr/>
          <a:lstStyle/>
          <a:p>
            <a:r>
              <a:rPr lang="en-SG" sz="1200" kern="1200" dirty="0">
                <a:solidFill>
                  <a:schemeClr val="tx1"/>
                </a:solidFill>
                <a:effectLst/>
                <a:latin typeface="+mn-lt"/>
                <a:ea typeface="+mn-ea"/>
                <a:cs typeface="+mn-cs"/>
              </a:rPr>
              <a:t>Hello everyone,</a:t>
            </a:r>
          </a:p>
          <a:p>
            <a:r>
              <a:rPr lang="en-SG" sz="1200" kern="1200" dirty="0">
                <a:solidFill>
                  <a:schemeClr val="tx1"/>
                </a:solidFill>
                <a:effectLst/>
                <a:latin typeface="+mn-lt"/>
                <a:ea typeface="+mn-ea"/>
                <a:cs typeface="+mn-cs"/>
              </a:rPr>
              <a:t>I am presenting the paper titled "M-RAG: Reinforcing Large Language Model Performance through Retrieval-Augmented Generation with Multiple Partitions" at ACL 2024. The authors are from Huawei Singapore Research </a:t>
            </a:r>
            <a:r>
              <a:rPr lang="en-SG" sz="1200" kern="1200" dirty="0" err="1">
                <a:solidFill>
                  <a:schemeClr val="tx1"/>
                </a:solidFill>
                <a:effectLst/>
                <a:latin typeface="+mn-lt"/>
                <a:ea typeface="+mn-ea"/>
                <a:cs typeface="+mn-cs"/>
              </a:rPr>
              <a:t>Center</a:t>
            </a:r>
            <a:r>
              <a:rPr lang="en-SG" sz="1200" kern="1200" dirty="0">
                <a:solidFill>
                  <a:schemeClr val="tx1"/>
                </a:solidFill>
                <a:effectLst/>
                <a:latin typeface="+mn-lt"/>
                <a:ea typeface="+mn-ea"/>
                <a:cs typeface="+mn-cs"/>
              </a:rPr>
              <a:t>.</a:t>
            </a:r>
          </a:p>
          <a:p>
            <a:pPr marL="0" indent="0">
              <a:buNone/>
            </a:pPr>
            <a:endParaRPr lang="zh-HK" altLang="en-US" dirty="0"/>
          </a:p>
        </p:txBody>
      </p:sp>
      <p:sp>
        <p:nvSpPr>
          <p:cNvPr id="4" name="Slide Number Placeholder 3">
            <a:extLst>
              <a:ext uri="{FF2B5EF4-FFF2-40B4-BE49-F238E27FC236}">
                <a16:creationId xmlns:a16="http://schemas.microsoft.com/office/drawing/2014/main" id="{46C6DB70-E00D-A969-9EEF-484B1C6074CE}"/>
              </a:ext>
            </a:extLst>
          </p:cNvPr>
          <p:cNvSpPr>
            <a:spLocks noGrp="1"/>
          </p:cNvSpPr>
          <p:nvPr>
            <p:ph type="sldNum" sz="quarter" idx="10"/>
          </p:nvPr>
        </p:nvSpPr>
        <p:spPr/>
        <p:txBody>
          <a:bodyPr/>
          <a:lstStyle/>
          <a:p>
            <a:fld id="{60557576-4036-4077-876A-4D5A4B51F2B0}" type="slidenum">
              <a:rPr lang="en-GB" smtClean="0"/>
              <a:t>1</a:t>
            </a:fld>
            <a:endParaRPr lang="en-GB"/>
          </a:p>
        </p:txBody>
      </p:sp>
    </p:spTree>
    <p:extLst>
      <p:ext uri="{BB962C8B-B14F-4D97-AF65-F5344CB8AC3E}">
        <p14:creationId xmlns:p14="http://schemas.microsoft.com/office/powerpoint/2010/main" val="339026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We begin with an example of a large model application for background context. Consider Elon Musk, the CEO of Tesla and owner of Twitter, who is also a film actor, producer, and playwright. We input his biography into a Large Language Model (LLM) to answer the question: "In which episode of 'The Big Bang Theory' does Elon Musk appear, and what is the plot?" Existing RAG methods struggle to provide relevant answers because the retrieved information is not targeted. However, by partitioning his biography into sections such as Zip2, PayPal, Tesla, and film, and directing the film-related partition to the LLM, we obtain the correct answer: "The Big Bang Theory" Season 9, Episode 9. This example demonstrates that multi-partition RAG aligns better with intuitive search patterns and improves effectiveness. However, it introduces unique challenges: how to partition, select partitions, and utilize memory effectively. We discuss our developed techniques to address these challenges.</a:t>
            </a:r>
          </a:p>
          <a:p>
            <a:pPr marL="0" indent="0">
              <a:buNone/>
            </a:pP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45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a:solidFill>
                  <a:schemeClr val="tx1"/>
                </a:solidFill>
                <a:effectLst/>
                <a:latin typeface="+mn-lt"/>
                <a:ea typeface="+mn-ea"/>
                <a:cs typeface="+mn-cs"/>
              </a:rPr>
              <a:t>We introduce how M-RAG differs from existing RAG techniques. Traditional RAG methods can be categorized into three types: </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Naive RAG: follows an Indexing-Retrieval-Generation process but suffers from hallucination. </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Advanced RAG: aims to overcome the shortcomings of Naive RAG using pre- and post-retrieval adjustments. </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Modular RAG: enhances RAG with external modules like search and task adapters.</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In contrast, M-RAG treats partitions as basic units for RAG rather than databases. We also propose a multi-agent framework that optimizes end-to-end metrics instead of retrieval accuracy. Furthermore, we explore the concept of RAG as a Service. Inspired by </a:t>
            </a:r>
            <a:r>
              <a:rPr lang="en-SG" sz="1200" kern="1200" dirty="0" err="1">
                <a:solidFill>
                  <a:schemeClr val="tx1"/>
                </a:solidFill>
                <a:effectLst/>
                <a:latin typeface="+mn-lt"/>
                <a:ea typeface="+mn-ea"/>
                <a:cs typeface="+mn-cs"/>
              </a:rPr>
              <a:t>OpenAI's</a:t>
            </a:r>
            <a:r>
              <a:rPr lang="en-SG" sz="1200" kern="1200" dirty="0">
                <a:solidFill>
                  <a:schemeClr val="tx1"/>
                </a:solidFill>
                <a:effectLst/>
                <a:latin typeface="+mn-lt"/>
                <a:ea typeface="+mn-ea"/>
                <a:cs typeface="+mn-cs"/>
              </a:rPr>
              <a:t> GPTs, which function as LLMs as a Service through an App Store, we propose a Knowledge Store where developers can upload various types of knowledge. This knowledge can be public, private, or require payment, and with more precise knowledge, users can obtain more accurate answers via M-RAG, justifying the payment for the service.</a:t>
            </a:r>
          </a:p>
          <a:p>
            <a:endParaRPr lang="zh-CN" altLang="en-US" sz="1200" dirty="0">
              <a:latin typeface="宋体" panose="02010600030101010101" pitchFamily="2" charset="-122"/>
              <a:ea typeface="宋体" panose="02010600030101010101" pitchFamily="2" charset="-122"/>
            </a:endParaRPr>
          </a:p>
        </p:txBody>
      </p:sp>
      <p:sp>
        <p:nvSpPr>
          <p:cNvPr id="4" name="Slide Number Placeholder 3"/>
          <p:cNvSpPr>
            <a:spLocks noGrp="1"/>
          </p:cNvSpPr>
          <p:nvPr>
            <p:ph type="sldNum" sz="quarter" idx="5"/>
          </p:nvPr>
        </p:nvSpPr>
        <p:spPr/>
        <p:txBody>
          <a:bodyPr/>
          <a:lstStyle/>
          <a:p>
            <a:fld id="{DE08E9C3-6E00-41ED-8CD1-ED5D14DA9BA0}" type="slidenum">
              <a:rPr lang="en-SG" smtClean="0"/>
              <a:t>3</a:t>
            </a:fld>
            <a:endParaRPr lang="en-SG"/>
          </a:p>
        </p:txBody>
      </p:sp>
    </p:spTree>
    <p:extLst>
      <p:ext uri="{BB962C8B-B14F-4D97-AF65-F5344CB8AC3E}">
        <p14:creationId xmlns:p14="http://schemas.microsoft.com/office/powerpoint/2010/main" val="91928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a:solidFill>
                  <a:schemeClr val="tx1"/>
                </a:solidFill>
                <a:effectLst/>
                <a:latin typeface="+mn-lt"/>
                <a:ea typeface="+mn-ea"/>
                <a:cs typeface="+mn-cs"/>
              </a:rPr>
              <a:t>We address three main challenges in M-RAG: </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Partitioning: We conduct an empirical study to determine the best partitioning strategy (e.g., LSH, clustering, graph partition, category) and the optimal number of partitions based on a validation set for a specific text generation task.</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Partition Selection: We introduce a reinforcement learning (RL) agent called Agent-S, </a:t>
            </a:r>
            <a:r>
              <a:rPr lang="en-SG" sz="1200" kern="1200" dirty="0" err="1">
                <a:solidFill>
                  <a:schemeClr val="tx1"/>
                </a:solidFill>
                <a:effectLst/>
                <a:latin typeface="+mn-lt"/>
                <a:ea typeface="+mn-ea"/>
                <a:cs typeface="+mn-cs"/>
              </a:rPr>
              <a:t>modeled</a:t>
            </a:r>
            <a:r>
              <a:rPr lang="en-SG" sz="1200" kern="1200" dirty="0">
                <a:solidFill>
                  <a:schemeClr val="tx1"/>
                </a:solidFill>
                <a:effectLst/>
                <a:latin typeface="+mn-lt"/>
                <a:ea typeface="+mn-ea"/>
                <a:cs typeface="+mn-cs"/>
              </a:rPr>
              <a:t> in a Multi-armed Bandit setup. If Agent-S selects a good partition, it receives a high reward based on task metrics like ROUGE for text summarization. We focus on end-to-end RAG performance rather than local retrieval precision or recall.</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Memory Utilization: We introduce another agent called Agent-R, which refines the retrieved memory from Agent-S. With refined memory, the LLM generates better text, providing a high reward that informs Agent-S for future memory retrieval. This creates a positive feedback loop. Agent-S and Agent-R are integrated through multi-agent reinforcement learning, jointly optimized to enhance text generation for given input queries.</a:t>
            </a:r>
          </a:p>
          <a:p>
            <a:endParaRPr lang="zh-CN" altLang="en-US" sz="1200" dirty="0">
              <a:latin typeface="宋体" panose="02010600030101010101" pitchFamily="2" charset="-122"/>
              <a:ea typeface="宋体" panose="02010600030101010101" pitchFamily="2" charset="-122"/>
            </a:endParaRPr>
          </a:p>
        </p:txBody>
      </p:sp>
      <p:sp>
        <p:nvSpPr>
          <p:cNvPr id="4" name="Slide Number Placeholder 3"/>
          <p:cNvSpPr>
            <a:spLocks noGrp="1"/>
          </p:cNvSpPr>
          <p:nvPr>
            <p:ph type="sldNum" sz="quarter" idx="5"/>
          </p:nvPr>
        </p:nvSpPr>
        <p:spPr/>
        <p:txBody>
          <a:bodyPr/>
          <a:lstStyle/>
          <a:p>
            <a:fld id="{DE08E9C3-6E00-41ED-8CD1-ED5D14DA9BA0}" type="slidenum">
              <a:rPr lang="en-SG" smtClean="0"/>
              <a:t>4</a:t>
            </a:fld>
            <a:endParaRPr lang="en-SG"/>
          </a:p>
        </p:txBody>
      </p:sp>
    </p:spTree>
    <p:extLst>
      <p:ext uri="{BB962C8B-B14F-4D97-AF65-F5344CB8AC3E}">
        <p14:creationId xmlns:p14="http://schemas.microsoft.com/office/powerpoint/2010/main" val="370736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We conduct comprehensive experiments on three language generation tasks: text summarization, machine translation, and dialogue generation, using three distinct language model architectures. Based on the recent MOE 8×7B model, M-RAG achieves improvements of 11%, 8%, and 12% in the respective tasks compared to the best baseline methods. Additionally, we observe that data partitioning and memory refinement both contribute to end-to-end performance, and M-RAG supports faster index construction and maintenance. M-RAG demonstrates excellent transferability across different underlying large model architectures in these text generation tasks.</a:t>
            </a:r>
          </a:p>
          <a:p>
            <a:endParaRPr lang="zh-CN" altLang="en-US" sz="1200" dirty="0">
              <a:latin typeface="宋体" panose="02010600030101010101" pitchFamily="2" charset="-122"/>
              <a:ea typeface="宋体" panose="02010600030101010101" pitchFamily="2" charset="-122"/>
            </a:endParaRPr>
          </a:p>
        </p:txBody>
      </p:sp>
      <p:sp>
        <p:nvSpPr>
          <p:cNvPr id="4" name="Slide Number Placeholder 3"/>
          <p:cNvSpPr>
            <a:spLocks noGrp="1"/>
          </p:cNvSpPr>
          <p:nvPr>
            <p:ph type="sldNum" sz="quarter" idx="5"/>
          </p:nvPr>
        </p:nvSpPr>
        <p:spPr/>
        <p:txBody>
          <a:bodyPr/>
          <a:lstStyle/>
          <a:p>
            <a:fld id="{DE08E9C3-6E00-41ED-8CD1-ED5D14DA9BA0}" type="slidenum">
              <a:rPr lang="en-SG" smtClean="0"/>
              <a:t>5</a:t>
            </a:fld>
            <a:endParaRPr lang="en-SG"/>
          </a:p>
        </p:txBody>
      </p:sp>
    </p:spTree>
    <p:extLst>
      <p:ext uri="{BB962C8B-B14F-4D97-AF65-F5344CB8AC3E}">
        <p14:creationId xmlns:p14="http://schemas.microsoft.com/office/powerpoint/2010/main" val="5732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22" name="Group 2"/>
          <p:cNvGrpSpPr>
            <a:grpSpLocks/>
          </p:cNvGrpSpPr>
          <p:nvPr/>
        </p:nvGrpSpPr>
        <p:grpSpPr bwMode="auto">
          <a:xfrm>
            <a:off x="1" y="2438401"/>
            <a:ext cx="12012084" cy="1052513"/>
            <a:chOff x="0" y="1536"/>
            <a:chExt cx="5675" cy="663"/>
          </a:xfrm>
        </p:grpSpPr>
        <p:grpSp>
          <p:nvGrpSpPr>
            <p:cNvPr id="81923" name="Group 3"/>
            <p:cNvGrpSpPr>
              <a:grpSpLocks/>
            </p:cNvGrpSpPr>
            <p:nvPr/>
          </p:nvGrpSpPr>
          <p:grpSpPr bwMode="auto">
            <a:xfrm>
              <a:off x="183" y="1604"/>
              <a:ext cx="448" cy="299"/>
              <a:chOff x="720" y="336"/>
              <a:chExt cx="624" cy="432"/>
            </a:xfrm>
          </p:grpSpPr>
          <p:sp>
            <p:nvSpPr>
              <p:cNvPr id="8192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sp>
            <p:nvSpPr>
              <p:cNvPr id="8192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grpSp>
        <p:grpSp>
          <p:nvGrpSpPr>
            <p:cNvPr id="81926" name="Group 6"/>
            <p:cNvGrpSpPr>
              <a:grpSpLocks/>
            </p:cNvGrpSpPr>
            <p:nvPr/>
          </p:nvGrpSpPr>
          <p:grpSpPr bwMode="auto">
            <a:xfrm>
              <a:off x="261" y="1870"/>
              <a:ext cx="465" cy="299"/>
              <a:chOff x="912" y="2640"/>
              <a:chExt cx="672" cy="432"/>
            </a:xfrm>
          </p:grpSpPr>
          <p:sp>
            <p:nvSpPr>
              <p:cNvPr id="8192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sp>
            <p:nvSpPr>
              <p:cNvPr id="8192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grpSp>
        <p:sp>
          <p:nvSpPr>
            <p:cNvPr id="8192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sp>
          <p:nvSpPr>
            <p:cNvPr id="8193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sp>
          <p:nvSpPr>
            <p:cNvPr id="8193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grpSp>
      <p:sp>
        <p:nvSpPr>
          <p:cNvPr id="81932" name="Rectangle 12"/>
          <p:cNvSpPr>
            <a:spLocks noGrp="1" noChangeArrowheads="1"/>
          </p:cNvSpPr>
          <p:nvPr>
            <p:ph type="ctrTitle"/>
          </p:nvPr>
        </p:nvSpPr>
        <p:spPr>
          <a:xfrm>
            <a:off x="1320800" y="1676400"/>
            <a:ext cx="10363200" cy="1462088"/>
          </a:xfrm>
        </p:spPr>
        <p:txBody>
          <a:bodyPr/>
          <a:lstStyle>
            <a:lvl1pPr>
              <a:defRPr/>
            </a:lvl1pPr>
          </a:lstStyle>
          <a:p>
            <a:pPr lvl="0"/>
            <a:r>
              <a:rPr lang="en-US" altLang="zh-TW" noProof="0"/>
              <a:t>Click to edit Master title style</a:t>
            </a:r>
            <a:endParaRPr lang="zh-TW" altLang="en-US" noProof="0"/>
          </a:p>
        </p:txBody>
      </p:sp>
      <p:sp>
        <p:nvSpPr>
          <p:cNvPr id="81933" name="Rectangle 1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zh-TW" noProof="0"/>
              <a:t>Click to edit Master subtitle style</a:t>
            </a:r>
            <a:endParaRPr lang="zh-TW" altLang="en-US" noProof="0"/>
          </a:p>
        </p:txBody>
      </p:sp>
      <p:sp>
        <p:nvSpPr>
          <p:cNvPr id="81934"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fld id="{34D345EB-B0A5-4646-98CA-B6E3E01765CC}" type="datetime1">
              <a:rPr lang="en-GB" smtClean="0"/>
              <a:t>21/07/2024</a:t>
            </a:fld>
            <a:endParaRPr lang="en-GB"/>
          </a:p>
        </p:txBody>
      </p:sp>
      <p:sp>
        <p:nvSpPr>
          <p:cNvPr id="81935"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n-GB"/>
          </a:p>
        </p:txBody>
      </p:sp>
      <p:sp>
        <p:nvSpPr>
          <p:cNvPr id="81936"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83893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fld id="{C29B435B-B099-4B2E-926E-55C5C737FFA7}" type="datetime1">
              <a:rPr lang="en-GB" smtClean="0"/>
              <a:t>21/07/2024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58433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ltLang="zh-HK"/>
              <a:t>Click to edit Master title style</a:t>
            </a:r>
            <a:endParaRPr lang="zh-HK" altLang="en-US"/>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fld id="{AC1F1BF8-E17B-4B6E-8CBF-3DF614A1B740}" type="datetime1">
              <a:rPr lang="en-GB" smtClean="0"/>
              <a:t>21/07/2024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338068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34585" y="214314"/>
            <a:ext cx="10390716" cy="1462087"/>
          </a:xfrm>
        </p:spPr>
        <p:txBody>
          <a:bodyPr/>
          <a:lstStyle/>
          <a:p>
            <a:r>
              <a:rPr lang="en-US" altLang="zh-HK"/>
              <a:t>Click to edit Master title style</a:t>
            </a:r>
            <a:endParaRPr lang="zh-HK" altLang="en-US"/>
          </a:p>
        </p:txBody>
      </p:sp>
      <p:sp>
        <p:nvSpPr>
          <p:cNvPr id="3" name="Content Placeholder 2"/>
          <p:cNvSpPr>
            <a:spLocks noGrp="1"/>
          </p:cNvSpPr>
          <p:nvPr>
            <p:ph sz="quarter" idx="1"/>
          </p:nvPr>
        </p:nvSpPr>
        <p:spPr>
          <a:xfrm>
            <a:off x="1576917" y="20177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quarter" idx="2"/>
          </p:nvPr>
        </p:nvSpPr>
        <p:spPr>
          <a:xfrm>
            <a:off x="6860117" y="20177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Content Placeholder 4"/>
          <p:cNvSpPr>
            <a:spLocks noGrp="1"/>
          </p:cNvSpPr>
          <p:nvPr>
            <p:ph sz="quarter" idx="3"/>
          </p:nvPr>
        </p:nvSpPr>
        <p:spPr>
          <a:xfrm>
            <a:off x="1576917" y="41513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Content Placeholder 5"/>
          <p:cNvSpPr>
            <a:spLocks noGrp="1"/>
          </p:cNvSpPr>
          <p:nvPr>
            <p:ph sz="quarter" idx="4"/>
          </p:nvPr>
        </p:nvSpPr>
        <p:spPr>
          <a:xfrm>
            <a:off x="6860117" y="41513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a:xfrm>
            <a:off x="1549400" y="6243638"/>
            <a:ext cx="2540000" cy="457200"/>
          </a:xfrm>
        </p:spPr>
        <p:txBody>
          <a:bodyPr/>
          <a:lstStyle>
            <a:lvl1pPr>
              <a:defRPr/>
            </a:lvl1pPr>
          </a:lstStyle>
          <a:p>
            <a:fld id="{31BF4872-1531-4ED2-8DE1-5A574DFB1F53}" type="datetime1">
              <a:rPr lang="en-GB" smtClean="0"/>
              <a:t>21/07/2024</a:t>
            </a:fld>
            <a:endParaRPr lang="en-GB"/>
          </a:p>
        </p:txBody>
      </p:sp>
      <p:sp>
        <p:nvSpPr>
          <p:cNvPr id="8" name="Footer Placeholder 7"/>
          <p:cNvSpPr>
            <a:spLocks noGrp="1"/>
          </p:cNvSpPr>
          <p:nvPr>
            <p:ph type="ftr" sz="quarter" idx="11"/>
          </p:nvPr>
        </p:nvSpPr>
        <p:spPr>
          <a:xfrm>
            <a:off x="4876800" y="6243638"/>
            <a:ext cx="3860800" cy="457200"/>
          </a:xfrm>
        </p:spPr>
        <p:txBody>
          <a:bodyPr/>
          <a:lstStyle>
            <a:lvl1pPr>
              <a:defRPr/>
            </a:lvl1pPr>
          </a:lstStyle>
          <a:p>
            <a:endParaRPr lang="en-GB"/>
          </a:p>
        </p:txBody>
      </p:sp>
      <p:sp>
        <p:nvSpPr>
          <p:cNvPr id="9" name="Slide Number Placeholder 8"/>
          <p:cNvSpPr>
            <a:spLocks noGrp="1"/>
          </p:cNvSpPr>
          <p:nvPr>
            <p:ph type="sldNum" sz="quarter" idx="12"/>
          </p:nvPr>
        </p:nvSpPr>
        <p:spPr>
          <a:xfrm>
            <a:off x="9389533" y="6243638"/>
            <a:ext cx="2540000" cy="4572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196163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ltLang="zh-HK"/>
              <a:t>Click to edit Master title style</a:t>
            </a:r>
            <a:endParaRPr lang="zh-HK" altLang="en-US"/>
          </a:p>
        </p:txBody>
      </p:sp>
      <p:sp>
        <p:nvSpPr>
          <p:cNvPr id="3" name="Table Placeholder 2"/>
          <p:cNvSpPr>
            <a:spLocks noGrp="1"/>
          </p:cNvSpPr>
          <p:nvPr>
            <p:ph type="tbl" idx="1"/>
          </p:nvPr>
        </p:nvSpPr>
        <p:spPr>
          <a:xfrm>
            <a:off x="1576917" y="2017713"/>
            <a:ext cx="10363200" cy="4114800"/>
          </a:xfrm>
        </p:spPr>
        <p:txBody>
          <a:bodyPr/>
          <a:lstStyle/>
          <a:p>
            <a:r>
              <a:rPr lang="en-US" altLang="zh-HK"/>
              <a:t>Click icon to add table</a:t>
            </a:r>
            <a:endParaRPr lang="zh-HK" altLang="en-US"/>
          </a:p>
        </p:txBody>
      </p:sp>
      <p:sp>
        <p:nvSpPr>
          <p:cNvPr id="4" name="Date Placeholder 3"/>
          <p:cNvSpPr>
            <a:spLocks noGrp="1"/>
          </p:cNvSpPr>
          <p:nvPr>
            <p:ph type="dt" sz="half" idx="10"/>
          </p:nvPr>
        </p:nvSpPr>
        <p:spPr>
          <a:xfrm>
            <a:off x="1549400" y="6243638"/>
            <a:ext cx="2540000" cy="457200"/>
          </a:xfrm>
        </p:spPr>
        <p:txBody>
          <a:bodyPr/>
          <a:lstStyle>
            <a:lvl1pPr>
              <a:defRPr/>
            </a:lvl1pPr>
          </a:lstStyle>
          <a:p>
            <a:fld id="{474A9C4D-EA58-481D-93E4-A53A7C808CCE}" type="datetime1">
              <a:rPr lang="en-GB" smtClean="0"/>
              <a:t>21/07/2024</a:t>
            </a:fld>
            <a:endParaRPr lang="en-GB"/>
          </a:p>
        </p:txBody>
      </p:sp>
      <p:sp>
        <p:nvSpPr>
          <p:cNvPr id="5" name="Footer Placeholder 4"/>
          <p:cNvSpPr>
            <a:spLocks noGrp="1"/>
          </p:cNvSpPr>
          <p:nvPr>
            <p:ph type="ftr" sz="quarter" idx="11"/>
          </p:nvPr>
        </p:nvSpPr>
        <p:spPr>
          <a:xfrm>
            <a:off x="4876800" y="6243638"/>
            <a:ext cx="38608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9389533" y="6243638"/>
            <a:ext cx="2540000" cy="4572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51437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ltLang="zh-HK"/>
              <a:t>Click to edit Master title style</a:t>
            </a:r>
            <a:endParaRPr lang="zh-HK" altLang="en-US"/>
          </a:p>
        </p:txBody>
      </p:sp>
      <p:sp>
        <p:nvSpPr>
          <p:cNvPr id="3" name="Text Placeholder 2"/>
          <p:cNvSpPr>
            <a:spLocks noGrp="1"/>
          </p:cNvSpPr>
          <p:nvPr>
            <p:ph type="body" sz="half" idx="1"/>
          </p:nvPr>
        </p:nvSpPr>
        <p:spPr>
          <a:xfrm>
            <a:off x="15769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68601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a:xfrm>
            <a:off x="1549400" y="6243638"/>
            <a:ext cx="2540000" cy="457200"/>
          </a:xfrm>
        </p:spPr>
        <p:txBody>
          <a:bodyPr/>
          <a:lstStyle>
            <a:lvl1pPr>
              <a:defRPr/>
            </a:lvl1pPr>
          </a:lstStyle>
          <a:p>
            <a:fld id="{6896B38E-0345-49E7-BE68-17AC2E488B5F}" type="datetime1">
              <a:rPr lang="en-GB" smtClean="0"/>
              <a:t>21/07/2024</a:t>
            </a:fld>
            <a:endParaRPr lang="en-GB"/>
          </a:p>
        </p:txBody>
      </p:sp>
      <p:sp>
        <p:nvSpPr>
          <p:cNvPr id="6" name="Footer Placeholder 5"/>
          <p:cNvSpPr>
            <a:spLocks noGrp="1"/>
          </p:cNvSpPr>
          <p:nvPr>
            <p:ph type="ftr" sz="quarter" idx="11"/>
          </p:nvPr>
        </p:nvSpPr>
        <p:spPr>
          <a:xfrm>
            <a:off x="4876800" y="6243638"/>
            <a:ext cx="38608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9389533" y="6243638"/>
            <a:ext cx="2540000" cy="4572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555501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ltLang="zh-HK"/>
              <a:t>Click to edit Master title style</a:t>
            </a:r>
            <a:endParaRPr lang="zh-HK" altLang="en-US"/>
          </a:p>
        </p:txBody>
      </p:sp>
      <p:sp>
        <p:nvSpPr>
          <p:cNvPr id="3" name="Text Placeholder 2"/>
          <p:cNvSpPr>
            <a:spLocks noGrp="1"/>
          </p:cNvSpPr>
          <p:nvPr>
            <p:ph type="body" sz="half" idx="1"/>
          </p:nvPr>
        </p:nvSpPr>
        <p:spPr>
          <a:xfrm>
            <a:off x="15769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quarter" idx="2"/>
          </p:nvPr>
        </p:nvSpPr>
        <p:spPr>
          <a:xfrm>
            <a:off x="6860117" y="20177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Content Placeholder 4"/>
          <p:cNvSpPr>
            <a:spLocks noGrp="1"/>
          </p:cNvSpPr>
          <p:nvPr>
            <p:ph sz="quarter" idx="3"/>
          </p:nvPr>
        </p:nvSpPr>
        <p:spPr>
          <a:xfrm>
            <a:off x="6860117" y="41513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Date Placeholder 5"/>
          <p:cNvSpPr>
            <a:spLocks noGrp="1"/>
          </p:cNvSpPr>
          <p:nvPr>
            <p:ph type="dt" sz="half" idx="10"/>
          </p:nvPr>
        </p:nvSpPr>
        <p:spPr>
          <a:xfrm>
            <a:off x="1549400" y="6243638"/>
            <a:ext cx="2540000" cy="457200"/>
          </a:xfrm>
        </p:spPr>
        <p:txBody>
          <a:bodyPr/>
          <a:lstStyle>
            <a:lvl1pPr>
              <a:defRPr/>
            </a:lvl1pPr>
          </a:lstStyle>
          <a:p>
            <a:fld id="{7302A32F-B957-4253-B50A-EA6582C2ED25}" type="datetime1">
              <a:rPr lang="en-GB" smtClean="0"/>
              <a:t>21/07/2024</a:t>
            </a:fld>
            <a:endParaRPr lang="en-GB"/>
          </a:p>
        </p:txBody>
      </p:sp>
      <p:sp>
        <p:nvSpPr>
          <p:cNvPr id="7" name="Footer Placeholder 6"/>
          <p:cNvSpPr>
            <a:spLocks noGrp="1"/>
          </p:cNvSpPr>
          <p:nvPr>
            <p:ph type="ftr" sz="quarter" idx="11"/>
          </p:nvPr>
        </p:nvSpPr>
        <p:spPr>
          <a:xfrm>
            <a:off x="4876800" y="6243638"/>
            <a:ext cx="3860800" cy="457200"/>
          </a:xfrm>
        </p:spPr>
        <p:txBody>
          <a:bodyPr/>
          <a:lstStyle>
            <a:lvl1pPr>
              <a:defRPr/>
            </a:lvl1pPr>
          </a:lstStyle>
          <a:p>
            <a:endParaRPr lang="en-GB"/>
          </a:p>
        </p:txBody>
      </p:sp>
      <p:sp>
        <p:nvSpPr>
          <p:cNvPr id="8" name="Slide Number Placeholder 7"/>
          <p:cNvSpPr>
            <a:spLocks noGrp="1"/>
          </p:cNvSpPr>
          <p:nvPr>
            <p:ph type="sldNum" sz="quarter" idx="12"/>
          </p:nvPr>
        </p:nvSpPr>
        <p:spPr>
          <a:xfrm>
            <a:off x="9389533" y="6243638"/>
            <a:ext cx="2540000" cy="4572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3372743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sz="1800"/>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1800"/>
          </a:p>
        </p:txBody>
      </p:sp>
      <p:sp>
        <p:nvSpPr>
          <p:cNvPr id="54274" name="Rectangle 2"/>
          <p:cNvSpPr>
            <a:spLocks noGrp="1" noChangeArrowheads="1"/>
          </p:cNvSpPr>
          <p:nvPr>
            <p:ph type="ctrTitle"/>
          </p:nvPr>
        </p:nvSpPr>
        <p:spPr>
          <a:xfrm>
            <a:off x="1219201" y="1524000"/>
            <a:ext cx="10164233" cy="1752600"/>
          </a:xfrm>
        </p:spPr>
        <p:txBody>
          <a:bodyPr/>
          <a:lstStyle>
            <a:lvl1pPr>
              <a:defRPr sz="5000"/>
            </a:lvl1pPr>
          </a:lstStyle>
          <a:p>
            <a:r>
              <a:rPr lang="en-US" altLang="en-US"/>
              <a:t>Click to edit Master title style</a:t>
            </a:r>
          </a:p>
        </p:txBody>
      </p:sp>
      <p:sp>
        <p:nvSpPr>
          <p:cNvPr id="54275"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Footer Placeholder 5"/>
          <p:cNvSpPr>
            <a:spLocks noGrp="1" noChangeArrowheads="1"/>
          </p:cNvSpPr>
          <p:nvPr>
            <p:ph type="ftr" sz="quarter" idx="10"/>
          </p:nvPr>
        </p:nvSpPr>
        <p:spPr>
          <a:xfrm>
            <a:off x="914400" y="6243638"/>
            <a:ext cx="7112000" cy="457200"/>
          </a:xfrm>
        </p:spPr>
        <p:txBody>
          <a:bodyPr/>
          <a:lstStyle>
            <a:lvl1pPr algn="ctr">
              <a:defRPr>
                <a:latin typeface="+mj-lt"/>
              </a:defRPr>
            </a:lvl1pPr>
          </a:lstStyle>
          <a:p>
            <a:pPr>
              <a:defRPr/>
            </a:pPr>
            <a:endParaRPr lang="en-US" altLang="en-US"/>
          </a:p>
        </p:txBody>
      </p:sp>
      <p:sp>
        <p:nvSpPr>
          <p:cNvPr id="7" name="Slide Number Placeholder 6"/>
          <p:cNvSpPr>
            <a:spLocks noGrp="1" noChangeArrowheads="1"/>
          </p:cNvSpPr>
          <p:nvPr>
            <p:ph type="sldNum" sz="quarter" idx="11"/>
          </p:nvPr>
        </p:nvSpPr>
        <p:spPr/>
        <p:txBody>
          <a:bodyPr/>
          <a:lstStyle>
            <a:lvl1pPr>
              <a:defRPr/>
            </a:lvl1pPr>
          </a:lstStyle>
          <a:p>
            <a:fld id="{5EF11AC8-2AEC-4871-8834-E5671D72F2E9}" type="slidenum">
              <a:rPr lang="en-US" altLang="en-US"/>
              <a:pPr/>
              <a:t>‹#›</a:t>
            </a:fld>
            <a:endParaRPr lang="en-US" altLang="en-US"/>
          </a:p>
        </p:txBody>
      </p:sp>
    </p:spTree>
    <p:extLst>
      <p:ext uri="{BB962C8B-B14F-4D97-AF65-F5344CB8AC3E}">
        <p14:creationId xmlns:p14="http://schemas.microsoft.com/office/powerpoint/2010/main" val="1812814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F35F3295-3B87-4863-908A-364B41A9975D}" type="slidenum">
              <a:rPr lang="en-US" altLang="en-US"/>
              <a:pPr/>
              <a:t>‹#›</a:t>
            </a:fld>
            <a:endParaRPr lang="en-US" altLang="en-US"/>
          </a:p>
        </p:txBody>
      </p:sp>
    </p:spTree>
    <p:extLst>
      <p:ext uri="{BB962C8B-B14F-4D97-AF65-F5344CB8AC3E}">
        <p14:creationId xmlns:p14="http://schemas.microsoft.com/office/powerpoint/2010/main" val="2984422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4499725E-8E15-4576-813C-69F312542089}" type="slidenum">
              <a:rPr lang="en-US" altLang="en-US"/>
              <a:pPr/>
              <a:t>‹#›</a:t>
            </a:fld>
            <a:endParaRPr lang="en-US" altLang="en-US"/>
          </a:p>
        </p:txBody>
      </p:sp>
    </p:spTree>
    <p:extLst>
      <p:ext uri="{BB962C8B-B14F-4D97-AF65-F5344CB8AC3E}">
        <p14:creationId xmlns:p14="http://schemas.microsoft.com/office/powerpoint/2010/main" val="1138002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8297BFC5-7F50-4BA5-A1A8-F37478288628}" type="slidenum">
              <a:rPr lang="en-US" altLang="en-US"/>
              <a:pPr/>
              <a:t>‹#›</a:t>
            </a:fld>
            <a:endParaRPr lang="en-US" altLang="en-US"/>
          </a:p>
        </p:txBody>
      </p:sp>
    </p:spTree>
    <p:extLst>
      <p:ext uri="{BB962C8B-B14F-4D97-AF65-F5344CB8AC3E}">
        <p14:creationId xmlns:p14="http://schemas.microsoft.com/office/powerpoint/2010/main" val="125496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fld id="{8CC9CBF4-4392-4798-A87E-01CD6F8C35A4}" type="datetime1">
              <a:rPr lang="en-GB" smtClean="0"/>
              <a:t>21/07/2024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497919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fld id="{B9EAC64F-FC23-4B91-9E6F-7D66FED815B5}" type="slidenum">
              <a:rPr lang="en-US" altLang="en-US"/>
              <a:pPr/>
              <a:t>‹#›</a:t>
            </a:fld>
            <a:endParaRPr lang="en-US" altLang="en-US"/>
          </a:p>
        </p:txBody>
      </p:sp>
    </p:spTree>
    <p:extLst>
      <p:ext uri="{BB962C8B-B14F-4D97-AF65-F5344CB8AC3E}">
        <p14:creationId xmlns:p14="http://schemas.microsoft.com/office/powerpoint/2010/main" val="3003061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fld id="{380C6663-8C90-4CB1-B227-3589356F865F}" type="slidenum">
              <a:rPr lang="en-US" altLang="en-US"/>
              <a:pPr/>
              <a:t>‹#›</a:t>
            </a:fld>
            <a:endParaRPr lang="en-US" altLang="en-US"/>
          </a:p>
        </p:txBody>
      </p:sp>
    </p:spTree>
    <p:extLst>
      <p:ext uri="{BB962C8B-B14F-4D97-AF65-F5344CB8AC3E}">
        <p14:creationId xmlns:p14="http://schemas.microsoft.com/office/powerpoint/2010/main" val="53012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fld id="{D862C7AE-6BB3-40B4-8F1B-30EB2267714E}" type="slidenum">
              <a:rPr lang="en-US" altLang="en-US"/>
              <a:pPr/>
              <a:t>‹#›</a:t>
            </a:fld>
            <a:endParaRPr lang="en-US" altLang="en-US"/>
          </a:p>
        </p:txBody>
      </p:sp>
    </p:spTree>
    <p:extLst>
      <p:ext uri="{BB962C8B-B14F-4D97-AF65-F5344CB8AC3E}">
        <p14:creationId xmlns:p14="http://schemas.microsoft.com/office/powerpoint/2010/main" val="1307790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EB1B8D01-13EB-408A-AD54-B98A047B9F7B}" type="slidenum">
              <a:rPr lang="en-US" altLang="en-US"/>
              <a:pPr/>
              <a:t>‹#›</a:t>
            </a:fld>
            <a:endParaRPr lang="en-US" altLang="en-US"/>
          </a:p>
        </p:txBody>
      </p:sp>
    </p:spTree>
    <p:extLst>
      <p:ext uri="{BB962C8B-B14F-4D97-AF65-F5344CB8AC3E}">
        <p14:creationId xmlns:p14="http://schemas.microsoft.com/office/powerpoint/2010/main" val="1012482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B6B656CF-14FB-4356-A4E1-B37C4EDB714D}" type="slidenum">
              <a:rPr lang="en-US" altLang="en-US"/>
              <a:pPr/>
              <a:t>‹#›</a:t>
            </a:fld>
            <a:endParaRPr lang="en-US" altLang="en-US"/>
          </a:p>
        </p:txBody>
      </p:sp>
    </p:spTree>
    <p:extLst>
      <p:ext uri="{BB962C8B-B14F-4D97-AF65-F5344CB8AC3E}">
        <p14:creationId xmlns:p14="http://schemas.microsoft.com/office/powerpoint/2010/main" val="2182438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112D3275-D05A-425D-85D0-77E44AF56392}" type="slidenum">
              <a:rPr lang="en-US" altLang="en-US"/>
              <a:pPr/>
              <a:t>‹#›</a:t>
            </a:fld>
            <a:endParaRPr lang="en-US" altLang="en-US"/>
          </a:p>
        </p:txBody>
      </p:sp>
    </p:spTree>
    <p:extLst>
      <p:ext uri="{BB962C8B-B14F-4D97-AF65-F5344CB8AC3E}">
        <p14:creationId xmlns:p14="http://schemas.microsoft.com/office/powerpoint/2010/main" val="3482952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3C4C06A0-BBBE-4EA0-9FCF-550FAF0A0F87}" type="slidenum">
              <a:rPr lang="en-US" altLang="en-US"/>
              <a:pPr/>
              <a:t>‹#›</a:t>
            </a:fld>
            <a:endParaRPr lang="en-US" altLang="en-US"/>
          </a:p>
        </p:txBody>
      </p:sp>
    </p:spTree>
    <p:extLst>
      <p:ext uri="{BB962C8B-B14F-4D97-AF65-F5344CB8AC3E}">
        <p14:creationId xmlns:p14="http://schemas.microsoft.com/office/powerpoint/2010/main" val="4088654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F316A0ED-0AEE-404E-A865-9A587B21FB7C}" type="slidenum">
              <a:rPr lang="en-US" altLang="en-US"/>
              <a:pPr/>
              <a:t>‹#›</a:t>
            </a:fld>
            <a:endParaRPr lang="en-US" altLang="en-US"/>
          </a:p>
        </p:txBody>
      </p:sp>
    </p:spTree>
    <p:extLst>
      <p:ext uri="{BB962C8B-B14F-4D97-AF65-F5344CB8AC3E}">
        <p14:creationId xmlns:p14="http://schemas.microsoft.com/office/powerpoint/2010/main" val="278198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ltLang="zh-HK"/>
              <a:t>Click to edit Master title style</a:t>
            </a:r>
            <a:endParaRPr lang="zh-HK" alt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HK"/>
              <a:t>Edit Master text styles</a:t>
            </a:r>
          </a:p>
        </p:txBody>
      </p:sp>
      <p:sp>
        <p:nvSpPr>
          <p:cNvPr id="4" name="Date Placeholder 3"/>
          <p:cNvSpPr>
            <a:spLocks noGrp="1"/>
          </p:cNvSpPr>
          <p:nvPr>
            <p:ph type="dt" sz="half" idx="10"/>
          </p:nvPr>
        </p:nvSpPr>
        <p:spPr/>
        <p:txBody>
          <a:bodyPr/>
          <a:lstStyle>
            <a:lvl1pPr>
              <a:defRPr/>
            </a:lvl1pPr>
          </a:lstStyle>
          <a:p>
            <a:fld id="{A930F90B-DF74-4D62-BC59-51841C35E82C}" type="datetime1">
              <a:rPr lang="en-GB" smtClean="0"/>
              <a:t>21/07/2024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414715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sz="half" idx="1"/>
          </p:nvPr>
        </p:nvSpPr>
        <p:spPr>
          <a:xfrm>
            <a:off x="15769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68601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p:txBody>
          <a:bodyPr/>
          <a:lstStyle>
            <a:lvl1pPr>
              <a:defRPr/>
            </a:lvl1pPr>
          </a:lstStyle>
          <a:p>
            <a:fld id="{7287BFFC-9CA5-4E50-B049-45D96DD1724B}" type="datetime1">
              <a:rPr lang="en-GB" smtClean="0"/>
              <a:t>21/07/2024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69482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ltLang="zh-HK"/>
              <a:t>Click to edit Master title style</a:t>
            </a:r>
            <a:endParaRPr lang="zh-HK" alt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p:txBody>
          <a:bodyPr/>
          <a:lstStyle>
            <a:lvl1pPr>
              <a:defRPr/>
            </a:lvl1pPr>
          </a:lstStyle>
          <a:p>
            <a:fld id="{985B9811-0636-4B1B-A1CD-1FDAE8537323}" type="datetime1">
              <a:rPr lang="en-GB" smtClean="0"/>
              <a:t>21/07/2024</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372635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Date Placeholder 2"/>
          <p:cNvSpPr>
            <a:spLocks noGrp="1"/>
          </p:cNvSpPr>
          <p:nvPr>
            <p:ph type="dt" sz="half" idx="10"/>
          </p:nvPr>
        </p:nvSpPr>
        <p:spPr/>
        <p:txBody>
          <a:bodyPr/>
          <a:lstStyle>
            <a:lvl1pPr>
              <a:defRPr/>
            </a:lvl1pPr>
          </a:lstStyle>
          <a:p>
            <a:fld id="{BD2B3FEC-A6EB-4CD3-A747-9603BB9E2157}" type="datetime1">
              <a:rPr lang="en-GB" smtClean="0"/>
              <a:t>21/07/2024</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60288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7C20FF9-DC68-4F79-B9BC-1FDC3119E9CF}" type="datetime1">
              <a:rPr lang="en-GB" smtClean="0"/>
              <a:t>21/07/2024</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84817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ltLang="zh-HK"/>
              <a:t>Click to edit Master title style</a:t>
            </a:r>
            <a:endParaRPr lang="zh-HK" alt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lvl1pPr>
              <a:defRPr/>
            </a:lvl1pPr>
          </a:lstStyle>
          <a:p>
            <a:fld id="{BB52D110-C635-452D-B267-EAD0F8B99BF9}" type="datetime1">
              <a:rPr lang="en-GB" smtClean="0"/>
              <a:t>21/07/2024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30586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ltLang="zh-HK"/>
              <a:t>Click to edit Master title style</a:t>
            </a:r>
            <a:endParaRPr lang="zh-HK" alt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HK"/>
              <a:t>Click icon to add picture</a:t>
            </a:r>
            <a:endParaRPr lang="zh-HK" alt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lvl1pPr>
              <a:defRPr/>
            </a:lvl1pPr>
          </a:lstStyle>
          <a:p>
            <a:fld id="{E6E1ECD7-CE9E-4761-A327-DC1BCF18DC8C}" type="datetime1">
              <a:rPr lang="en-GB" smtClean="0"/>
              <a:t>21/07/2024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171306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899"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0"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1"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2"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3"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4"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5"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80906"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0907"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a:lvl1pPr>
          </a:lstStyle>
          <a:p>
            <a:fld id="{CDFC2330-3429-4128-9CCD-062C2B7CFE4F}" type="datetime1">
              <a:rPr lang="en-GB" smtClean="0"/>
              <a:t>21/07/2024</a:t>
            </a:fld>
            <a:endParaRPr lang="en-GB"/>
          </a:p>
        </p:txBody>
      </p:sp>
      <p:sp>
        <p:nvSpPr>
          <p:cNvPr id="80908"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a:lvl1pPr>
          </a:lstStyle>
          <a:p>
            <a:endParaRPr lang="en-GB"/>
          </a:p>
        </p:txBody>
      </p:sp>
      <p:sp>
        <p:nvSpPr>
          <p:cNvPr id="80909"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a:lvl1pPr>
          </a:lstStyle>
          <a:p>
            <a:fld id="{D1BEA26D-B322-40F1-9D3C-0941F5C3DE08}" type="slidenum">
              <a:rPr lang="en-GB" smtClean="0"/>
              <a:t>‹#›</a:t>
            </a:fld>
            <a:endParaRPr lang="en-GB"/>
          </a:p>
        </p:txBody>
      </p:sp>
    </p:spTree>
    <p:extLst>
      <p:ext uri="{BB962C8B-B14F-4D97-AF65-F5344CB8AC3E}">
        <p14:creationId xmlns:p14="http://schemas.microsoft.com/office/powerpoint/2010/main" val="1213170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rtl="0" eaLnBrk="1" fontAlgn="base" hangingPunct="1">
        <a:spcBef>
          <a:spcPct val="0"/>
        </a:spcBef>
        <a:spcAft>
          <a:spcPct val="0"/>
        </a:spcAft>
        <a:defRPr kumimoji="1" sz="4400" kern="12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2pPr>
      <a:lvl3pPr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3pPr>
      <a:lvl4pPr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4pPr>
      <a:lvl5pPr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5pPr>
      <a:lvl6pPr marL="457200"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6pPr>
      <a:lvl7pPr marL="914400"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7pPr>
      <a:lvl8pPr marL="1371600"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8pPr>
      <a:lvl9pPr marL="1828800"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3253" name="Rectangle 5"/>
          <p:cNvSpPr>
            <a:spLocks noGrp="1" noChangeArrowheads="1"/>
          </p:cNvSpPr>
          <p:nvPr>
            <p:ph type="ftr" sz="quarter" idx="3"/>
          </p:nvPr>
        </p:nvSpPr>
        <p:spPr bwMode="auto">
          <a:xfrm>
            <a:off x="609600" y="6248400"/>
            <a:ext cx="7416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atin typeface="Garamond" pitchFamily="18" charset="0"/>
                <a:ea typeface="+mn-ea"/>
                <a:cs typeface="+mn-cs"/>
              </a:defRPr>
            </a:lvl1pPr>
          </a:lstStyle>
          <a:p>
            <a:pPr>
              <a:defRPr/>
            </a:pPr>
            <a:endParaRPr lang="en-US" altLang="en-US"/>
          </a:p>
        </p:txBody>
      </p:sp>
      <p:sp>
        <p:nvSpPr>
          <p:cNvPr id="53254"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Garamond" panose="02020404030301010803" pitchFamily="18" charset="0"/>
              </a:defRPr>
            </a:lvl1pPr>
          </a:lstStyle>
          <a:p>
            <a:fld id="{D2F96822-9940-4BBE-B120-967E89A847D3}" type="slidenum">
              <a:rPr lang="en-US" altLang="en-US"/>
              <a:pPr/>
              <a:t>‹#›</a:t>
            </a:fld>
            <a:endParaRPr lang="en-US" altLang="en-US"/>
          </a:p>
        </p:txBody>
      </p:sp>
      <p:sp>
        <p:nvSpPr>
          <p:cNvPr id="1030" name="Freeform 7"/>
          <p:cNvSpPr>
            <a:spLocks noChangeArrowheads="1"/>
          </p:cNvSpPr>
          <p:nvPr/>
        </p:nvSpPr>
        <p:spPr bwMode="auto">
          <a:xfrm>
            <a:off x="508000" y="228600"/>
            <a:ext cx="109728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sz="1800"/>
          </a:p>
        </p:txBody>
      </p:sp>
      <p:sp>
        <p:nvSpPr>
          <p:cNvPr id="1031" name="Line 8"/>
          <p:cNvSpPr>
            <a:spLocks noChangeShapeType="1"/>
          </p:cNvSpPr>
          <p:nvPr/>
        </p:nvSpPr>
        <p:spPr bwMode="auto">
          <a:xfrm>
            <a:off x="609600" y="617220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1800"/>
          </a:p>
        </p:txBody>
      </p:sp>
    </p:spTree>
    <p:extLst>
      <p:ext uri="{BB962C8B-B14F-4D97-AF65-F5344CB8AC3E}">
        <p14:creationId xmlns:p14="http://schemas.microsoft.com/office/powerpoint/2010/main" val="22051430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dt="0"/>
  <p:txStyles>
    <p:titleStyle>
      <a:lvl1pPr algn="l" rtl="0" eaLnBrk="1" fontAlgn="base" hangingPunct="1">
        <a:spcBef>
          <a:spcPct val="0"/>
        </a:spcBef>
        <a:spcAft>
          <a:spcPct val="0"/>
        </a:spcAft>
        <a:defRPr sz="4200">
          <a:solidFill>
            <a:schemeClr val="tx2"/>
          </a:solidFill>
          <a:latin typeface="+mj-lt"/>
          <a:ea typeface="ＭＳ Ｐゴシック" pitchFamily="34" charset="-128"/>
          <a:cs typeface="ＭＳ Ｐゴシック" charset="0"/>
        </a:defRPr>
      </a:lvl1pPr>
      <a:lvl2pPr algn="l" rtl="0" eaLnBrk="1" fontAlgn="base" hangingPunct="1">
        <a:spcBef>
          <a:spcPct val="0"/>
        </a:spcBef>
        <a:spcAft>
          <a:spcPct val="0"/>
        </a:spcAft>
        <a:defRPr sz="4200">
          <a:solidFill>
            <a:schemeClr val="tx2"/>
          </a:solidFill>
          <a:latin typeface="Garamond" pitchFamily="18" charset="0"/>
          <a:ea typeface="ＭＳ Ｐゴシック" pitchFamily="34" charset="-128"/>
          <a:cs typeface="ＭＳ Ｐゴシック" charset="0"/>
        </a:defRPr>
      </a:lvl2pPr>
      <a:lvl3pPr algn="l" rtl="0" eaLnBrk="1" fontAlgn="base" hangingPunct="1">
        <a:spcBef>
          <a:spcPct val="0"/>
        </a:spcBef>
        <a:spcAft>
          <a:spcPct val="0"/>
        </a:spcAft>
        <a:defRPr sz="4200">
          <a:solidFill>
            <a:schemeClr val="tx2"/>
          </a:solidFill>
          <a:latin typeface="Garamond" pitchFamily="18" charset="0"/>
          <a:ea typeface="ＭＳ Ｐゴシック" pitchFamily="34" charset="-128"/>
          <a:cs typeface="ＭＳ Ｐゴシック" charset="0"/>
        </a:defRPr>
      </a:lvl3pPr>
      <a:lvl4pPr algn="l" rtl="0" eaLnBrk="1" fontAlgn="base" hangingPunct="1">
        <a:spcBef>
          <a:spcPct val="0"/>
        </a:spcBef>
        <a:spcAft>
          <a:spcPct val="0"/>
        </a:spcAft>
        <a:defRPr sz="4200">
          <a:solidFill>
            <a:schemeClr val="tx2"/>
          </a:solidFill>
          <a:latin typeface="Garamond" pitchFamily="18" charset="0"/>
          <a:ea typeface="ＭＳ Ｐゴシック" pitchFamily="34" charset="-128"/>
          <a:cs typeface="ＭＳ Ｐゴシック" charset="0"/>
        </a:defRPr>
      </a:lvl4pPr>
      <a:lvl5pPr algn="l" rtl="0" eaLnBrk="1" fontAlgn="base" hangingPunct="1">
        <a:spcBef>
          <a:spcPct val="0"/>
        </a:spcBef>
        <a:spcAft>
          <a:spcPct val="0"/>
        </a:spcAft>
        <a:defRPr sz="4200">
          <a:solidFill>
            <a:schemeClr val="tx2"/>
          </a:solidFill>
          <a:latin typeface="Garamond" pitchFamily="18" charset="0"/>
          <a:ea typeface="ＭＳ Ｐゴシック" pitchFamily="34" charset="-128"/>
          <a:cs typeface="ＭＳ Ｐゴシック"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ＭＳ Ｐゴシック" pitchFamily="34" charset="-128"/>
          <a:cs typeface="ＭＳ Ｐゴシック" charset="0"/>
        </a:defRPr>
      </a:lvl1pPr>
      <a:lvl2pPr marL="669925" indent="-325438" algn="l" rtl="0" eaLnBrk="1" fontAlgn="base" hangingPunct="1">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ＭＳ Ｐゴシック" pitchFamily="34" charset="-128"/>
          <a:cs typeface="MS PGothic" charset="0"/>
        </a:defRPr>
      </a:lvl2pPr>
      <a:lvl3pPr marL="1022350" indent="-350838" algn="l" rtl="0" eaLnBrk="1" fontAlgn="base" hangingPunct="1">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ＭＳ Ｐゴシック" pitchFamily="34" charset="-128"/>
          <a:cs typeface="MS PGothic" charset="0"/>
        </a:defRPr>
      </a:lvl3pPr>
      <a:lvl4pPr marL="1339850" indent="-315913" algn="l" rtl="0" eaLnBrk="1" fontAlgn="base" hangingPunct="1">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ＭＳ Ｐゴシック" pitchFamily="34" charset="-128"/>
          <a:cs typeface="MS PGothic" charset="0"/>
        </a:defRPr>
      </a:lvl4pPr>
      <a:lvl5pPr marL="1681163"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ＭＳ Ｐゴシック" pitchFamily="34" charset="-128"/>
          <a:cs typeface="MS PGothic"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workingjourney.com/wp-content/uploads/2017/06/The-Working-Journey-of-Elon-Musk.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thank-you-letters-2204270/"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E5C78-3D25-0A88-F771-ED57D6E84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3EC50-684E-26A1-1497-E60EE67910DB}"/>
              </a:ext>
            </a:extLst>
          </p:cNvPr>
          <p:cNvSpPr>
            <a:spLocks noGrp="1"/>
          </p:cNvSpPr>
          <p:nvPr>
            <p:ph type="ctrTitle"/>
          </p:nvPr>
        </p:nvSpPr>
        <p:spPr/>
        <p:txBody>
          <a:bodyPr/>
          <a:lstStyle/>
          <a:p>
            <a:r>
              <a:rPr lang="en-US" sz="2800" dirty="0"/>
              <a:t>M-RAG: Reinforcing Large Language Model Performance through Retrieval-Augmented Generation with Multiple Partitions</a:t>
            </a:r>
            <a:endParaRPr lang="en-GB" sz="2800" dirty="0"/>
          </a:p>
        </p:txBody>
      </p:sp>
      <p:sp>
        <p:nvSpPr>
          <p:cNvPr id="3" name="Subtitle 2">
            <a:extLst>
              <a:ext uri="{FF2B5EF4-FFF2-40B4-BE49-F238E27FC236}">
                <a16:creationId xmlns:a16="http://schemas.microsoft.com/office/drawing/2014/main" id="{60A3DFBE-8FF0-8920-87A2-246822D43851}"/>
              </a:ext>
            </a:extLst>
          </p:cNvPr>
          <p:cNvSpPr>
            <a:spLocks noGrp="1"/>
          </p:cNvSpPr>
          <p:nvPr>
            <p:ph type="subTitle" idx="1"/>
          </p:nvPr>
        </p:nvSpPr>
        <p:spPr>
          <a:xfrm>
            <a:off x="314960" y="3804920"/>
            <a:ext cx="11877040" cy="1752600"/>
          </a:xfrm>
        </p:spPr>
        <p:txBody>
          <a:bodyPr/>
          <a:lstStyle/>
          <a:p>
            <a:r>
              <a:rPr lang="en-US" dirty="0"/>
              <a:t>Zheng Wang, Shu Xian Teo, Jieer Ouyang, </a:t>
            </a:r>
          </a:p>
          <a:p>
            <a:r>
              <a:rPr lang="en-US" dirty="0" err="1"/>
              <a:t>Yongjun</a:t>
            </a:r>
            <a:r>
              <a:rPr lang="en-US" dirty="0"/>
              <a:t> Xu, Wei Shi</a:t>
            </a:r>
            <a:endParaRPr lang="en-US" sz="2400" dirty="0"/>
          </a:p>
          <a:p>
            <a:endParaRPr lang="en-US" sz="2400" dirty="0"/>
          </a:p>
          <a:p>
            <a:r>
              <a:rPr lang="en-US" sz="2400" dirty="0"/>
              <a:t>Huawei Technologies, Co., Ltd.</a:t>
            </a:r>
            <a:endParaRPr lang="en-GB" sz="2400" dirty="0"/>
          </a:p>
        </p:txBody>
      </p:sp>
    </p:spTree>
    <p:extLst>
      <p:ext uri="{BB962C8B-B14F-4D97-AF65-F5344CB8AC3E}">
        <p14:creationId xmlns:p14="http://schemas.microsoft.com/office/powerpoint/2010/main" val="392521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7810" y="1052270"/>
            <a:ext cx="10104245" cy="730507"/>
          </a:xfrm>
        </p:spPr>
        <p:txBody>
          <a:bodyPr>
            <a:noAutofit/>
          </a:bodyPr>
          <a:lstStyle/>
          <a:p>
            <a:r>
              <a:rPr lang="en-US" altLang="zh-CN" sz="3200" dirty="0"/>
              <a:t>Background: An Example of a Large Model Application</a:t>
            </a:r>
            <a:endParaRPr lang="en-US" sz="3200" dirty="0"/>
          </a:p>
        </p:txBody>
      </p:sp>
      <p:sp>
        <p:nvSpPr>
          <p:cNvPr id="41" name="文本框 1">
            <a:extLst>
              <a:ext uri="{FF2B5EF4-FFF2-40B4-BE49-F238E27FC236}">
                <a16:creationId xmlns:a16="http://schemas.microsoft.com/office/drawing/2014/main" id="{FD07CCAA-EC12-4FC5-92EF-FA8C980E651D}"/>
              </a:ext>
            </a:extLst>
          </p:cNvPr>
          <p:cNvSpPr txBox="1"/>
          <p:nvPr/>
        </p:nvSpPr>
        <p:spPr>
          <a:xfrm>
            <a:off x="1821174" y="2083777"/>
            <a:ext cx="3322326" cy="1631216"/>
          </a:xfrm>
          <a:prstGeom prst="rect">
            <a:avLst/>
          </a:prstGeom>
          <a:noFill/>
        </p:spPr>
        <p:txBody>
          <a:bodyPr wrap="square" lIns="0" tIns="0" rIns="0" bIns="0" rtlCol="0">
            <a:spAutoFit/>
          </a:bodyPr>
          <a:lstStyle/>
          <a:p>
            <a:r>
              <a:rPr kumimoji="1" lang="en-US" altLang="zh-CN" sz="1400" b="1" dirty="0">
                <a:solidFill>
                  <a:srgbClr val="000000"/>
                </a:solidFill>
                <a:latin typeface="Arial" panose="020B0604020202020204" pitchFamily="34" charset="0"/>
                <a:ea typeface="微软雅黑" panose="020B0503020204020204" pitchFamily="34" charset="-122"/>
                <a:cs typeface="Arial" panose="020B0604020202020204" pitchFamily="34" charset="0"/>
              </a:rPr>
              <a:t>Elon Musk</a:t>
            </a:r>
          </a:p>
          <a:p>
            <a:pPr marL="285750" indent="-285750">
              <a:buFont typeface="Arial" panose="020B0604020202020204" pitchFamily="34" charset="0"/>
              <a:buChar char="•"/>
            </a:pPr>
            <a:r>
              <a:rPr kumimoji="1" lang="en-US" altLang="zh-CN" sz="1200" dirty="0">
                <a:solidFill>
                  <a:srgbClr val="000000"/>
                </a:solidFill>
                <a:latin typeface="Arial" panose="020B0604020202020204" pitchFamily="34" charset="0"/>
                <a:ea typeface="Microsoft YaHei" panose="020B0503020204020204" pitchFamily="34" charset="-122"/>
                <a:cs typeface="Arial" panose="020B0604020202020204" pitchFamily="34" charset="0"/>
              </a:rPr>
              <a:t>Tesla CEO and sole owner of Twitter</a:t>
            </a:r>
          </a:p>
          <a:p>
            <a:pPr marL="285750" indent="-285750">
              <a:buFont typeface="Arial" panose="020B0604020202020204" pitchFamily="34" charset="0"/>
              <a:buChar char="•"/>
            </a:pPr>
            <a:r>
              <a:rPr kumimoji="1" lang="en-US" altLang="zh-CN" sz="1200" dirty="0">
                <a:solidFill>
                  <a:srgbClr val="000000"/>
                </a:solidFill>
                <a:latin typeface="Arial" panose="020B0604020202020204" pitchFamily="34" charset="0"/>
                <a:ea typeface="Microsoft YaHei" panose="020B0503020204020204" pitchFamily="34" charset="-122"/>
                <a:cs typeface="Arial" panose="020B0604020202020204" pitchFamily="34" charset="0"/>
              </a:rPr>
              <a:t>Film actor, film producer, and playwright</a:t>
            </a:r>
          </a:p>
          <a:p>
            <a:pPr marL="285750" indent="-285750">
              <a:buFont typeface="Arial" panose="020B0604020202020204" pitchFamily="34" charset="0"/>
              <a:buChar char="•"/>
            </a:pPr>
            <a:r>
              <a:rPr kumimoji="1" lang="en-SG" altLang="zh-CN" sz="1200" dirty="0" err="1">
                <a:solidFill>
                  <a:srgbClr val="000000"/>
                </a:solidFill>
                <a:latin typeface="Arial" panose="020B0604020202020204" pitchFamily="34" charset="0"/>
                <a:ea typeface="Microsoft YaHei" panose="020B0503020204020204" pitchFamily="34" charset="-122"/>
                <a:cs typeface="Arial" panose="020B0604020202020204" pitchFamily="34" charset="0"/>
              </a:rPr>
              <a:t>Biography:</a:t>
            </a:r>
            <a:r>
              <a:rPr kumimoji="1" lang="en-SG" altLang="zh-CN" sz="1200" dirty="0" err="1">
                <a:solidFill>
                  <a:srgbClr val="000000"/>
                </a:solidFill>
                <a:latin typeface="Arial" panose="020B0604020202020204" pitchFamily="34" charset="0"/>
                <a:ea typeface="Microsoft YaHei" panose="020B0503020204020204" pitchFamily="34" charset="-122"/>
                <a:cs typeface="Arial" panose="020B0604020202020204" pitchFamily="34" charset="0"/>
                <a:hlinkClick r:id="rId3"/>
              </a:rPr>
              <a:t>https</a:t>
            </a:r>
            <a:r>
              <a:rPr kumimoji="1" lang="en-SG" altLang="zh-CN" sz="1200" dirty="0">
                <a:solidFill>
                  <a:srgbClr val="000000"/>
                </a:solidFill>
                <a:latin typeface="Arial" panose="020B0604020202020204" pitchFamily="34" charset="0"/>
                <a:ea typeface="Microsoft YaHei" panose="020B0503020204020204" pitchFamily="34" charset="-122"/>
                <a:cs typeface="Arial" panose="020B0604020202020204" pitchFamily="34" charset="0"/>
                <a:hlinkClick r:id="rId3"/>
              </a:rPr>
              <a:t>://www.theworkingjourney.com/wp-content/uploads/2017/06/The-Working-Journey-of-Elon-Musk.pdf</a:t>
            </a:r>
            <a:r>
              <a:rPr kumimoji="1" lang="en-SG" altLang="zh-CN" sz="1200" dirty="0">
                <a:solidFill>
                  <a:srgbClr val="000000"/>
                </a:solidFill>
                <a:latin typeface="Arial" panose="020B0604020202020204" pitchFamily="34" charset="0"/>
                <a:ea typeface="Microsoft YaHei" panose="020B0503020204020204" pitchFamily="34" charset="-122"/>
                <a:cs typeface="Arial" panose="020B0604020202020204" pitchFamily="34" charset="0"/>
              </a:rPr>
              <a:t> </a:t>
            </a:r>
            <a:endParaRPr kumimoji="1" lang="en-US" altLang="zh-CN" sz="120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pPr>
            <a:endParaRPr kumimoji="1"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a:p>
            <a:endParaRPr kumimoji="1" lang="zh-CN" altLang="en-US"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矩形 47">
            <a:extLst>
              <a:ext uri="{FF2B5EF4-FFF2-40B4-BE49-F238E27FC236}">
                <a16:creationId xmlns:a16="http://schemas.microsoft.com/office/drawing/2014/main" id="{D953B269-66FB-4B5B-B1CE-20D759D6D080}"/>
              </a:ext>
            </a:extLst>
          </p:cNvPr>
          <p:cNvSpPr/>
          <p:nvPr/>
        </p:nvSpPr>
        <p:spPr>
          <a:xfrm>
            <a:off x="5962845" y="3104942"/>
            <a:ext cx="6096000" cy="2037480"/>
          </a:xfrm>
          <a:prstGeom prst="rect">
            <a:avLst/>
          </a:prstGeom>
          <a:noFill/>
          <a:ln w="28575">
            <a:solidFill>
              <a:srgbClr val="8BCC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cs typeface="Arial" panose="020B0604020202020204" pitchFamily="34" charset="0"/>
            </a:endParaRPr>
          </a:p>
        </p:txBody>
      </p:sp>
      <p:sp>
        <p:nvSpPr>
          <p:cNvPr id="44" name="文本框 49">
            <a:extLst>
              <a:ext uri="{FF2B5EF4-FFF2-40B4-BE49-F238E27FC236}">
                <a16:creationId xmlns:a16="http://schemas.microsoft.com/office/drawing/2014/main" id="{1A7C4AAA-C407-4281-A982-E38F36B1E6A0}"/>
              </a:ext>
            </a:extLst>
          </p:cNvPr>
          <p:cNvSpPr txBox="1"/>
          <p:nvPr/>
        </p:nvSpPr>
        <p:spPr>
          <a:xfrm rot="16200000">
            <a:off x="6709038" y="2100411"/>
            <a:ext cx="184666" cy="1698789"/>
          </a:xfrm>
          <a:prstGeom prst="rect">
            <a:avLst/>
          </a:prstGeom>
          <a:solidFill>
            <a:srgbClr val="8BCCF9"/>
          </a:solidFill>
        </p:spPr>
        <p:txBody>
          <a:bodyPr vert="eaVert" wrap="square" lIns="0" tIns="0" rIns="0" bIns="0" rtlCol="0">
            <a:spAutoFit/>
          </a:bodyPr>
          <a:lstStyle/>
          <a:p>
            <a:pPr algn="l"/>
            <a:r>
              <a:rPr kumimoji="1" lang="en-SG" altLang="zh-CN"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Existing</a:t>
            </a:r>
            <a:r>
              <a:rPr kumimoji="1" lang="zh-CN" altLang="en-US"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 </a:t>
            </a:r>
            <a:r>
              <a:rPr kumimoji="1" lang="en-SG" altLang="zh-CN"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RAG Answer</a:t>
            </a:r>
            <a:endParaRPr kumimoji="1" lang="zh-CN" altLang="en-US" sz="1200" b="1"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5" name="文本框 57">
            <a:extLst>
              <a:ext uri="{FF2B5EF4-FFF2-40B4-BE49-F238E27FC236}">
                <a16:creationId xmlns:a16="http://schemas.microsoft.com/office/drawing/2014/main" id="{627738D2-420D-40AC-AECC-7A282A8CD523}"/>
              </a:ext>
            </a:extLst>
          </p:cNvPr>
          <p:cNvSpPr txBox="1"/>
          <p:nvPr/>
        </p:nvSpPr>
        <p:spPr>
          <a:xfrm rot="16200000">
            <a:off x="7048014" y="4379467"/>
            <a:ext cx="184666" cy="2228880"/>
          </a:xfrm>
          <a:prstGeom prst="rect">
            <a:avLst/>
          </a:prstGeom>
          <a:solidFill>
            <a:schemeClr val="accent1">
              <a:lumMod val="20000"/>
              <a:lumOff val="80000"/>
            </a:schemeClr>
          </a:solidFill>
        </p:spPr>
        <p:txBody>
          <a:bodyPr vert="eaVert" wrap="none" lIns="0" tIns="0" rIns="0" bIns="0" rtlCol="0">
            <a:spAutoFit/>
          </a:bodyPr>
          <a:lstStyle/>
          <a:p>
            <a:pPr algn="l"/>
            <a:r>
              <a:rPr kumimoji="1" lang="en-SG" altLang="zh-CN" sz="1200" b="1" dirty="0">
                <a:solidFill>
                  <a:schemeClr val="bg2"/>
                </a:solidFill>
                <a:latin typeface="Arial" panose="020B0604020202020204" pitchFamily="34" charset="0"/>
                <a:ea typeface="Microsoft YaHei" panose="020B0503020204020204" pitchFamily="34" charset="-122"/>
                <a:cs typeface="Arial" panose="020B0604020202020204" pitchFamily="34" charset="0"/>
              </a:rPr>
              <a:t>Multiple</a:t>
            </a:r>
            <a:r>
              <a:rPr kumimoji="1" lang="zh-CN" altLang="en-US" sz="1200" b="1" dirty="0">
                <a:solidFill>
                  <a:schemeClr val="bg2"/>
                </a:solidFill>
                <a:latin typeface="Arial" panose="020B0604020202020204" pitchFamily="34" charset="0"/>
                <a:ea typeface="Microsoft YaHei" panose="020B0503020204020204" pitchFamily="34" charset="-122"/>
                <a:cs typeface="Arial" panose="020B0604020202020204" pitchFamily="34" charset="0"/>
              </a:rPr>
              <a:t> </a:t>
            </a:r>
            <a:r>
              <a:rPr kumimoji="1" lang="en-SG" altLang="zh-CN" sz="1200" b="1" dirty="0">
                <a:solidFill>
                  <a:schemeClr val="bg2"/>
                </a:solidFill>
                <a:latin typeface="Arial" panose="020B0604020202020204" pitchFamily="34" charset="0"/>
                <a:ea typeface="Microsoft YaHei" panose="020B0503020204020204" pitchFamily="34" charset="-122"/>
                <a:cs typeface="Arial" panose="020B0604020202020204" pitchFamily="34" charset="0"/>
              </a:rPr>
              <a:t>Partition RAG</a:t>
            </a:r>
            <a:r>
              <a:rPr kumimoji="1" lang="zh-CN" altLang="en-US" sz="1200" b="1" dirty="0">
                <a:solidFill>
                  <a:schemeClr val="bg2"/>
                </a:solidFill>
                <a:latin typeface="Arial" panose="020B0604020202020204" pitchFamily="34" charset="0"/>
                <a:ea typeface="Microsoft YaHei" panose="020B0503020204020204" pitchFamily="34" charset="-122"/>
                <a:cs typeface="Arial" panose="020B0604020202020204" pitchFamily="34" charset="0"/>
              </a:rPr>
              <a:t> </a:t>
            </a:r>
            <a:r>
              <a:rPr kumimoji="1" lang="en-SG" altLang="zh-CN" sz="1200" b="1" dirty="0">
                <a:solidFill>
                  <a:schemeClr val="bg2"/>
                </a:solidFill>
                <a:latin typeface="Arial" panose="020B0604020202020204" pitchFamily="34" charset="0"/>
                <a:ea typeface="Microsoft YaHei" panose="020B0503020204020204" pitchFamily="34" charset="-122"/>
                <a:cs typeface="Arial" panose="020B0604020202020204" pitchFamily="34" charset="0"/>
              </a:rPr>
              <a:t>Answer</a:t>
            </a:r>
            <a:endParaRPr kumimoji="1" lang="zh-CN" altLang="en-US" sz="1200" b="1" dirty="0">
              <a:solidFill>
                <a:schemeClr val="bg2"/>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6" name="文本框 58">
            <a:extLst>
              <a:ext uri="{FF2B5EF4-FFF2-40B4-BE49-F238E27FC236}">
                <a16:creationId xmlns:a16="http://schemas.microsoft.com/office/drawing/2014/main" id="{1DC83CE9-B97C-4B06-9C64-84947B446646}"/>
              </a:ext>
            </a:extLst>
          </p:cNvPr>
          <p:cNvSpPr txBox="1"/>
          <p:nvPr/>
        </p:nvSpPr>
        <p:spPr>
          <a:xfrm rot="16200000">
            <a:off x="6194518" y="1882207"/>
            <a:ext cx="184666" cy="669749"/>
          </a:xfrm>
          <a:prstGeom prst="rect">
            <a:avLst/>
          </a:prstGeom>
          <a:solidFill>
            <a:srgbClr val="FF0000"/>
          </a:solidFill>
        </p:spPr>
        <p:txBody>
          <a:bodyPr vert="eaVert" wrap="square" lIns="0" tIns="0" rIns="0" bIns="0" rtlCol="0">
            <a:spAutoFit/>
          </a:bodyPr>
          <a:lstStyle/>
          <a:p>
            <a:pPr algn="l"/>
            <a:r>
              <a:rPr kumimoji="1" lang="en-SG" altLang="zh-CN" sz="1200" b="1" dirty="0">
                <a:solidFill>
                  <a:schemeClr val="accent3"/>
                </a:solidFill>
                <a:latin typeface="Arial" panose="020B0604020202020204" pitchFamily="34" charset="0"/>
                <a:ea typeface="Microsoft YaHei" panose="020B0503020204020204" pitchFamily="34" charset="-122"/>
                <a:cs typeface="Arial" panose="020B0604020202020204" pitchFamily="34" charset="0"/>
              </a:rPr>
              <a:t>Problem</a:t>
            </a:r>
            <a:endParaRPr kumimoji="1" lang="zh-CN" altLang="en-US" sz="1200" b="1" dirty="0">
              <a:solidFill>
                <a:schemeClr val="accent3"/>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47" name="Picture 4" descr="https://upload.wikimedia.org/wikipedia/commons/thumb/d/d8/Elon_Musk_Royal_Society_%28cropped%29.jpg/220px-Elon_Musk_Royal_Society_%28cropped%29.jpg">
            <a:extLst>
              <a:ext uri="{FF2B5EF4-FFF2-40B4-BE49-F238E27FC236}">
                <a16:creationId xmlns:a16="http://schemas.microsoft.com/office/drawing/2014/main" id="{1E004B9C-85BB-4CE3-950A-9EFA17FCD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21" y="2124748"/>
            <a:ext cx="1002358" cy="133951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09D83293-6D6D-450F-8C92-B0511FFB5810}"/>
              </a:ext>
            </a:extLst>
          </p:cNvPr>
          <p:cNvPicPr>
            <a:picLocks noChangeAspect="1"/>
          </p:cNvPicPr>
          <p:nvPr/>
        </p:nvPicPr>
        <p:blipFill>
          <a:blip r:embed="rId5"/>
          <a:stretch>
            <a:fillRect/>
          </a:stretch>
        </p:blipFill>
        <p:spPr>
          <a:xfrm>
            <a:off x="1919616" y="3236012"/>
            <a:ext cx="2815654" cy="3363409"/>
          </a:xfrm>
          <a:prstGeom prst="rect">
            <a:avLst/>
          </a:prstGeom>
        </p:spPr>
      </p:pic>
      <p:sp>
        <p:nvSpPr>
          <p:cNvPr id="49" name="Rectangle 48">
            <a:extLst>
              <a:ext uri="{FF2B5EF4-FFF2-40B4-BE49-F238E27FC236}">
                <a16:creationId xmlns:a16="http://schemas.microsoft.com/office/drawing/2014/main" id="{6EC33D97-E4DE-4CD1-BABC-4268230C43A3}"/>
              </a:ext>
            </a:extLst>
          </p:cNvPr>
          <p:cNvSpPr/>
          <p:nvPr/>
        </p:nvSpPr>
        <p:spPr>
          <a:xfrm>
            <a:off x="5858658" y="2289492"/>
            <a:ext cx="5464642" cy="461665"/>
          </a:xfrm>
          <a:prstGeom prst="rect">
            <a:avLst/>
          </a:prstGeom>
        </p:spPr>
        <p:txBody>
          <a:bodyPr wrap="square">
            <a:spAutoFit/>
          </a:bodyPr>
          <a:lstStyle/>
          <a:p>
            <a:r>
              <a:rPr lang="en-US" altLang="zh-CN" sz="1200" dirty="0">
                <a:latin typeface="Arial" panose="020B0604020202020204" pitchFamily="34" charset="0"/>
                <a:ea typeface="Microsoft YaHei" panose="020B0503020204020204" pitchFamily="34" charset="-122"/>
                <a:cs typeface="Arial" panose="020B0604020202020204" pitchFamily="34" charset="0"/>
              </a:rPr>
              <a:t>In which episode of "The Big Bang Theory" does Elon Musk appear, and what is the plot?</a:t>
            </a:r>
            <a:endParaRPr lang="en-SG" sz="1200" dirty="0">
              <a:latin typeface="Arial" panose="020B0604020202020204" pitchFamily="34" charset="0"/>
              <a:ea typeface="Microsoft YaHei" panose="020B0503020204020204" pitchFamily="34" charset="-122"/>
              <a:cs typeface="Arial" panose="020B0604020202020204" pitchFamily="34" charset="0"/>
            </a:endParaRPr>
          </a:p>
        </p:txBody>
      </p:sp>
      <p:sp>
        <p:nvSpPr>
          <p:cNvPr id="50" name="矩形 47">
            <a:extLst>
              <a:ext uri="{FF2B5EF4-FFF2-40B4-BE49-F238E27FC236}">
                <a16:creationId xmlns:a16="http://schemas.microsoft.com/office/drawing/2014/main" id="{6DAC62DD-8349-4582-A992-AD84EC82A78C}"/>
              </a:ext>
            </a:extLst>
          </p:cNvPr>
          <p:cNvSpPr/>
          <p:nvPr/>
        </p:nvSpPr>
        <p:spPr>
          <a:xfrm>
            <a:off x="5962844" y="5643805"/>
            <a:ext cx="6096000" cy="767957"/>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A641E9FE-4E07-4C6A-9CDA-39D5E01853D3}"/>
              </a:ext>
            </a:extLst>
          </p:cNvPr>
          <p:cNvSpPr/>
          <p:nvPr/>
        </p:nvSpPr>
        <p:spPr>
          <a:xfrm>
            <a:off x="5997751" y="5713342"/>
            <a:ext cx="6096000" cy="646331"/>
          </a:xfrm>
          <a:prstGeom prst="rect">
            <a:avLst/>
          </a:prstGeom>
        </p:spPr>
        <p:txBody>
          <a:bodyPr>
            <a:spAutoFit/>
          </a:bodyPr>
          <a:lstStyle/>
          <a:p>
            <a:r>
              <a:rPr lang="en-US" altLang="zh-CN" sz="1200" dirty="0">
                <a:solidFill>
                  <a:srgbClr val="202122"/>
                </a:solidFill>
                <a:latin typeface="Arial" panose="020B0604020202020204" pitchFamily="34" charset="0"/>
                <a:ea typeface="Microsoft YaHei" panose="020B0503020204020204" pitchFamily="34" charset="-122"/>
                <a:cs typeface="Arial" panose="020B0604020202020204" pitchFamily="34" charset="0"/>
              </a:rPr>
              <a:t>"The Big Bang Theory" </a:t>
            </a:r>
            <a:r>
              <a:rPr lang="en-US" altLang="zh-CN" sz="1200" b="1" dirty="0">
                <a:solidFill>
                  <a:srgbClr val="202122"/>
                </a:solidFill>
                <a:latin typeface="Arial" panose="020B0604020202020204" pitchFamily="34" charset="0"/>
                <a:ea typeface="Microsoft YaHei" panose="020B0503020204020204" pitchFamily="34" charset="-122"/>
                <a:cs typeface="Arial" panose="020B0604020202020204" pitchFamily="34" charset="0"/>
              </a:rPr>
              <a:t>Season 9, Episode 9 </a:t>
            </a:r>
            <a:r>
              <a:rPr lang="en-US" altLang="zh-CN" sz="1200" dirty="0">
                <a:solidFill>
                  <a:srgbClr val="202122"/>
                </a:solidFill>
                <a:latin typeface="Arial" panose="020B0604020202020204" pitchFamily="34" charset="0"/>
                <a:ea typeface="Microsoft YaHei" panose="020B0503020204020204" pitchFamily="34" charset="-122"/>
                <a:cs typeface="Arial" panose="020B0604020202020204" pitchFamily="34" charset="0"/>
              </a:rPr>
              <a:t>- In this episode of the American TV series, he portrays himself. On Thanksgiving, he </a:t>
            </a:r>
            <a:r>
              <a:rPr lang="en-US" altLang="zh-CN" sz="1200" b="1" dirty="0">
                <a:solidFill>
                  <a:srgbClr val="202122"/>
                </a:solidFill>
                <a:latin typeface="Arial" panose="020B0604020202020204" pitchFamily="34" charset="0"/>
                <a:ea typeface="Microsoft YaHei" panose="020B0503020204020204" pitchFamily="34" charset="-122"/>
                <a:cs typeface="Arial" panose="020B0604020202020204" pitchFamily="34" charset="0"/>
              </a:rPr>
              <a:t>volunteers at a shelter </a:t>
            </a:r>
            <a:r>
              <a:rPr lang="en-US" altLang="zh-CN" sz="1200" dirty="0">
                <a:solidFill>
                  <a:srgbClr val="202122"/>
                </a:solidFill>
                <a:latin typeface="Arial" panose="020B0604020202020204" pitchFamily="34" charset="0"/>
                <a:ea typeface="Microsoft YaHei" panose="020B0503020204020204" pitchFamily="34" charset="-122"/>
                <a:cs typeface="Arial" panose="020B0604020202020204" pitchFamily="34" charset="0"/>
              </a:rPr>
              <a:t>with NASA engineer Howard </a:t>
            </a:r>
            <a:r>
              <a:rPr lang="en-US" altLang="zh-CN" sz="1200" dirty="0" err="1">
                <a:solidFill>
                  <a:srgbClr val="202122"/>
                </a:solidFill>
                <a:latin typeface="Arial" panose="020B0604020202020204" pitchFamily="34" charset="0"/>
                <a:ea typeface="Microsoft YaHei" panose="020B0503020204020204" pitchFamily="34" charset="-122"/>
                <a:cs typeface="Arial" panose="020B0604020202020204" pitchFamily="34" charset="0"/>
              </a:rPr>
              <a:t>Wolowitz</a:t>
            </a:r>
            <a:r>
              <a:rPr lang="en-US" altLang="zh-CN" sz="1200" dirty="0">
                <a:solidFill>
                  <a:srgbClr val="202122"/>
                </a:solidFill>
                <a:latin typeface="Arial" panose="020B0604020202020204" pitchFamily="34" charset="0"/>
                <a:ea typeface="Microsoft YaHei" panose="020B0503020204020204" pitchFamily="34" charset="-122"/>
                <a:cs typeface="Arial" panose="020B0604020202020204" pitchFamily="34" charset="0"/>
              </a:rPr>
              <a:t> and invites Howard </a:t>
            </a:r>
            <a:r>
              <a:rPr lang="en-US" altLang="zh-CN" sz="1200" dirty="0" err="1">
                <a:solidFill>
                  <a:srgbClr val="202122"/>
                </a:solidFill>
                <a:latin typeface="Arial" panose="020B0604020202020204" pitchFamily="34" charset="0"/>
                <a:ea typeface="Microsoft YaHei" panose="020B0503020204020204" pitchFamily="34" charset="-122"/>
                <a:cs typeface="Arial" panose="020B0604020202020204" pitchFamily="34" charset="0"/>
              </a:rPr>
              <a:t>Wolowitz</a:t>
            </a:r>
            <a:r>
              <a:rPr lang="en-US" altLang="zh-CN" sz="1200" dirty="0">
                <a:solidFill>
                  <a:srgbClr val="202122"/>
                </a:solidFill>
                <a:latin typeface="Arial" panose="020B0604020202020204" pitchFamily="34" charset="0"/>
                <a:ea typeface="Microsoft YaHei" panose="020B0503020204020204" pitchFamily="34" charset="-122"/>
                <a:cs typeface="Arial" panose="020B0604020202020204" pitchFamily="34" charset="0"/>
              </a:rPr>
              <a:t> to work with him.</a:t>
            </a:r>
            <a:endParaRPr lang="zh-CN" altLang="en-US" sz="1200" b="0" i="0" dirty="0">
              <a:solidFill>
                <a:srgbClr val="202122"/>
              </a:solidFill>
              <a:effectLst/>
              <a:latin typeface="Arial" panose="020B0604020202020204" pitchFamily="34" charset="0"/>
              <a:ea typeface="Microsoft YaHei" panose="020B0503020204020204" pitchFamily="34" charset="-122"/>
              <a:cs typeface="Arial" panose="020B0604020202020204" pitchFamily="34" charset="0"/>
            </a:endParaRPr>
          </a:p>
        </p:txBody>
      </p:sp>
      <p:sp>
        <p:nvSpPr>
          <p:cNvPr id="52" name="矩形 47">
            <a:extLst>
              <a:ext uri="{FF2B5EF4-FFF2-40B4-BE49-F238E27FC236}">
                <a16:creationId xmlns:a16="http://schemas.microsoft.com/office/drawing/2014/main" id="{CFF1A372-2619-4C30-AD8E-BA90E4946D1C}"/>
              </a:ext>
            </a:extLst>
          </p:cNvPr>
          <p:cNvSpPr/>
          <p:nvPr/>
        </p:nvSpPr>
        <p:spPr>
          <a:xfrm>
            <a:off x="1985702" y="3484851"/>
            <a:ext cx="1937527" cy="892782"/>
          </a:xfrm>
          <a:prstGeom prst="rect">
            <a:avLst/>
          </a:prstGeom>
          <a:solidFill>
            <a:schemeClr val="accent5">
              <a:lumMod val="20000"/>
              <a:lumOff val="80000"/>
              <a:alpha val="30000"/>
            </a:schemeClr>
          </a:solid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panose="020B0604020202020204" pitchFamily="34" charset="0"/>
              <a:cs typeface="Arial" panose="020B0604020202020204" pitchFamily="34" charset="0"/>
            </a:endParaRPr>
          </a:p>
        </p:txBody>
      </p:sp>
      <p:sp>
        <p:nvSpPr>
          <p:cNvPr id="53" name="文本框 49">
            <a:extLst>
              <a:ext uri="{FF2B5EF4-FFF2-40B4-BE49-F238E27FC236}">
                <a16:creationId xmlns:a16="http://schemas.microsoft.com/office/drawing/2014/main" id="{652887F4-09F8-4E1D-B18A-0D78932F7321}"/>
              </a:ext>
            </a:extLst>
          </p:cNvPr>
          <p:cNvSpPr txBox="1"/>
          <p:nvPr/>
        </p:nvSpPr>
        <p:spPr>
          <a:xfrm rot="16200000">
            <a:off x="4345413" y="3490732"/>
            <a:ext cx="369332" cy="950560"/>
          </a:xfrm>
          <a:prstGeom prst="rect">
            <a:avLst/>
          </a:prstGeom>
          <a:solidFill>
            <a:schemeClr val="tx1">
              <a:lumMod val="10000"/>
              <a:lumOff val="90000"/>
            </a:schemeClr>
          </a:solidFill>
        </p:spPr>
        <p:txBody>
          <a:bodyPr vert="eaVert" wrap="square" lIns="0" tIns="0" rIns="0" bIns="0" rtlCol="0">
            <a:spAutoFit/>
          </a:bodyPr>
          <a:lstStyle/>
          <a:p>
            <a:pPr algn="ctr"/>
            <a:r>
              <a:rPr kumimoji="1" lang="en-SG" altLang="zh-CN"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Z</a:t>
            </a:r>
            <a:r>
              <a:rPr kumimoji="1" lang="en-US" altLang="zh-CN"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ip2</a:t>
            </a:r>
            <a:r>
              <a:rPr kumimoji="1" lang="zh-CN" altLang="en-US"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 </a:t>
            </a:r>
            <a:r>
              <a:rPr kumimoji="1" lang="en-SG" altLang="zh-CN"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partition</a:t>
            </a:r>
            <a:endParaRPr kumimoji="1" lang="zh-CN" altLang="en-US" sz="1200" b="1"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54" name="矩形 47">
            <a:extLst>
              <a:ext uri="{FF2B5EF4-FFF2-40B4-BE49-F238E27FC236}">
                <a16:creationId xmlns:a16="http://schemas.microsoft.com/office/drawing/2014/main" id="{70085ADF-ADDC-49AB-9038-6CB1A1F05EFF}"/>
              </a:ext>
            </a:extLst>
          </p:cNvPr>
          <p:cNvSpPr/>
          <p:nvPr/>
        </p:nvSpPr>
        <p:spPr>
          <a:xfrm>
            <a:off x="1985703" y="4402205"/>
            <a:ext cx="1937526" cy="289477"/>
          </a:xfrm>
          <a:prstGeom prst="rect">
            <a:avLst/>
          </a:prstGeom>
          <a:solidFill>
            <a:schemeClr val="accent2">
              <a:lumMod val="20000"/>
              <a:lumOff val="80000"/>
              <a:alpha val="30000"/>
            </a:schemeClr>
          </a:solidFill>
          <a:ln w="635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panose="020B0604020202020204" pitchFamily="34" charset="0"/>
              <a:cs typeface="Arial" panose="020B0604020202020204" pitchFamily="34" charset="0"/>
            </a:endParaRPr>
          </a:p>
        </p:txBody>
      </p:sp>
      <p:sp>
        <p:nvSpPr>
          <p:cNvPr id="55" name="文本框 49">
            <a:extLst>
              <a:ext uri="{FF2B5EF4-FFF2-40B4-BE49-F238E27FC236}">
                <a16:creationId xmlns:a16="http://schemas.microsoft.com/office/drawing/2014/main" id="{016442FB-EF00-4E30-9367-EACB852C008B}"/>
              </a:ext>
            </a:extLst>
          </p:cNvPr>
          <p:cNvSpPr txBox="1"/>
          <p:nvPr/>
        </p:nvSpPr>
        <p:spPr>
          <a:xfrm rot="16200000">
            <a:off x="4355175" y="4066811"/>
            <a:ext cx="369332" cy="970084"/>
          </a:xfrm>
          <a:prstGeom prst="rect">
            <a:avLst/>
          </a:prstGeom>
          <a:solidFill>
            <a:schemeClr val="tx1">
              <a:lumMod val="10000"/>
              <a:lumOff val="90000"/>
            </a:schemeClr>
          </a:solidFill>
        </p:spPr>
        <p:txBody>
          <a:bodyPr vert="eaVert" wrap="square" lIns="0" tIns="0" rIns="0" bIns="0" rtlCol="0">
            <a:spAutoFit/>
          </a:bodyPr>
          <a:lstStyle/>
          <a:p>
            <a:pPr algn="ctr"/>
            <a:r>
              <a:rPr kumimoji="1" lang="en-SG" altLang="zh-CN"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P</a:t>
            </a:r>
            <a:r>
              <a:rPr kumimoji="1" lang="en-US" altLang="zh-CN" sz="1200" b="1" dirty="0" err="1">
                <a:solidFill>
                  <a:srgbClr val="000000"/>
                </a:solidFill>
                <a:latin typeface="Arial" panose="020B0604020202020204" pitchFamily="34" charset="0"/>
                <a:ea typeface="Microsoft YaHei" panose="020B0503020204020204" pitchFamily="34" charset="-122"/>
                <a:cs typeface="Arial" panose="020B0604020202020204" pitchFamily="34" charset="0"/>
              </a:rPr>
              <a:t>aypal</a:t>
            </a:r>
            <a:r>
              <a:rPr kumimoji="1" lang="zh-CN" altLang="en-US"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 </a:t>
            </a:r>
            <a:r>
              <a:rPr kumimoji="1" lang="en-SG" altLang="zh-CN"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partition</a:t>
            </a:r>
            <a:endParaRPr kumimoji="1" lang="zh-CN" altLang="en-US" sz="1200" b="1"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56" name="矩形 47">
            <a:extLst>
              <a:ext uri="{FF2B5EF4-FFF2-40B4-BE49-F238E27FC236}">
                <a16:creationId xmlns:a16="http://schemas.microsoft.com/office/drawing/2014/main" id="{84EFEF73-2AD9-40E3-B5CB-C0E873B3D107}"/>
              </a:ext>
            </a:extLst>
          </p:cNvPr>
          <p:cNvSpPr/>
          <p:nvPr/>
        </p:nvSpPr>
        <p:spPr>
          <a:xfrm>
            <a:off x="1985703" y="4718076"/>
            <a:ext cx="1937526" cy="1332000"/>
          </a:xfrm>
          <a:prstGeom prst="rect">
            <a:avLst/>
          </a:prstGeom>
          <a:solidFill>
            <a:srgbClr val="DEC8EE">
              <a:alpha val="29804"/>
            </a:srgbClr>
          </a:solidFill>
          <a:ln w="127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cs typeface="Arial" panose="020B0604020202020204" pitchFamily="34" charset="0"/>
            </a:endParaRPr>
          </a:p>
        </p:txBody>
      </p:sp>
      <p:sp>
        <p:nvSpPr>
          <p:cNvPr id="57" name="文本框 49">
            <a:extLst>
              <a:ext uri="{FF2B5EF4-FFF2-40B4-BE49-F238E27FC236}">
                <a16:creationId xmlns:a16="http://schemas.microsoft.com/office/drawing/2014/main" id="{93575C43-605E-4A72-B173-C7FB73C6F49A}"/>
              </a:ext>
            </a:extLst>
          </p:cNvPr>
          <p:cNvSpPr txBox="1"/>
          <p:nvPr/>
        </p:nvSpPr>
        <p:spPr>
          <a:xfrm rot="16200000">
            <a:off x="4357208" y="4856683"/>
            <a:ext cx="369332" cy="970082"/>
          </a:xfrm>
          <a:prstGeom prst="rect">
            <a:avLst/>
          </a:prstGeom>
          <a:solidFill>
            <a:schemeClr val="tx1">
              <a:lumMod val="10000"/>
              <a:lumOff val="90000"/>
            </a:schemeClr>
          </a:solidFill>
        </p:spPr>
        <p:txBody>
          <a:bodyPr vert="eaVert" wrap="square" lIns="0" tIns="0" rIns="0" bIns="0" rtlCol="0">
            <a:spAutoFit/>
          </a:bodyPr>
          <a:lstStyle/>
          <a:p>
            <a:pPr algn="ctr"/>
            <a:r>
              <a:rPr kumimoji="1" lang="en-SG" altLang="zh-CN"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Tesla</a:t>
            </a:r>
            <a:r>
              <a:rPr kumimoji="1" lang="zh-CN" altLang="en-US"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 </a:t>
            </a:r>
            <a:r>
              <a:rPr kumimoji="1" lang="en-SG" altLang="zh-CN"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partition</a:t>
            </a:r>
            <a:endParaRPr kumimoji="1" lang="zh-CN" altLang="en-US" sz="1200" b="1"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58" name="矩形 47">
            <a:extLst>
              <a:ext uri="{FF2B5EF4-FFF2-40B4-BE49-F238E27FC236}">
                <a16:creationId xmlns:a16="http://schemas.microsoft.com/office/drawing/2014/main" id="{1975BCDB-261D-4084-9880-C3CA2074722D}"/>
              </a:ext>
            </a:extLst>
          </p:cNvPr>
          <p:cNvSpPr/>
          <p:nvPr/>
        </p:nvSpPr>
        <p:spPr>
          <a:xfrm>
            <a:off x="1985703" y="6083454"/>
            <a:ext cx="1937526" cy="468000"/>
          </a:xfrm>
          <a:prstGeom prst="rect">
            <a:avLst/>
          </a:prstGeom>
          <a:solidFill>
            <a:schemeClr val="accent1">
              <a:lumMod val="20000"/>
              <a:lumOff val="80000"/>
              <a:alpha val="30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cs typeface="Arial" panose="020B0604020202020204" pitchFamily="34" charset="0"/>
            </a:endParaRPr>
          </a:p>
        </p:txBody>
      </p:sp>
      <p:sp>
        <p:nvSpPr>
          <p:cNvPr id="59" name="文本框 49">
            <a:extLst>
              <a:ext uri="{FF2B5EF4-FFF2-40B4-BE49-F238E27FC236}">
                <a16:creationId xmlns:a16="http://schemas.microsoft.com/office/drawing/2014/main" id="{42FA8E7A-DB68-4C69-817F-ABCE388F696C}"/>
              </a:ext>
            </a:extLst>
          </p:cNvPr>
          <p:cNvSpPr txBox="1"/>
          <p:nvPr/>
        </p:nvSpPr>
        <p:spPr>
          <a:xfrm rot="16200000">
            <a:off x="4334256" y="5816073"/>
            <a:ext cx="369332" cy="1002762"/>
          </a:xfrm>
          <a:prstGeom prst="rect">
            <a:avLst/>
          </a:prstGeom>
          <a:solidFill>
            <a:schemeClr val="tx1">
              <a:lumMod val="10000"/>
              <a:lumOff val="90000"/>
            </a:schemeClr>
          </a:solidFill>
        </p:spPr>
        <p:txBody>
          <a:bodyPr vert="eaVert" wrap="square" lIns="0" tIns="0" rIns="0" bIns="0" rtlCol="0">
            <a:spAutoFit/>
          </a:bodyPr>
          <a:lstStyle/>
          <a:p>
            <a:pPr algn="ctr"/>
            <a:r>
              <a:rPr kumimoji="1" lang="en-SG" altLang="zh-CN"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Film</a:t>
            </a:r>
            <a:r>
              <a:rPr kumimoji="1" lang="zh-CN" altLang="en-US"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 </a:t>
            </a:r>
            <a:endParaRPr kumimoji="1" lang="en-SG" altLang="zh-CN" sz="1200" b="1"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a:p>
            <a:pPr algn="ctr"/>
            <a:r>
              <a:rPr kumimoji="1" lang="en-SG" altLang="zh-CN" sz="1200" b="1" dirty="0">
                <a:solidFill>
                  <a:srgbClr val="000000"/>
                </a:solidFill>
                <a:latin typeface="Arial" panose="020B0604020202020204" pitchFamily="34" charset="0"/>
                <a:ea typeface="Microsoft YaHei" panose="020B0503020204020204" pitchFamily="34" charset="-122"/>
                <a:cs typeface="Arial" panose="020B0604020202020204" pitchFamily="34" charset="0"/>
              </a:rPr>
              <a:t>partition</a:t>
            </a:r>
            <a:endParaRPr kumimoji="1" lang="zh-CN" altLang="en-US" sz="1200" b="1"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2" name="文本框 49">
            <a:extLst>
              <a:ext uri="{FF2B5EF4-FFF2-40B4-BE49-F238E27FC236}">
                <a16:creationId xmlns:a16="http://schemas.microsoft.com/office/drawing/2014/main" id="{34CF9ACD-C79A-4DA1-B5D8-020FBFFCC6DE}"/>
              </a:ext>
            </a:extLst>
          </p:cNvPr>
          <p:cNvSpPr txBox="1"/>
          <p:nvPr/>
        </p:nvSpPr>
        <p:spPr>
          <a:xfrm rot="16200000">
            <a:off x="5201379" y="2951775"/>
            <a:ext cx="169277" cy="1221798"/>
          </a:xfrm>
          <a:prstGeom prst="rect">
            <a:avLst/>
          </a:prstGeom>
          <a:solidFill>
            <a:schemeClr val="accent3"/>
          </a:solidFill>
        </p:spPr>
        <p:txBody>
          <a:bodyPr vert="eaVert" wrap="square" lIns="0" tIns="0" rIns="0" bIns="0" rtlCol="0">
            <a:spAutoFit/>
          </a:bodyPr>
          <a:lstStyle/>
          <a:p>
            <a:pPr algn="ctr"/>
            <a:r>
              <a:rPr kumimoji="1" lang="en-SG" altLang="zh-CN" sz="1100" b="1" dirty="0">
                <a:solidFill>
                  <a:srgbClr val="0070C0"/>
                </a:solidFill>
                <a:latin typeface="Arial" panose="020B0604020202020204" pitchFamily="34" charset="0"/>
                <a:ea typeface="Microsoft YaHei" panose="020B0503020204020204" pitchFamily="34" charset="-122"/>
                <a:cs typeface="Arial" panose="020B0604020202020204" pitchFamily="34" charset="0"/>
              </a:rPr>
              <a:t>Search</a:t>
            </a:r>
            <a:r>
              <a:rPr kumimoji="1" lang="zh-CN" altLang="en-US" sz="1100" b="1" dirty="0">
                <a:solidFill>
                  <a:srgbClr val="0070C0"/>
                </a:solidFill>
                <a:latin typeface="Arial" panose="020B0604020202020204" pitchFamily="34" charset="0"/>
                <a:ea typeface="Microsoft YaHei" panose="020B0503020204020204" pitchFamily="34" charset="-122"/>
                <a:cs typeface="Arial" panose="020B0604020202020204" pitchFamily="34" charset="0"/>
              </a:rPr>
              <a:t> </a:t>
            </a:r>
            <a:r>
              <a:rPr kumimoji="1" lang="en-SG" altLang="zh-CN" sz="1100" b="1" dirty="0">
                <a:solidFill>
                  <a:srgbClr val="0070C0"/>
                </a:solidFill>
                <a:latin typeface="Arial" panose="020B0604020202020204" pitchFamily="34" charset="0"/>
                <a:ea typeface="Microsoft YaHei" panose="020B0503020204020204" pitchFamily="34" charset="-122"/>
                <a:cs typeface="Arial" panose="020B0604020202020204" pitchFamily="34" charset="0"/>
              </a:rPr>
              <a:t>database</a:t>
            </a:r>
            <a:endParaRPr kumimoji="1" lang="zh-CN" altLang="en-US" sz="1100" b="1" dirty="0">
              <a:solidFill>
                <a:srgbClr val="0070C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4" name="Rectangle 63">
            <a:extLst>
              <a:ext uri="{FF2B5EF4-FFF2-40B4-BE49-F238E27FC236}">
                <a16:creationId xmlns:a16="http://schemas.microsoft.com/office/drawing/2014/main" id="{37554DE9-A7F9-46DD-A4D2-A6A5ABDABEC0}"/>
              </a:ext>
            </a:extLst>
          </p:cNvPr>
          <p:cNvSpPr/>
          <p:nvPr/>
        </p:nvSpPr>
        <p:spPr>
          <a:xfrm>
            <a:off x="5962844" y="3084888"/>
            <a:ext cx="6096000" cy="830997"/>
          </a:xfrm>
          <a:prstGeom prst="rect">
            <a:avLst/>
          </a:prstGeom>
        </p:spPr>
        <p:txBody>
          <a:bodyPr>
            <a:spAutoFit/>
          </a:bodyPr>
          <a:lstStyle/>
          <a:p>
            <a:r>
              <a:rPr lang="en-US" sz="1200" dirty="0">
                <a:latin typeface="Arial" panose="020B0604020202020204" pitchFamily="34" charset="0"/>
                <a:cs typeface="Arial" panose="020B0604020202020204" pitchFamily="34" charset="0"/>
              </a:rPr>
              <a:t>"The Big Bang Theory" is a television show centered around several scientists. Elon Musk, as an entrepreneur and technology innovator, despite his high profile in the tech industry, would </a:t>
            </a:r>
            <a:r>
              <a:rPr lang="en-US" sz="1200" b="1" dirty="0">
                <a:latin typeface="Arial" panose="020B0604020202020204" pitchFamily="34" charset="0"/>
                <a:cs typeface="Arial" panose="020B0604020202020204" pitchFamily="34" charset="0"/>
              </a:rPr>
              <a:t>require specific episode information</a:t>
            </a:r>
            <a:r>
              <a:rPr lang="en-US" sz="1200" dirty="0">
                <a:latin typeface="Arial" panose="020B0604020202020204" pitchFamily="34" charset="0"/>
                <a:cs typeface="Arial" panose="020B0604020202020204" pitchFamily="34" charset="0"/>
              </a:rPr>
              <a:t> to determine if he appears in the series and to discuss the plot surrounding his appearance.</a:t>
            </a:r>
            <a:endParaRPr lang="en-SG" sz="1200" dirty="0">
              <a:latin typeface="Arial" panose="020B0604020202020204" pitchFamily="34" charset="0"/>
              <a:ea typeface="Microsoft YaHei" panose="020B0503020204020204" pitchFamily="34" charset="-122"/>
              <a:cs typeface="Arial" panose="020B0604020202020204" pitchFamily="34" charset="0"/>
            </a:endParaRPr>
          </a:p>
        </p:txBody>
      </p:sp>
      <p:sp>
        <p:nvSpPr>
          <p:cNvPr id="65" name="Rectangle 64">
            <a:extLst>
              <a:ext uri="{FF2B5EF4-FFF2-40B4-BE49-F238E27FC236}">
                <a16:creationId xmlns:a16="http://schemas.microsoft.com/office/drawing/2014/main" id="{CA252CB9-6C81-4D86-B86E-6F742646E6AC}"/>
              </a:ext>
            </a:extLst>
          </p:cNvPr>
          <p:cNvSpPr/>
          <p:nvPr/>
        </p:nvSpPr>
        <p:spPr>
          <a:xfrm>
            <a:off x="5997751" y="4155821"/>
            <a:ext cx="6026186" cy="938719"/>
          </a:xfrm>
          <a:prstGeom prst="rect">
            <a:avLst/>
          </a:prstGeom>
          <a:solidFill>
            <a:schemeClr val="accent3">
              <a:lumMod val="95000"/>
            </a:schemeClr>
          </a:solidFill>
          <a:ln>
            <a:noFill/>
          </a:ln>
        </p:spPr>
        <p:txBody>
          <a:bodyPr wrap="square">
            <a:spAutoFit/>
          </a:bodyPr>
          <a:lstStyle/>
          <a:p>
            <a:r>
              <a:rPr lang="en-US" sz="1100" dirty="0">
                <a:latin typeface="Arial" panose="020B0604020202020204" pitchFamily="34" charset="0"/>
                <a:ea typeface="Microsoft YaHei" panose="020B0503020204020204" pitchFamily="34" charset="-122"/>
                <a:cs typeface="Arial" panose="020B0604020202020204" pitchFamily="34" charset="0"/>
              </a:rPr>
              <a:t>Elon Reeve Musk is an entrepreneur, business magnate, and the founder, chairman, CEO, and chief engineer of SpaceX. He is also an investor, CEO, and product designer at Tesla, and the former chairman. Additionally, he is the founder of The Boring Company, and a co-founder of </a:t>
            </a:r>
            <a:r>
              <a:rPr lang="en-US" sz="1100" dirty="0" err="1">
                <a:latin typeface="Arial" panose="020B0604020202020204" pitchFamily="34" charset="0"/>
                <a:ea typeface="Microsoft YaHei" panose="020B0503020204020204" pitchFamily="34" charset="-122"/>
                <a:cs typeface="Arial" panose="020B0604020202020204" pitchFamily="34" charset="0"/>
              </a:rPr>
              <a:t>Neuralink</a:t>
            </a:r>
            <a:r>
              <a:rPr lang="en-US" sz="1100" dirty="0">
                <a:latin typeface="Arial" panose="020B0604020202020204" pitchFamily="34" charset="0"/>
                <a:ea typeface="Microsoft YaHei" panose="020B0503020204020204" pitchFamily="34" charset="-122"/>
                <a:cs typeface="Arial" panose="020B0604020202020204" pitchFamily="34" charset="0"/>
              </a:rPr>
              <a:t> and </a:t>
            </a:r>
            <a:r>
              <a:rPr lang="en-US" sz="1100" dirty="0" err="1">
                <a:latin typeface="Arial" panose="020B0604020202020204" pitchFamily="34" charset="0"/>
                <a:ea typeface="Microsoft YaHei" panose="020B0503020204020204" pitchFamily="34" charset="-122"/>
                <a:cs typeface="Arial" panose="020B0604020202020204" pitchFamily="34" charset="0"/>
              </a:rPr>
              <a:t>OpenAI</a:t>
            </a:r>
            <a:r>
              <a:rPr lang="en-US" sz="1100" dirty="0">
                <a:latin typeface="Arial" panose="020B0604020202020204" pitchFamily="34" charset="0"/>
                <a:ea typeface="Microsoft YaHei" panose="020B0503020204020204" pitchFamily="34" charset="-122"/>
                <a:cs typeface="Arial" panose="020B0604020202020204" pitchFamily="34" charset="0"/>
              </a:rPr>
              <a:t>. Musk also serves as the chief technical officer and chairman of X Company. In 2022, Musk became the world's richest person with a fortune of $219 billion.</a:t>
            </a:r>
            <a:endParaRPr lang="en-SG" sz="1100" dirty="0">
              <a:latin typeface="Arial" panose="020B0604020202020204" pitchFamily="34" charset="0"/>
              <a:ea typeface="Microsoft YaHei" panose="020B0503020204020204" pitchFamily="34" charset="-122"/>
              <a:cs typeface="Arial" panose="020B0604020202020204" pitchFamily="34" charset="0"/>
            </a:endParaRPr>
          </a:p>
        </p:txBody>
      </p:sp>
      <p:pic>
        <p:nvPicPr>
          <p:cNvPr id="67" name="Picture 66">
            <a:extLst>
              <a:ext uri="{FF2B5EF4-FFF2-40B4-BE49-F238E27FC236}">
                <a16:creationId xmlns:a16="http://schemas.microsoft.com/office/drawing/2014/main" id="{8FC13E56-09F3-4CCD-85C1-7C08B81EFEBE}"/>
              </a:ext>
            </a:extLst>
          </p:cNvPr>
          <p:cNvPicPr>
            <a:picLocks noChangeAspect="1"/>
          </p:cNvPicPr>
          <p:nvPr/>
        </p:nvPicPr>
        <p:blipFill>
          <a:blip r:embed="rId6"/>
          <a:stretch>
            <a:fillRect/>
          </a:stretch>
        </p:blipFill>
        <p:spPr>
          <a:xfrm>
            <a:off x="9492483" y="7863553"/>
            <a:ext cx="2628900" cy="447675"/>
          </a:xfrm>
          <a:prstGeom prst="rect">
            <a:avLst/>
          </a:prstGeom>
        </p:spPr>
      </p:pic>
      <p:sp>
        <p:nvSpPr>
          <p:cNvPr id="72" name="文本框 49">
            <a:extLst>
              <a:ext uri="{FF2B5EF4-FFF2-40B4-BE49-F238E27FC236}">
                <a16:creationId xmlns:a16="http://schemas.microsoft.com/office/drawing/2014/main" id="{3F48C00E-5DCB-461F-9BE0-60E39BF6423B}"/>
              </a:ext>
            </a:extLst>
          </p:cNvPr>
          <p:cNvSpPr txBox="1"/>
          <p:nvPr/>
        </p:nvSpPr>
        <p:spPr>
          <a:xfrm rot="16200000">
            <a:off x="6691331" y="3306457"/>
            <a:ext cx="184666" cy="1498762"/>
          </a:xfrm>
          <a:prstGeom prst="rect">
            <a:avLst/>
          </a:prstGeom>
          <a:solidFill>
            <a:schemeClr val="accent3"/>
          </a:solidFill>
        </p:spPr>
        <p:txBody>
          <a:bodyPr vert="eaVert" wrap="square" lIns="0" tIns="0" rIns="0" bIns="0" rtlCol="0">
            <a:spAutoFit/>
          </a:bodyPr>
          <a:lstStyle/>
          <a:p>
            <a:pPr algn="l"/>
            <a:r>
              <a:rPr kumimoji="1" lang="en-SG" altLang="zh-CN" sz="12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Retrieved Memory</a:t>
            </a:r>
            <a:endParaRPr kumimoji="1" lang="zh-CN" altLang="en-US" sz="1200" b="1" dirty="0">
              <a:solidFill>
                <a:srgbClr val="C00000"/>
              </a:solidFill>
              <a:latin typeface="Arial" panose="020B0604020202020204" pitchFamily="34" charset="0"/>
              <a:ea typeface="Microsoft YaHei" panose="020B0503020204020204" pitchFamily="34" charset="-122"/>
              <a:cs typeface="Arial" panose="020B0604020202020204" pitchFamily="34" charset="0"/>
            </a:endParaRPr>
          </a:p>
        </p:txBody>
      </p:sp>
      <p:cxnSp>
        <p:nvCxnSpPr>
          <p:cNvPr id="79" name="Connector: Curved 78">
            <a:extLst>
              <a:ext uri="{FF2B5EF4-FFF2-40B4-BE49-F238E27FC236}">
                <a16:creationId xmlns:a16="http://schemas.microsoft.com/office/drawing/2014/main" id="{2858432E-5184-43BC-8B10-9963CA44F42C}"/>
              </a:ext>
            </a:extLst>
          </p:cNvPr>
          <p:cNvCxnSpPr>
            <a:cxnSpLocks/>
            <a:stCxn id="44" idx="0"/>
          </p:cNvCxnSpPr>
          <p:nvPr/>
        </p:nvCxnSpPr>
        <p:spPr>
          <a:xfrm rot="10800000" flipV="1">
            <a:off x="4703875" y="2949806"/>
            <a:ext cx="1248102" cy="479194"/>
          </a:xfrm>
          <a:prstGeom prst="curvedConnector3">
            <a:avLst>
              <a:gd name="adj1" fmla="val 50000"/>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1" name="文本框 49">
            <a:extLst>
              <a:ext uri="{FF2B5EF4-FFF2-40B4-BE49-F238E27FC236}">
                <a16:creationId xmlns:a16="http://schemas.microsoft.com/office/drawing/2014/main" id="{9CDCA612-8D89-40D3-A703-F487C7076FD0}"/>
              </a:ext>
            </a:extLst>
          </p:cNvPr>
          <p:cNvSpPr txBox="1"/>
          <p:nvPr/>
        </p:nvSpPr>
        <p:spPr>
          <a:xfrm rot="16200000">
            <a:off x="4749074" y="5354538"/>
            <a:ext cx="169277" cy="1221798"/>
          </a:xfrm>
          <a:prstGeom prst="rect">
            <a:avLst/>
          </a:prstGeom>
          <a:solidFill>
            <a:schemeClr val="accent3"/>
          </a:solidFill>
        </p:spPr>
        <p:txBody>
          <a:bodyPr vert="eaVert" wrap="square" lIns="0" tIns="0" rIns="0" bIns="0" rtlCol="0">
            <a:spAutoFit/>
          </a:bodyPr>
          <a:lstStyle/>
          <a:p>
            <a:pPr algn="ctr"/>
            <a:r>
              <a:rPr kumimoji="1" lang="en-SG" altLang="zh-CN" sz="1100" b="1" dirty="0">
                <a:solidFill>
                  <a:schemeClr val="accent1">
                    <a:lumMod val="75000"/>
                  </a:schemeClr>
                </a:solidFill>
                <a:latin typeface="Arial" panose="020B0604020202020204" pitchFamily="34" charset="0"/>
                <a:ea typeface="Microsoft YaHei" panose="020B0503020204020204" pitchFamily="34" charset="-122"/>
                <a:cs typeface="Arial" panose="020B0604020202020204" pitchFamily="34" charset="0"/>
              </a:rPr>
              <a:t>Search</a:t>
            </a:r>
            <a:r>
              <a:rPr kumimoji="1" lang="zh-CN" altLang="en-US" sz="1100" b="1" dirty="0">
                <a:solidFill>
                  <a:schemeClr val="accent1">
                    <a:lumMod val="75000"/>
                  </a:schemeClr>
                </a:solidFill>
                <a:latin typeface="Arial" panose="020B0604020202020204" pitchFamily="34" charset="0"/>
                <a:ea typeface="Microsoft YaHei" panose="020B0503020204020204" pitchFamily="34" charset="-122"/>
                <a:cs typeface="Arial" panose="020B0604020202020204" pitchFamily="34" charset="0"/>
              </a:rPr>
              <a:t> </a:t>
            </a:r>
            <a:r>
              <a:rPr kumimoji="1" lang="en-SG" altLang="zh-CN" sz="1100" b="1" dirty="0">
                <a:solidFill>
                  <a:schemeClr val="accent1">
                    <a:lumMod val="75000"/>
                  </a:schemeClr>
                </a:solidFill>
                <a:latin typeface="Arial" panose="020B0604020202020204" pitchFamily="34" charset="0"/>
                <a:ea typeface="Microsoft YaHei" panose="020B0503020204020204" pitchFamily="34" charset="-122"/>
                <a:cs typeface="Arial" panose="020B0604020202020204" pitchFamily="34" charset="0"/>
              </a:rPr>
              <a:t>partition</a:t>
            </a:r>
            <a:endParaRPr kumimoji="1" lang="zh-CN" altLang="en-US" sz="1100" b="1" dirty="0">
              <a:solidFill>
                <a:schemeClr val="accent1">
                  <a:lumMod val="75000"/>
                </a:schemeClr>
              </a:solidFill>
              <a:latin typeface="Arial" panose="020B0604020202020204" pitchFamily="34" charset="0"/>
              <a:ea typeface="Microsoft YaHei" panose="020B0503020204020204" pitchFamily="34" charset="-122"/>
              <a:cs typeface="Arial" panose="020B0604020202020204" pitchFamily="34" charset="0"/>
            </a:endParaRPr>
          </a:p>
        </p:txBody>
      </p:sp>
      <p:cxnSp>
        <p:nvCxnSpPr>
          <p:cNvPr id="82" name="Connector: Curved 81">
            <a:extLst>
              <a:ext uri="{FF2B5EF4-FFF2-40B4-BE49-F238E27FC236}">
                <a16:creationId xmlns:a16="http://schemas.microsoft.com/office/drawing/2014/main" id="{A9943AAF-52C5-4B0C-9017-B31245AA19BC}"/>
              </a:ext>
            </a:extLst>
          </p:cNvPr>
          <p:cNvCxnSpPr>
            <a:cxnSpLocks/>
            <a:stCxn id="45" idx="0"/>
            <a:endCxn id="59" idx="2"/>
          </p:cNvCxnSpPr>
          <p:nvPr/>
        </p:nvCxnSpPr>
        <p:spPr>
          <a:xfrm rot="10800000" flipV="1">
            <a:off x="5020303" y="5493906"/>
            <a:ext cx="1005604" cy="823547"/>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67C3E29-D1F6-4637-8DD5-A63D20BA7BAE}"/>
              </a:ext>
            </a:extLst>
          </p:cNvPr>
          <p:cNvSpPr txBox="1"/>
          <p:nvPr/>
        </p:nvSpPr>
        <p:spPr>
          <a:xfrm>
            <a:off x="28470" y="5476983"/>
            <a:ext cx="1920730" cy="553998"/>
          </a:xfrm>
          <a:prstGeom prst="rect">
            <a:avLst/>
          </a:prstGeom>
          <a:solidFill>
            <a:schemeClr val="accent2">
              <a:lumMod val="40000"/>
              <a:lumOff val="60000"/>
            </a:schemeClr>
          </a:solidFill>
          <a:ln w="9525">
            <a:solidFill>
              <a:schemeClr val="tx1"/>
            </a:solidFill>
            <a:miter lim="800000"/>
            <a:headEnd/>
            <a:tailEnd/>
          </a:ln>
          <a:effectLst/>
        </p:spPr>
        <p:txBody>
          <a:bodyPr wrap="square">
            <a:spAutoFit/>
          </a:bodyPr>
          <a:lstStyle>
            <a:defPPr>
              <a:defRPr lang="zh-HK"/>
            </a:defPPr>
            <a:lvl1pPr>
              <a:defRPr b="1"/>
            </a:lvl1pPr>
          </a:lstStyle>
          <a:p>
            <a:r>
              <a:rPr lang="en-US" sz="1000" dirty="0">
                <a:solidFill>
                  <a:srgbClr val="C00000"/>
                </a:solidFill>
                <a:latin typeface="Arial" panose="020B0604020202020204" pitchFamily="34" charset="0"/>
                <a:cs typeface="Arial" panose="020B0604020202020204" pitchFamily="34" charset="0"/>
              </a:rPr>
              <a:t>Challenges</a:t>
            </a:r>
            <a:r>
              <a:rPr lang="en-US" sz="1000" b="0" dirty="0">
                <a:latin typeface="Arial" panose="020B0604020202020204" pitchFamily="34" charset="0"/>
                <a:cs typeface="Arial" panose="020B0604020202020204" pitchFamily="34" charset="0"/>
              </a:rPr>
              <a:t>: How to partition? How to select partitions? How to utilize memory?</a:t>
            </a:r>
          </a:p>
        </p:txBody>
      </p:sp>
      <p:sp>
        <p:nvSpPr>
          <p:cNvPr id="89" name="TextBox 88">
            <a:extLst>
              <a:ext uri="{FF2B5EF4-FFF2-40B4-BE49-F238E27FC236}">
                <a16:creationId xmlns:a16="http://schemas.microsoft.com/office/drawing/2014/main" id="{0091DDDA-278F-445E-9845-1AC7066E3EBC}"/>
              </a:ext>
            </a:extLst>
          </p:cNvPr>
          <p:cNvSpPr txBox="1"/>
          <p:nvPr/>
        </p:nvSpPr>
        <p:spPr>
          <a:xfrm>
            <a:off x="28470" y="4091566"/>
            <a:ext cx="1920730" cy="707886"/>
          </a:xfrm>
          <a:prstGeom prst="rect">
            <a:avLst/>
          </a:prstGeom>
          <a:solidFill>
            <a:schemeClr val="accent2">
              <a:lumMod val="40000"/>
              <a:lumOff val="60000"/>
            </a:schemeClr>
          </a:solidFill>
          <a:ln w="9525">
            <a:solidFill>
              <a:schemeClr val="tx1"/>
            </a:solidFill>
            <a:miter lim="800000"/>
            <a:headEnd/>
            <a:tailEnd/>
          </a:ln>
          <a:effectLst/>
        </p:spPr>
        <p:txBody>
          <a:bodyPr wrap="square">
            <a:spAutoFit/>
          </a:bodyPr>
          <a:lstStyle>
            <a:defPPr>
              <a:defRPr lang="zh-HK"/>
            </a:defPPr>
            <a:lvl1pPr>
              <a:defRPr b="1"/>
            </a:lvl1pPr>
          </a:lstStyle>
          <a:p>
            <a:r>
              <a:rPr lang="en-US" sz="1000" dirty="0">
                <a:solidFill>
                  <a:srgbClr val="C00000"/>
                </a:solidFill>
                <a:latin typeface="Arial" panose="020B0604020202020204" pitchFamily="34" charset="0"/>
                <a:cs typeface="Arial" panose="020B0604020202020204" pitchFamily="34" charset="0"/>
              </a:rPr>
              <a:t>Multiple Partition RAG: </a:t>
            </a:r>
            <a:r>
              <a:rPr lang="en-US" sz="1000" b="0" dirty="0">
                <a:latin typeface="Arial" panose="020B0604020202020204" pitchFamily="34" charset="0"/>
                <a:cs typeface="Arial" panose="020B0604020202020204" pitchFamily="34" charset="0"/>
              </a:rPr>
              <a:t>execution aligns better with search intuition and improves effectiveness</a:t>
            </a:r>
          </a:p>
        </p:txBody>
      </p:sp>
      <p:sp>
        <p:nvSpPr>
          <p:cNvPr id="90" name="文本框 49">
            <a:extLst>
              <a:ext uri="{FF2B5EF4-FFF2-40B4-BE49-F238E27FC236}">
                <a16:creationId xmlns:a16="http://schemas.microsoft.com/office/drawing/2014/main" id="{CA65CB65-B855-40A7-8E55-10F17B83748D}"/>
              </a:ext>
            </a:extLst>
          </p:cNvPr>
          <p:cNvSpPr txBox="1"/>
          <p:nvPr/>
        </p:nvSpPr>
        <p:spPr>
          <a:xfrm rot="16200000">
            <a:off x="319182" y="3660875"/>
            <a:ext cx="169277" cy="665895"/>
          </a:xfrm>
          <a:prstGeom prst="rect">
            <a:avLst/>
          </a:prstGeom>
          <a:solidFill>
            <a:schemeClr val="accent3"/>
          </a:solidFill>
        </p:spPr>
        <p:txBody>
          <a:bodyPr vert="eaVert" wrap="square" lIns="0" tIns="0" rIns="0" bIns="0" rtlCol="0">
            <a:spAutoFit/>
          </a:bodyPr>
          <a:lstStyle/>
          <a:p>
            <a:pPr algn="ctr"/>
            <a:r>
              <a:rPr kumimoji="1" lang="en-SG" altLang="zh-CN" sz="1100" b="1" dirty="0">
                <a:latin typeface="Arial" panose="020B0604020202020204" pitchFamily="34" charset="0"/>
                <a:ea typeface="Microsoft YaHei" panose="020B0503020204020204" pitchFamily="34" charset="-122"/>
                <a:cs typeface="Arial" panose="020B0604020202020204" pitchFamily="34" charset="0"/>
              </a:rPr>
              <a:t>Insight 1</a:t>
            </a:r>
            <a:endParaRPr kumimoji="1" lang="zh-CN" altLang="en-US" sz="1100" b="1" dirty="0">
              <a:latin typeface="Arial" panose="020B0604020202020204" pitchFamily="34" charset="0"/>
              <a:ea typeface="Microsoft YaHei" panose="020B0503020204020204" pitchFamily="34" charset="-122"/>
              <a:cs typeface="Arial" panose="020B0604020202020204" pitchFamily="34" charset="0"/>
            </a:endParaRPr>
          </a:p>
        </p:txBody>
      </p:sp>
      <p:sp>
        <p:nvSpPr>
          <p:cNvPr id="91" name="文本框 49">
            <a:extLst>
              <a:ext uri="{FF2B5EF4-FFF2-40B4-BE49-F238E27FC236}">
                <a16:creationId xmlns:a16="http://schemas.microsoft.com/office/drawing/2014/main" id="{30C96EB7-7027-472C-9FAC-AFD6343460B2}"/>
              </a:ext>
            </a:extLst>
          </p:cNvPr>
          <p:cNvSpPr txBox="1"/>
          <p:nvPr/>
        </p:nvSpPr>
        <p:spPr>
          <a:xfrm rot="16200000">
            <a:off x="313281" y="5050190"/>
            <a:ext cx="169277" cy="665895"/>
          </a:xfrm>
          <a:prstGeom prst="rect">
            <a:avLst/>
          </a:prstGeom>
          <a:solidFill>
            <a:schemeClr val="accent3"/>
          </a:solidFill>
        </p:spPr>
        <p:txBody>
          <a:bodyPr vert="eaVert" wrap="square" lIns="0" tIns="0" rIns="0" bIns="0" rtlCol="0">
            <a:spAutoFit/>
          </a:bodyPr>
          <a:lstStyle/>
          <a:p>
            <a:pPr algn="ctr"/>
            <a:r>
              <a:rPr kumimoji="1" lang="en-SG" altLang="zh-CN" sz="1100" b="1" dirty="0">
                <a:latin typeface="Arial" panose="020B0604020202020204" pitchFamily="34" charset="0"/>
                <a:ea typeface="Microsoft YaHei" panose="020B0503020204020204" pitchFamily="34" charset="-122"/>
                <a:cs typeface="Arial" panose="020B0604020202020204" pitchFamily="34" charset="0"/>
              </a:rPr>
              <a:t>Insight 2</a:t>
            </a:r>
            <a:endParaRPr kumimoji="1" lang="zh-CN" altLang="en-US" sz="1100" b="1" dirty="0">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8447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C62C4343-3530-6519-F94C-D01FC406C9A2}"/>
              </a:ext>
            </a:extLst>
          </p:cNvPr>
          <p:cNvSpPr>
            <a:spLocks noGrp="1"/>
          </p:cNvSpPr>
          <p:nvPr>
            <p:ph type="title"/>
          </p:nvPr>
        </p:nvSpPr>
        <p:spPr>
          <a:xfrm>
            <a:off x="1654237" y="1085045"/>
            <a:ext cx="10173527" cy="730507"/>
          </a:xfrm>
        </p:spPr>
        <p:txBody>
          <a:bodyPr>
            <a:noAutofit/>
          </a:bodyPr>
          <a:lstStyle/>
          <a:p>
            <a:r>
              <a:rPr lang="en-US" altLang="zh-CN" sz="3600" dirty="0"/>
              <a:t>Idea: Considering a Partition as a Basic Unit for </a:t>
            </a:r>
            <a:br>
              <a:rPr lang="en-US" altLang="zh-CN" sz="3600" dirty="0"/>
            </a:br>
            <a:r>
              <a:rPr lang="en-US" altLang="zh-CN" sz="3600" dirty="0"/>
              <a:t>RAG Execution (a New RAG Paradigm)</a:t>
            </a:r>
            <a:endParaRPr lang="en-US" sz="3600" dirty="0"/>
          </a:p>
        </p:txBody>
      </p:sp>
      <p:pic>
        <p:nvPicPr>
          <p:cNvPr id="30" name="Picture 29">
            <a:extLst>
              <a:ext uri="{FF2B5EF4-FFF2-40B4-BE49-F238E27FC236}">
                <a16:creationId xmlns:a16="http://schemas.microsoft.com/office/drawing/2014/main" id="{CB8F4CAC-F192-4EBA-9660-2DF64A24EA3B}"/>
              </a:ext>
            </a:extLst>
          </p:cNvPr>
          <p:cNvPicPr>
            <a:picLocks noChangeAspect="1"/>
          </p:cNvPicPr>
          <p:nvPr/>
        </p:nvPicPr>
        <p:blipFill>
          <a:blip r:embed="rId3"/>
          <a:stretch>
            <a:fillRect/>
          </a:stretch>
        </p:blipFill>
        <p:spPr>
          <a:xfrm>
            <a:off x="933046" y="2208076"/>
            <a:ext cx="5075937" cy="3097182"/>
          </a:xfrm>
          <a:prstGeom prst="rect">
            <a:avLst/>
          </a:prstGeom>
        </p:spPr>
      </p:pic>
      <p:sp>
        <p:nvSpPr>
          <p:cNvPr id="31" name="矩形 14">
            <a:extLst>
              <a:ext uri="{FF2B5EF4-FFF2-40B4-BE49-F238E27FC236}">
                <a16:creationId xmlns:a16="http://schemas.microsoft.com/office/drawing/2014/main" id="{54E389DD-56B5-41A4-868B-A523E5843BB4}"/>
              </a:ext>
            </a:extLst>
          </p:cNvPr>
          <p:cNvSpPr/>
          <p:nvPr/>
        </p:nvSpPr>
        <p:spPr>
          <a:xfrm>
            <a:off x="814300" y="2100261"/>
            <a:ext cx="5281699" cy="440531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7">
            <a:extLst>
              <a:ext uri="{FF2B5EF4-FFF2-40B4-BE49-F238E27FC236}">
                <a16:creationId xmlns:a16="http://schemas.microsoft.com/office/drawing/2014/main" id="{C862FF9C-EF44-4481-85B6-E2D9DAD9E110}"/>
              </a:ext>
            </a:extLst>
          </p:cNvPr>
          <p:cNvSpPr txBox="1"/>
          <p:nvPr/>
        </p:nvSpPr>
        <p:spPr>
          <a:xfrm>
            <a:off x="2570543" y="1926973"/>
            <a:ext cx="1672061" cy="276999"/>
          </a:xfrm>
          <a:prstGeom prst="rect">
            <a:avLst/>
          </a:prstGeom>
          <a:solidFill>
            <a:schemeClr val="accent3"/>
          </a:solidFill>
        </p:spPr>
        <p:txBody>
          <a:bodyPr wrap="none" rtlCol="0">
            <a:spAutoFit/>
          </a:bodyPr>
          <a:lstStyle/>
          <a:p>
            <a:r>
              <a:rPr lang="en-SG" altLang="zh-CN" sz="1200" b="1" dirty="0">
                <a:latin typeface="Arial" panose="020B0604020202020204" pitchFamily="34" charset="0"/>
                <a:cs typeface="Arial" panose="020B0604020202020204" pitchFamily="34" charset="0"/>
              </a:rPr>
              <a:t>Existing</a:t>
            </a:r>
            <a:r>
              <a:rPr lang="zh-CN" altLang="en-US" sz="1200" b="1" dirty="0">
                <a:latin typeface="Arial" panose="020B0604020202020204" pitchFamily="34" charset="0"/>
                <a:cs typeface="Arial" panose="020B0604020202020204" pitchFamily="34" charset="0"/>
              </a:rPr>
              <a:t> </a:t>
            </a:r>
            <a:r>
              <a:rPr lang="en-SG" altLang="zh-CN" sz="1200" b="1" dirty="0">
                <a:latin typeface="Arial" panose="020B0604020202020204" pitchFamily="34" charset="0"/>
                <a:cs typeface="Arial" panose="020B0604020202020204" pitchFamily="34" charset="0"/>
              </a:rPr>
              <a:t>Techniques</a:t>
            </a:r>
            <a:endParaRPr lang="zh-CN" altLang="en-US" sz="1200" b="1" dirty="0">
              <a:latin typeface="Arial" panose="020B0604020202020204" pitchFamily="34" charset="0"/>
              <a:cs typeface="Arial" panose="020B0604020202020204" pitchFamily="34" charset="0"/>
            </a:endParaRPr>
          </a:p>
        </p:txBody>
      </p:sp>
      <p:sp>
        <p:nvSpPr>
          <p:cNvPr id="41" name="矩形 14">
            <a:extLst>
              <a:ext uri="{FF2B5EF4-FFF2-40B4-BE49-F238E27FC236}">
                <a16:creationId xmlns:a16="http://schemas.microsoft.com/office/drawing/2014/main" id="{1D2A2541-32A6-4BC4-8E1F-6E65E8B46854}"/>
              </a:ext>
            </a:extLst>
          </p:cNvPr>
          <p:cNvSpPr/>
          <p:nvPr/>
        </p:nvSpPr>
        <p:spPr>
          <a:xfrm>
            <a:off x="6251249" y="2097725"/>
            <a:ext cx="5386661" cy="440531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42">
            <a:extLst>
              <a:ext uri="{FF2B5EF4-FFF2-40B4-BE49-F238E27FC236}">
                <a16:creationId xmlns:a16="http://schemas.microsoft.com/office/drawing/2014/main" id="{C22D9178-A3FF-4318-8A86-258B4B24C95A}"/>
              </a:ext>
            </a:extLst>
          </p:cNvPr>
          <p:cNvPicPr>
            <a:picLocks noChangeAspect="1"/>
          </p:cNvPicPr>
          <p:nvPr/>
        </p:nvPicPr>
        <p:blipFill>
          <a:blip r:embed="rId4"/>
          <a:stretch>
            <a:fillRect/>
          </a:stretch>
        </p:blipFill>
        <p:spPr>
          <a:xfrm>
            <a:off x="6361112" y="2225894"/>
            <a:ext cx="5204301" cy="2109034"/>
          </a:xfrm>
          <a:prstGeom prst="rect">
            <a:avLst/>
          </a:prstGeom>
        </p:spPr>
      </p:pic>
      <p:sp>
        <p:nvSpPr>
          <p:cNvPr id="47" name="Rectangle 46">
            <a:extLst>
              <a:ext uri="{FF2B5EF4-FFF2-40B4-BE49-F238E27FC236}">
                <a16:creationId xmlns:a16="http://schemas.microsoft.com/office/drawing/2014/main" id="{DA460B51-3130-49A0-89E4-242BC718450B}"/>
              </a:ext>
            </a:extLst>
          </p:cNvPr>
          <p:cNvSpPr/>
          <p:nvPr/>
        </p:nvSpPr>
        <p:spPr>
          <a:xfrm>
            <a:off x="8765111" y="4490940"/>
            <a:ext cx="2848051" cy="430887"/>
          </a:xfrm>
          <a:prstGeom prst="rect">
            <a:avLst/>
          </a:prstGeom>
        </p:spPr>
        <p:txBody>
          <a:bodyPr wrap="square">
            <a:spAutoFit/>
          </a:bodyPr>
          <a:lstStyle/>
          <a:p>
            <a:pPr>
              <a:buClr>
                <a:srgbClr val="CC9900"/>
              </a:buClr>
            </a:pPr>
            <a:r>
              <a:rPr lang="en-SG" sz="1100" b="1" dirty="0">
                <a:latin typeface="Microsoft YaHei" panose="020B0503020204020204" pitchFamily="34" charset="-122"/>
                <a:ea typeface="Microsoft YaHei" panose="020B0503020204020204" pitchFamily="34" charset="-122"/>
                <a:cs typeface="Arial" panose="020B0604020202020204" pitchFamily="34" charset="0"/>
              </a:rPr>
              <a:t>*</a:t>
            </a:r>
            <a:r>
              <a:rPr lang="en-US" sz="1100" b="1" dirty="0">
                <a:latin typeface="Microsoft YaHei" panose="020B0503020204020204" pitchFamily="34" charset="-122"/>
                <a:ea typeface="Microsoft YaHei" panose="020B0503020204020204" pitchFamily="34" charset="-122"/>
                <a:cs typeface="Arial" panose="020B0604020202020204" pitchFamily="34" charset="0"/>
              </a:rPr>
              <a:t>Knowledge Store has achieved a potential high-value patent</a:t>
            </a:r>
            <a:endParaRPr lang="en-SG" sz="1100" dirty="0">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49" name="TextBox 48">
            <a:extLst>
              <a:ext uri="{FF2B5EF4-FFF2-40B4-BE49-F238E27FC236}">
                <a16:creationId xmlns:a16="http://schemas.microsoft.com/office/drawing/2014/main" id="{9C5EC22A-2D8E-442C-AAB0-1A1ACABCC4C9}"/>
              </a:ext>
            </a:extLst>
          </p:cNvPr>
          <p:cNvSpPr txBox="1"/>
          <p:nvPr/>
        </p:nvSpPr>
        <p:spPr>
          <a:xfrm>
            <a:off x="925481" y="5468630"/>
            <a:ext cx="4999070" cy="276999"/>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defPPr>
              <a:defRPr lang="zh-HK"/>
            </a:defPPr>
            <a:lvl1pPr>
              <a:defRPr b="1"/>
            </a:lvl1pPr>
          </a:lstStyle>
          <a:p>
            <a:r>
              <a:rPr lang="en-US" sz="1200" dirty="0">
                <a:solidFill>
                  <a:srgbClr val="C00000"/>
                </a:solidFill>
                <a:latin typeface="Arial" panose="020B0604020202020204" pitchFamily="34" charset="0"/>
                <a:cs typeface="Arial" panose="020B0604020202020204" pitchFamily="34" charset="0"/>
              </a:rPr>
              <a:t>Difference 1</a:t>
            </a:r>
            <a:r>
              <a:rPr lang="en-US" sz="1200" b="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Partition</a:t>
            </a:r>
            <a:r>
              <a:rPr lang="en-US" sz="1200" b="0" dirty="0">
                <a:latin typeface="Arial" panose="020B0604020202020204" pitchFamily="34" charset="0"/>
                <a:cs typeface="Arial" panose="020B0604020202020204" pitchFamily="34" charset="0"/>
              </a:rPr>
              <a:t> as a basic unit for RAG rather than a database</a:t>
            </a:r>
          </a:p>
        </p:txBody>
      </p:sp>
      <p:sp>
        <p:nvSpPr>
          <p:cNvPr id="50" name="Speech Bubble: Rectangle 49">
            <a:extLst>
              <a:ext uri="{FF2B5EF4-FFF2-40B4-BE49-F238E27FC236}">
                <a16:creationId xmlns:a16="http://schemas.microsoft.com/office/drawing/2014/main" id="{BBCDC1C9-0232-4780-A329-D249F951F926}"/>
              </a:ext>
            </a:extLst>
          </p:cNvPr>
          <p:cNvSpPr/>
          <p:nvPr/>
        </p:nvSpPr>
        <p:spPr bwMode="auto">
          <a:xfrm>
            <a:off x="626587" y="2172872"/>
            <a:ext cx="1814603" cy="749988"/>
          </a:xfrm>
          <a:prstGeom prst="wedgeRectCallout">
            <a:avLst>
              <a:gd name="adj1" fmla="val -19961"/>
              <a:gd name="adj2" fmla="val 71923"/>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altLang="zh-CN" sz="11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Naive RAG</a:t>
            </a:r>
            <a:r>
              <a:rPr lang="en-US" altLang="zh-CN" sz="1100" dirty="0">
                <a:latin typeface="Arial" panose="020B0604020202020204" pitchFamily="34" charset="0"/>
                <a:ea typeface="Microsoft YaHei" panose="020B0503020204020204" pitchFamily="34" charset="-122"/>
                <a:cs typeface="Arial" panose="020B0604020202020204" pitchFamily="34" charset="0"/>
              </a:rPr>
              <a:t>: I</a:t>
            </a:r>
            <a:r>
              <a:rPr lang="en-US" sz="1100" dirty="0">
                <a:latin typeface="Arial" panose="020B0604020202020204" pitchFamily="34" charset="0"/>
                <a:cs typeface="Arial" panose="020B0604020202020204" pitchFamily="34" charset="0"/>
              </a:rPr>
              <a:t>ndexing-Retrieval-Generation process; inherent flaws include hallucination</a:t>
            </a:r>
            <a:endParaRPr lang="en-SG" sz="1100" dirty="0">
              <a:latin typeface="Arial" panose="020B0604020202020204" pitchFamily="34" charset="0"/>
              <a:cs typeface="Arial" panose="020B0604020202020204" pitchFamily="34" charset="0"/>
            </a:endParaRPr>
          </a:p>
        </p:txBody>
      </p:sp>
      <p:sp>
        <p:nvSpPr>
          <p:cNvPr id="51" name="Speech Bubble: Rectangle 50">
            <a:extLst>
              <a:ext uri="{FF2B5EF4-FFF2-40B4-BE49-F238E27FC236}">
                <a16:creationId xmlns:a16="http://schemas.microsoft.com/office/drawing/2014/main" id="{B80B0C43-70D6-4686-8C32-5DD8F90B0045}"/>
              </a:ext>
            </a:extLst>
          </p:cNvPr>
          <p:cNvSpPr/>
          <p:nvPr/>
        </p:nvSpPr>
        <p:spPr bwMode="auto">
          <a:xfrm>
            <a:off x="2103037" y="4115946"/>
            <a:ext cx="2169676" cy="749988"/>
          </a:xfrm>
          <a:prstGeom prst="wedgeRectCallout">
            <a:avLst>
              <a:gd name="adj1" fmla="val -15132"/>
              <a:gd name="adj2" fmla="val -67779"/>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altLang="zh-CN" sz="11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Advanced RAG</a:t>
            </a:r>
            <a:r>
              <a:rPr lang="en-US" altLang="zh-CN" sz="1100" dirty="0">
                <a:latin typeface="Arial" panose="020B0604020202020204" pitchFamily="34" charset="0"/>
                <a:ea typeface="Microsoft YaHei" panose="020B0503020204020204" pitchFamily="34" charset="-122"/>
                <a:cs typeface="Arial" panose="020B0604020202020204" pitchFamily="34" charset="0"/>
              </a:rPr>
              <a:t>: Overcoming the shortcomings of naive RAG, used techniques include </a:t>
            </a:r>
            <a:r>
              <a:rPr lang="en-US" altLang="zh-CN" sz="1100" b="1" dirty="0">
                <a:latin typeface="Arial" panose="020B0604020202020204" pitchFamily="34" charset="0"/>
                <a:ea typeface="Microsoft YaHei" panose="020B0503020204020204" pitchFamily="34" charset="-122"/>
                <a:cs typeface="Arial" panose="020B0604020202020204" pitchFamily="34" charset="0"/>
              </a:rPr>
              <a:t>pre- and post-retrieval</a:t>
            </a:r>
            <a:r>
              <a:rPr lang="en-US" altLang="zh-CN" sz="1100" dirty="0">
                <a:latin typeface="Arial" panose="020B0604020202020204" pitchFamily="34" charset="0"/>
                <a:ea typeface="Microsoft YaHei" panose="020B0503020204020204" pitchFamily="34" charset="-122"/>
                <a:cs typeface="Arial" panose="020B0604020202020204" pitchFamily="34" charset="0"/>
              </a:rPr>
              <a:t> adjustments </a:t>
            </a:r>
            <a:endParaRPr lang="en-SG" sz="1100" dirty="0">
              <a:latin typeface="Arial" panose="020B0604020202020204" pitchFamily="34" charset="0"/>
              <a:cs typeface="Arial" panose="020B0604020202020204" pitchFamily="34" charset="0"/>
            </a:endParaRPr>
          </a:p>
        </p:txBody>
      </p:sp>
      <p:sp>
        <p:nvSpPr>
          <p:cNvPr id="52" name="Speech Bubble: Rectangle 51">
            <a:extLst>
              <a:ext uri="{FF2B5EF4-FFF2-40B4-BE49-F238E27FC236}">
                <a16:creationId xmlns:a16="http://schemas.microsoft.com/office/drawing/2014/main" id="{F58FDCDB-2882-4D42-8973-87059CB68A19}"/>
              </a:ext>
            </a:extLst>
          </p:cNvPr>
          <p:cNvSpPr/>
          <p:nvPr/>
        </p:nvSpPr>
        <p:spPr bwMode="auto">
          <a:xfrm>
            <a:off x="3681218" y="2172872"/>
            <a:ext cx="2169676" cy="749988"/>
          </a:xfrm>
          <a:prstGeom prst="wedgeRectCallout">
            <a:avLst>
              <a:gd name="adj1" fmla="val -9425"/>
              <a:gd name="adj2" fmla="val 61763"/>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altLang="zh-CN" sz="11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Modular RAG</a:t>
            </a:r>
            <a:r>
              <a:rPr lang="en-US" altLang="zh-CN" sz="1100" dirty="0">
                <a:latin typeface="Arial" panose="020B0604020202020204" pitchFamily="34" charset="0"/>
                <a:ea typeface="Microsoft YaHei" panose="020B0503020204020204" pitchFamily="34" charset="-122"/>
                <a:cs typeface="Arial" panose="020B0604020202020204" pitchFamily="34" charset="0"/>
              </a:rPr>
              <a:t>: Enhancing RAG further by introducing external modules such as search modules and task adapters</a:t>
            </a:r>
            <a:endParaRPr lang="en-SG" sz="1100" dirty="0">
              <a:latin typeface="Arial" panose="020B0604020202020204" pitchFamily="34" charset="0"/>
              <a:ea typeface="Microsoft YaHei" panose="020B0503020204020204" pitchFamily="34" charset="-122"/>
              <a:cs typeface="Arial" panose="020B0604020202020204" pitchFamily="34" charset="0"/>
            </a:endParaRPr>
          </a:p>
          <a:p>
            <a:pPr>
              <a:buClr>
                <a:srgbClr val="CC9900"/>
              </a:buClr>
            </a:pPr>
            <a:endParaRPr lang="en-SG" sz="11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D679354D-A128-445B-AC56-DF6FDF8420F9}"/>
              </a:ext>
            </a:extLst>
          </p:cNvPr>
          <p:cNvSpPr txBox="1"/>
          <p:nvPr/>
        </p:nvSpPr>
        <p:spPr>
          <a:xfrm>
            <a:off x="925480" y="5880538"/>
            <a:ext cx="4999069" cy="461665"/>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defPPr>
              <a:defRPr lang="zh-HK"/>
            </a:defPPr>
            <a:lvl1pPr>
              <a:defRPr b="1"/>
            </a:lvl1pPr>
          </a:lstStyle>
          <a:p>
            <a:r>
              <a:rPr lang="en-US" sz="1200" dirty="0">
                <a:solidFill>
                  <a:srgbClr val="C00000"/>
                </a:solidFill>
                <a:latin typeface="Arial" panose="020B0604020202020204" pitchFamily="34" charset="0"/>
                <a:cs typeface="Arial" panose="020B0604020202020204" pitchFamily="34" charset="0"/>
              </a:rPr>
              <a:t>Difference 2</a:t>
            </a:r>
            <a:r>
              <a:rPr lang="en-US" sz="1200" b="0" dirty="0">
                <a:latin typeface="Arial" panose="020B0604020202020204" pitchFamily="34" charset="0"/>
                <a:cs typeface="Arial" panose="020B0604020202020204" pitchFamily="34" charset="0"/>
              </a:rPr>
              <a:t>: A new </a:t>
            </a:r>
            <a:r>
              <a:rPr lang="en-US" sz="1200" dirty="0">
                <a:latin typeface="Arial" panose="020B0604020202020204" pitchFamily="34" charset="0"/>
                <a:cs typeface="Arial" panose="020B0604020202020204" pitchFamily="34" charset="0"/>
              </a:rPr>
              <a:t>multi-agent framework </a:t>
            </a:r>
            <a:r>
              <a:rPr lang="en-US" sz="1200" b="0" dirty="0">
                <a:latin typeface="Arial" panose="020B0604020202020204" pitchFamily="34" charset="0"/>
                <a:cs typeface="Arial" panose="020B0604020202020204" pitchFamily="34" charset="0"/>
              </a:rPr>
              <a:t>which optimizes </a:t>
            </a:r>
            <a:r>
              <a:rPr lang="en-US" sz="1200" dirty="0">
                <a:latin typeface="Arial" panose="020B0604020202020204" pitchFamily="34" charset="0"/>
                <a:cs typeface="Arial" panose="020B0604020202020204" pitchFamily="34" charset="0"/>
              </a:rPr>
              <a:t>end-to-end metric </a:t>
            </a:r>
            <a:r>
              <a:rPr lang="en-US" sz="1200" b="0" dirty="0">
                <a:latin typeface="Arial" panose="020B0604020202020204" pitchFamily="34" charset="0"/>
                <a:cs typeface="Arial" panose="020B0604020202020204" pitchFamily="34" charset="0"/>
              </a:rPr>
              <a:t>instead of retrieval accuracy</a:t>
            </a:r>
          </a:p>
        </p:txBody>
      </p:sp>
      <p:sp>
        <p:nvSpPr>
          <p:cNvPr id="54" name="文本框 17">
            <a:extLst>
              <a:ext uri="{FF2B5EF4-FFF2-40B4-BE49-F238E27FC236}">
                <a16:creationId xmlns:a16="http://schemas.microsoft.com/office/drawing/2014/main" id="{E23C9BB0-6E15-4958-989C-9BA05C2EFFFE}"/>
              </a:ext>
            </a:extLst>
          </p:cNvPr>
          <p:cNvSpPr txBox="1"/>
          <p:nvPr/>
        </p:nvSpPr>
        <p:spPr>
          <a:xfrm>
            <a:off x="8442540" y="1948895"/>
            <a:ext cx="1502334" cy="276999"/>
          </a:xfrm>
          <a:prstGeom prst="rect">
            <a:avLst/>
          </a:prstGeom>
          <a:solidFill>
            <a:schemeClr val="accent3"/>
          </a:solidFill>
        </p:spPr>
        <p:txBody>
          <a:bodyPr wrap="none" rtlCol="0">
            <a:spAutoFit/>
          </a:bodyPr>
          <a:lstStyle/>
          <a:p>
            <a:r>
              <a:rPr lang="en-SG" altLang="zh-CN" sz="1200" b="1" dirty="0">
                <a:latin typeface="Arial" panose="020B0604020202020204" pitchFamily="34" charset="0"/>
                <a:cs typeface="Arial" panose="020B0604020202020204" pitchFamily="34" charset="0"/>
              </a:rPr>
              <a:t>Business Insights</a:t>
            </a:r>
            <a:endParaRPr lang="zh-CN" altLang="en-US" sz="1200" b="1"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A46CDAD8-51C9-40A9-892B-AC39621455AB}"/>
              </a:ext>
            </a:extLst>
          </p:cNvPr>
          <p:cNvSpPr txBox="1"/>
          <p:nvPr/>
        </p:nvSpPr>
        <p:spPr>
          <a:xfrm>
            <a:off x="8856480" y="5023709"/>
            <a:ext cx="2636300" cy="830997"/>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defPPr>
              <a:defRPr lang="zh-HK"/>
            </a:defPPr>
            <a:lvl1pPr>
              <a:defRPr b="1"/>
            </a:lvl1pPr>
          </a:lstStyle>
          <a:p>
            <a:r>
              <a:rPr lang="en-US" sz="1200" dirty="0">
                <a:solidFill>
                  <a:srgbClr val="C00000"/>
                </a:solidFill>
                <a:latin typeface="Arial" panose="020B0604020202020204" pitchFamily="34" charset="0"/>
                <a:cs typeface="Arial" panose="020B0604020202020204" pitchFamily="34" charset="0"/>
              </a:rPr>
              <a:t>Difference 3</a:t>
            </a:r>
            <a:r>
              <a:rPr lang="en-US" sz="1200" b="0" dirty="0">
                <a:latin typeface="Arial" panose="020B0604020202020204" pitchFamily="34" charset="0"/>
                <a:cs typeface="Arial" panose="020B0604020202020204" pitchFamily="34" charset="0"/>
              </a:rPr>
              <a:t>: From selling models to selling data, based on M-RAG, treating </a:t>
            </a:r>
            <a:r>
              <a:rPr lang="en-US" sz="1200" dirty="0">
                <a:latin typeface="Arial" panose="020B0604020202020204" pitchFamily="34" charset="0"/>
                <a:cs typeface="Arial" panose="020B0604020202020204" pitchFamily="34" charset="0"/>
              </a:rPr>
              <a:t>the data required for RAG</a:t>
            </a:r>
            <a:r>
              <a:rPr lang="en-US" sz="1200" b="0" dirty="0">
                <a:latin typeface="Arial" panose="020B0604020202020204" pitchFamily="34" charset="0"/>
                <a:cs typeface="Arial" panose="020B0604020202020204" pitchFamily="34" charset="0"/>
              </a:rPr>
              <a:t> as a new service</a:t>
            </a:r>
          </a:p>
        </p:txBody>
      </p:sp>
      <p:pic>
        <p:nvPicPr>
          <p:cNvPr id="2" name="Picture 1">
            <a:extLst>
              <a:ext uri="{FF2B5EF4-FFF2-40B4-BE49-F238E27FC236}">
                <a16:creationId xmlns:a16="http://schemas.microsoft.com/office/drawing/2014/main" id="{8D663601-5AD1-494C-8AF3-F0F8E82F55DD}"/>
              </a:ext>
            </a:extLst>
          </p:cNvPr>
          <p:cNvPicPr>
            <a:picLocks noChangeAspect="1"/>
          </p:cNvPicPr>
          <p:nvPr/>
        </p:nvPicPr>
        <p:blipFill>
          <a:blip r:embed="rId5"/>
          <a:stretch>
            <a:fillRect/>
          </a:stretch>
        </p:blipFill>
        <p:spPr>
          <a:xfrm>
            <a:off x="6488159" y="4391779"/>
            <a:ext cx="2121701" cy="1975377"/>
          </a:xfrm>
          <a:prstGeom prst="rect">
            <a:avLst/>
          </a:prstGeom>
        </p:spPr>
      </p:pic>
      <p:sp>
        <p:nvSpPr>
          <p:cNvPr id="45" name="椭圆 16">
            <a:extLst>
              <a:ext uri="{FF2B5EF4-FFF2-40B4-BE49-F238E27FC236}">
                <a16:creationId xmlns:a16="http://schemas.microsoft.com/office/drawing/2014/main" id="{51837454-0825-4A01-94BA-FE71D6A65E3C}"/>
              </a:ext>
            </a:extLst>
          </p:cNvPr>
          <p:cNvSpPr/>
          <p:nvPr/>
        </p:nvSpPr>
        <p:spPr>
          <a:xfrm>
            <a:off x="7448050" y="5908848"/>
            <a:ext cx="1494765" cy="430887"/>
          </a:xfrm>
          <a:prstGeom prst="ellipse">
            <a:avLst/>
          </a:prstGeom>
          <a:solidFill>
            <a:schemeClr val="tx2">
              <a:lumMod val="20000"/>
              <a:lumOff val="80000"/>
            </a:schemeClr>
          </a:solidFill>
          <a:ln w="31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SG" altLang="zh-CN" sz="1200" b="1" dirty="0">
                <a:solidFill>
                  <a:schemeClr val="tx1"/>
                </a:solidFill>
                <a:latin typeface="微软雅黑" panose="020B0503020204020204" pitchFamily="34" charset="-122"/>
                <a:ea typeface="微软雅黑" panose="020B0503020204020204" pitchFamily="34" charset="-122"/>
              </a:rPr>
              <a:t>Knowledge</a:t>
            </a:r>
            <a:r>
              <a:rPr lang="zh-CN" altLang="en-US" sz="1200" b="1" dirty="0">
                <a:solidFill>
                  <a:schemeClr val="tx1"/>
                </a:solidFill>
                <a:latin typeface="微软雅黑" panose="020B0503020204020204" pitchFamily="34" charset="-122"/>
                <a:ea typeface="微软雅黑" panose="020B0503020204020204" pitchFamily="34" charset="-122"/>
              </a:rPr>
              <a:t> </a:t>
            </a:r>
            <a:r>
              <a:rPr lang="en-SG" altLang="zh-CN" sz="1200" b="1" dirty="0">
                <a:solidFill>
                  <a:schemeClr val="tx1"/>
                </a:solidFill>
                <a:latin typeface="微软雅黑" panose="020B0503020204020204" pitchFamily="34" charset="-122"/>
                <a:ea typeface="微软雅黑" panose="020B0503020204020204" pitchFamily="34" charset="-122"/>
              </a:rPr>
              <a:t>Store</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189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09078DE-2845-008E-69B2-4510B207ED25}"/>
              </a:ext>
            </a:extLst>
          </p:cNvPr>
          <p:cNvSpPr>
            <a:spLocks noGrp="1"/>
          </p:cNvSpPr>
          <p:nvPr>
            <p:ph type="title"/>
          </p:nvPr>
        </p:nvSpPr>
        <p:spPr>
          <a:xfrm>
            <a:off x="1478791" y="1089883"/>
            <a:ext cx="10713210" cy="730507"/>
          </a:xfrm>
        </p:spPr>
        <p:txBody>
          <a:bodyPr>
            <a:noAutofit/>
          </a:bodyPr>
          <a:lstStyle/>
          <a:p>
            <a:r>
              <a:rPr lang="en-US" sz="3600" dirty="0"/>
              <a:t>M-RAG: A Multi-Agent based End-to-End Optimization Solution</a:t>
            </a:r>
          </a:p>
        </p:txBody>
      </p:sp>
      <p:pic>
        <p:nvPicPr>
          <p:cNvPr id="8" name="Picture 7">
            <a:extLst>
              <a:ext uri="{FF2B5EF4-FFF2-40B4-BE49-F238E27FC236}">
                <a16:creationId xmlns:a16="http://schemas.microsoft.com/office/drawing/2014/main" id="{797172C6-F7B7-4668-93C6-BE1E451ADE0C}"/>
              </a:ext>
            </a:extLst>
          </p:cNvPr>
          <p:cNvPicPr>
            <a:picLocks noChangeAspect="1"/>
          </p:cNvPicPr>
          <p:nvPr/>
        </p:nvPicPr>
        <p:blipFill>
          <a:blip r:embed="rId3"/>
          <a:stretch>
            <a:fillRect/>
          </a:stretch>
        </p:blipFill>
        <p:spPr>
          <a:xfrm>
            <a:off x="329612" y="2152651"/>
            <a:ext cx="8288327" cy="1780456"/>
          </a:xfrm>
          <a:prstGeom prst="rect">
            <a:avLst/>
          </a:prstGeom>
        </p:spPr>
      </p:pic>
      <p:sp>
        <p:nvSpPr>
          <p:cNvPr id="9" name="矩形 24">
            <a:extLst>
              <a:ext uri="{FF2B5EF4-FFF2-40B4-BE49-F238E27FC236}">
                <a16:creationId xmlns:a16="http://schemas.microsoft.com/office/drawing/2014/main" id="{A7BA03AF-8D7B-40A8-A52B-F65F78C0B924}"/>
              </a:ext>
            </a:extLst>
          </p:cNvPr>
          <p:cNvSpPr/>
          <p:nvPr/>
        </p:nvSpPr>
        <p:spPr>
          <a:xfrm>
            <a:off x="8708967" y="2061415"/>
            <a:ext cx="3054408" cy="1655197"/>
          </a:xfrm>
          <a:prstGeom prst="rect">
            <a:avLst/>
          </a:prstGeom>
          <a:ln>
            <a:solidFill>
              <a:srgbClr val="66CCFF"/>
            </a:solidFill>
          </a:ln>
        </p:spPr>
        <p:txBody>
          <a:bodyPr wrap="square">
            <a:spAutoFit/>
          </a:bodyPr>
          <a:lstStyle/>
          <a:p>
            <a:pPr lvl="0" algn="ctr" defTabSz="914478">
              <a:lnSpc>
                <a:spcPct val="150000"/>
              </a:lnSpc>
              <a:defRPr/>
            </a:pPr>
            <a:r>
              <a:rPr kumimoji="0" lang="zh-CN" altLang="en-US" sz="14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①</a:t>
            </a:r>
            <a:r>
              <a:rPr kumimoji="0" lang="en-US" altLang="zh-CN" sz="14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 </a:t>
            </a:r>
            <a:r>
              <a:rPr lang="en-US"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How to partition </a:t>
            </a:r>
            <a:r>
              <a:rPr lang="en-SG"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(Empirical)</a:t>
            </a:r>
            <a:endParaRPr kumimoji="0" lang="en-US" altLang="zh-CN" sz="14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171450" lvl="0" indent="-171450" defTabSz="914478">
              <a:lnSpc>
                <a:spcPct val="150000"/>
              </a:lnSpc>
              <a:buFont typeface="Arial" panose="020B0604020202020204" pitchFamily="34" charset="0"/>
              <a:buChar char="•"/>
              <a:defRPr/>
            </a:pPr>
            <a:r>
              <a:rPr lang="en-SG" altLang="zh-CN"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Strategy</a:t>
            </a:r>
            <a:r>
              <a:rPr kumimoji="0" lang="zh-CN" altLang="en-US" sz="1100" b="1"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LSH</a:t>
            </a:r>
            <a:r>
              <a:rPr kumimoji="0" lang="zh-CN" altLang="en-US" sz="11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kumimoji="0" lang="en-SG" altLang="zh-CN" sz="11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Clustering</a:t>
            </a:r>
            <a:r>
              <a:rPr kumimoji="0" lang="zh-CN" altLang="en-US" sz="11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kumimoji="0" lang="en-SG" altLang="zh-CN" sz="11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Graph partition</a:t>
            </a:r>
            <a:r>
              <a:rPr kumimoji="0" lang="zh-CN" altLang="en-US" sz="11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kumimoji="0" lang="en-SG" altLang="zh-CN" sz="11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Category</a:t>
            </a:r>
          </a:p>
          <a:p>
            <a:pPr marL="171450" lvl="0" indent="-171450" defTabSz="914478">
              <a:lnSpc>
                <a:spcPct val="150000"/>
              </a:lnSpc>
              <a:buFont typeface="Arial" panose="020B0604020202020204" pitchFamily="34" charset="0"/>
              <a:buChar char="•"/>
              <a:defRPr/>
            </a:pPr>
            <a:r>
              <a:rPr lang="en-SG" altLang="zh-CN"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#of Partitions</a:t>
            </a:r>
            <a:r>
              <a:rPr lang="zh-CN" altLang="en-US"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Setting from 1 to 5 </a:t>
            </a:r>
          </a:p>
          <a:p>
            <a:pPr marL="171450" marR="0" lvl="0" indent="-171450" algn="l" defTabSz="914478"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T</a:t>
            </a:r>
            <a:r>
              <a:rPr kumimoji="0" lang="en-SG" altLang="zh-CN" sz="11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he best setting is selected based on </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 </a:t>
            </a:r>
            <a:r>
              <a:rPr kumimoji="0" lang="en-SG" altLang="zh-CN" sz="11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validation set</a:t>
            </a:r>
            <a:endParaRPr kumimoji="0" lang="en-US" altLang="zh-CN" sz="11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endParaRPr>
          </a:p>
        </p:txBody>
      </p:sp>
      <p:pic>
        <p:nvPicPr>
          <p:cNvPr id="10" name="Picture 9">
            <a:extLst>
              <a:ext uri="{FF2B5EF4-FFF2-40B4-BE49-F238E27FC236}">
                <a16:creationId xmlns:a16="http://schemas.microsoft.com/office/drawing/2014/main" id="{0472753E-52C4-4913-9D88-9222E804FD6B}"/>
              </a:ext>
            </a:extLst>
          </p:cNvPr>
          <p:cNvPicPr>
            <a:picLocks noChangeAspect="1"/>
          </p:cNvPicPr>
          <p:nvPr/>
        </p:nvPicPr>
        <p:blipFill>
          <a:blip r:embed="rId4"/>
          <a:stretch>
            <a:fillRect/>
          </a:stretch>
        </p:blipFill>
        <p:spPr>
          <a:xfrm>
            <a:off x="329612" y="3995738"/>
            <a:ext cx="8288327" cy="2256267"/>
          </a:xfrm>
          <a:prstGeom prst="rect">
            <a:avLst/>
          </a:prstGeom>
        </p:spPr>
      </p:pic>
      <p:sp>
        <p:nvSpPr>
          <p:cNvPr id="11" name="矩形 25">
            <a:extLst>
              <a:ext uri="{FF2B5EF4-FFF2-40B4-BE49-F238E27FC236}">
                <a16:creationId xmlns:a16="http://schemas.microsoft.com/office/drawing/2014/main" id="{9DE81D8F-A944-46BF-B666-0B6E11D12110}"/>
              </a:ext>
            </a:extLst>
          </p:cNvPr>
          <p:cNvSpPr/>
          <p:nvPr/>
        </p:nvSpPr>
        <p:spPr>
          <a:xfrm>
            <a:off x="8708967" y="3836943"/>
            <a:ext cx="3054408" cy="1147365"/>
          </a:xfrm>
          <a:prstGeom prst="rect">
            <a:avLst/>
          </a:prstGeom>
          <a:ln>
            <a:solidFill>
              <a:srgbClr val="66CCFF"/>
            </a:solidFill>
          </a:ln>
        </p:spPr>
        <p:txBody>
          <a:bodyPr wrap="square">
            <a:spAutoFit/>
          </a:bodyPr>
          <a:lstStyle/>
          <a:p>
            <a:pPr marL="0" marR="0" lvl="0" indent="0" algn="ctr" defTabSz="914478"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②</a:t>
            </a:r>
            <a:r>
              <a:rPr kumimoji="0" lang="en-US" altLang="zh-CN" sz="14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 </a:t>
            </a:r>
            <a:r>
              <a:rPr lang="en-SG"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How</a:t>
            </a:r>
            <a:r>
              <a:rPr lang="zh-CN" altLang="en-US"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 </a:t>
            </a:r>
            <a:r>
              <a:rPr lang="en-SG"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to</a:t>
            </a:r>
            <a:r>
              <a:rPr lang="zh-CN" altLang="en-US"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 </a:t>
            </a:r>
            <a:r>
              <a:rPr lang="en-SG"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select (</a:t>
            </a:r>
            <a:r>
              <a:rPr kumimoji="0" lang="en-SG" altLang="zh-CN" sz="14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A</a:t>
            </a:r>
            <a:r>
              <a:rPr kumimoji="0" lang="en-US" altLang="zh-CN" sz="14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gent</a:t>
            </a:r>
            <a:r>
              <a:rPr kumimoji="0" lang="en-SG" altLang="zh-CN" sz="14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-S</a:t>
            </a:r>
            <a:r>
              <a:rPr lang="en-SG"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a:t>
            </a:r>
            <a:endParaRPr kumimoji="0" lang="en-US" altLang="zh-CN" sz="14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171450" lvl="0" indent="-171450" defTabSz="914478">
              <a:lnSpc>
                <a:spcPct val="150000"/>
              </a:lnSpc>
              <a:buFont typeface="Arial" panose="020B0604020202020204" pitchFamily="34" charset="0"/>
              <a:buChar char="•"/>
              <a:defRPr/>
            </a:pPr>
            <a:r>
              <a:rPr lang="en-SG" altLang="zh-CN"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Multi-armed Bandit</a:t>
            </a:r>
            <a:r>
              <a:rPr kumimoji="0" lang="zh-CN" altLang="en-US" sz="1100" b="1"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kumimoji="0" lang="en-SG" altLang="zh-CN" sz="11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similarities </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from the </a:t>
            </a:r>
            <a:r>
              <a:rPr kumimoji="0" lang="en-SG" altLang="zh-CN" sz="11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partitions (</a:t>
            </a:r>
            <a:r>
              <a:rPr kumimoji="0" lang="en-SG" altLang="zh-CN" sz="1100" b="1"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S</a:t>
            </a:r>
            <a:r>
              <a:rPr lang="en-SG" altLang="zh-CN" sz="1100" b="1" dirty="0" err="1">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tate</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lang="zh-CN" altLang="en-US"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select a partition (</a:t>
            </a:r>
            <a:r>
              <a:rPr lang="en-SG" altLang="zh-CN"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Action</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lang="zh-CN" altLang="en-US"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text generation metric (</a:t>
            </a:r>
            <a:r>
              <a:rPr lang="en-SG" altLang="zh-CN"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Reward</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endParaRPr kumimoji="0" lang="en-US" altLang="zh-CN" sz="1100" b="0" i="1"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endParaRPr>
          </a:p>
        </p:txBody>
      </p:sp>
      <p:sp>
        <p:nvSpPr>
          <p:cNvPr id="12" name="矩形 27">
            <a:extLst>
              <a:ext uri="{FF2B5EF4-FFF2-40B4-BE49-F238E27FC236}">
                <a16:creationId xmlns:a16="http://schemas.microsoft.com/office/drawing/2014/main" id="{569AA9CF-1EFF-41F6-8FFD-9CC49D89A602}"/>
              </a:ext>
            </a:extLst>
          </p:cNvPr>
          <p:cNvSpPr/>
          <p:nvPr/>
        </p:nvSpPr>
        <p:spPr>
          <a:xfrm>
            <a:off x="8708967" y="5104640"/>
            <a:ext cx="3054408" cy="1401281"/>
          </a:xfrm>
          <a:prstGeom prst="rect">
            <a:avLst/>
          </a:prstGeom>
          <a:ln>
            <a:solidFill>
              <a:srgbClr val="66CCFF"/>
            </a:solidFill>
          </a:ln>
        </p:spPr>
        <p:txBody>
          <a:bodyPr wrap="square">
            <a:spAutoFit/>
          </a:bodyPr>
          <a:lstStyle/>
          <a:p>
            <a:pPr lvl="0" algn="ctr">
              <a:lnSpc>
                <a:spcPct val="150000"/>
              </a:lnSpc>
              <a:defRPr/>
            </a:pPr>
            <a:r>
              <a:rPr lang="zh-CN" altLang="en-US"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③ </a:t>
            </a:r>
            <a:r>
              <a:rPr lang="en-SG"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How</a:t>
            </a:r>
            <a:r>
              <a:rPr lang="zh-CN" altLang="en-US"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 </a:t>
            </a:r>
            <a:r>
              <a:rPr lang="en-SG"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to</a:t>
            </a:r>
            <a:r>
              <a:rPr lang="zh-CN" altLang="en-US"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 </a:t>
            </a:r>
            <a:r>
              <a:rPr lang="en-SG"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use memory (A</a:t>
            </a:r>
            <a:r>
              <a:rPr lang="en-US"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gent-R</a:t>
            </a:r>
            <a:r>
              <a:rPr lang="en-SG"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a:t>
            </a:r>
            <a:endParaRPr lang="en-US"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a:p>
            <a:pPr marL="171450" marR="0" lvl="0" indent="-171450" algn="l" defTabSz="914478"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SG" altLang="zh-CN"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Constructing</a:t>
            </a:r>
            <a:r>
              <a:rPr lang="zh-CN" altLang="en-US"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a:t>
            </a:r>
            <a:r>
              <a:rPr lang="en-SG" altLang="zh-CN"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 Memory</a:t>
            </a:r>
            <a:r>
              <a:rPr lang="zh-CN" altLang="en-US"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a:t>
            </a:r>
            <a:r>
              <a:rPr lang="en-SG" altLang="zh-CN"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Pool</a:t>
            </a:r>
            <a:r>
              <a:rPr kumimoji="0" lang="zh-CN" altLang="en-US" sz="1100" b="1"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similarities</a:t>
            </a:r>
            <a:r>
              <a:rPr lang="zh-CN" altLang="en-US"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from the pool (</a:t>
            </a:r>
            <a:r>
              <a:rPr lang="en-SG" altLang="zh-CN"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S</a:t>
            </a:r>
            <a:r>
              <a:rPr kumimoji="0" lang="en-SG" altLang="zh-CN" sz="1100" b="1" i="0" u="none" strike="noStrike" kern="1200" cap="none" spc="0" normalizeH="0" baseline="0" noProof="0" dirty="0" err="1">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tate</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lang="zh-CN" altLang="en-US"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select a refined memory (</a:t>
            </a:r>
            <a:r>
              <a:rPr lang="en-SG" altLang="zh-CN"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Action</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lang="zh-CN" altLang="en-US"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text</a:t>
            </a:r>
            <a:r>
              <a:rPr lang="zh-CN" altLang="en-US"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generation metric shared with A</a:t>
            </a:r>
            <a:r>
              <a:rPr lang="en-US"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gent-S </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lang="en-SG" altLang="zh-CN" sz="11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Reward</a:t>
            </a:r>
            <a:r>
              <a:rPr lang="en-SG"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endParaRPr kumimoji="0" lang="en-US" altLang="zh-CN" sz="11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endParaRPr>
          </a:p>
        </p:txBody>
      </p:sp>
      <p:sp>
        <p:nvSpPr>
          <p:cNvPr id="14" name="Speech Bubble: Rectangle 13">
            <a:extLst>
              <a:ext uri="{FF2B5EF4-FFF2-40B4-BE49-F238E27FC236}">
                <a16:creationId xmlns:a16="http://schemas.microsoft.com/office/drawing/2014/main" id="{8890B302-8C3B-47BD-9653-7FC65B83EE4E}"/>
              </a:ext>
            </a:extLst>
          </p:cNvPr>
          <p:cNvSpPr/>
          <p:nvPr/>
        </p:nvSpPr>
        <p:spPr bwMode="auto">
          <a:xfrm>
            <a:off x="3081143" y="1731910"/>
            <a:ext cx="4300732" cy="417985"/>
          </a:xfrm>
          <a:prstGeom prst="wedgeRectCallout">
            <a:avLst>
              <a:gd name="adj1" fmla="val -12083"/>
              <a:gd name="adj2" fmla="val 65407"/>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altLang="zh-CN" sz="11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Challenge 1</a:t>
            </a:r>
            <a:r>
              <a:rPr lang="en-US" altLang="zh-CN" sz="1100" dirty="0">
                <a:latin typeface="Arial" panose="020B0604020202020204" pitchFamily="34" charset="0"/>
                <a:ea typeface="Microsoft YaHei" panose="020B0503020204020204" pitchFamily="34" charset="-122"/>
                <a:cs typeface="Arial" panose="020B0604020202020204" pitchFamily="34" charset="0"/>
              </a:rPr>
              <a:t>: Selecting the best </a:t>
            </a:r>
            <a:r>
              <a:rPr lang="en-US" altLang="zh-CN" sz="1100" b="1" dirty="0">
                <a:latin typeface="Arial" panose="020B0604020202020204" pitchFamily="34" charset="0"/>
                <a:ea typeface="Microsoft YaHei" panose="020B0503020204020204" pitchFamily="34" charset="-122"/>
                <a:cs typeface="Arial" panose="020B0604020202020204" pitchFamily="34" charset="0"/>
              </a:rPr>
              <a:t>strategy</a:t>
            </a:r>
            <a:r>
              <a:rPr lang="en-US" altLang="zh-CN" sz="1100" dirty="0">
                <a:latin typeface="Arial" panose="020B0604020202020204" pitchFamily="34" charset="0"/>
                <a:ea typeface="Microsoft YaHei" panose="020B0503020204020204" pitchFamily="34" charset="-122"/>
                <a:cs typeface="Arial" panose="020B0604020202020204" pitchFamily="34" charset="0"/>
              </a:rPr>
              <a:t> and </a:t>
            </a:r>
            <a:r>
              <a:rPr lang="en-US" altLang="zh-CN" sz="1100" b="1" dirty="0">
                <a:latin typeface="Arial" panose="020B0604020202020204" pitchFamily="34" charset="0"/>
                <a:ea typeface="Microsoft YaHei" panose="020B0503020204020204" pitchFamily="34" charset="-122"/>
                <a:cs typeface="Arial" panose="020B0604020202020204" pitchFamily="34" charset="0"/>
              </a:rPr>
              <a:t>partition number </a:t>
            </a:r>
            <a:r>
              <a:rPr lang="en-US" altLang="zh-CN" sz="1100" dirty="0">
                <a:latin typeface="Arial" panose="020B0604020202020204" pitchFamily="34" charset="0"/>
                <a:ea typeface="Microsoft YaHei" panose="020B0503020204020204" pitchFamily="34" charset="-122"/>
                <a:cs typeface="Arial" panose="020B0604020202020204" pitchFamily="34" charset="0"/>
              </a:rPr>
              <a:t>based on a </a:t>
            </a:r>
            <a:r>
              <a:rPr lang="en-US" altLang="zh-CN" sz="1100" b="1" dirty="0">
                <a:latin typeface="Arial" panose="020B0604020202020204" pitchFamily="34" charset="0"/>
                <a:ea typeface="Microsoft YaHei" panose="020B0503020204020204" pitchFamily="34" charset="-122"/>
                <a:cs typeface="Arial" panose="020B0604020202020204" pitchFamily="34" charset="0"/>
              </a:rPr>
              <a:t>validation set </a:t>
            </a:r>
            <a:r>
              <a:rPr lang="en-US" altLang="zh-CN" sz="1100" dirty="0">
                <a:latin typeface="Arial" panose="020B0604020202020204" pitchFamily="34" charset="0"/>
                <a:ea typeface="Microsoft YaHei" panose="020B0503020204020204" pitchFamily="34" charset="-122"/>
                <a:cs typeface="Arial" panose="020B0604020202020204" pitchFamily="34" charset="0"/>
              </a:rPr>
              <a:t>for a specific text generation task</a:t>
            </a:r>
            <a:endParaRPr lang="en-SG" sz="1100" dirty="0">
              <a:latin typeface="Arial" panose="020B0604020202020204" pitchFamily="34" charset="0"/>
              <a:ea typeface="Microsoft YaHei" panose="020B0503020204020204" pitchFamily="34" charset="-122"/>
              <a:cs typeface="Arial" panose="020B0604020202020204" pitchFamily="34" charset="0"/>
            </a:endParaRPr>
          </a:p>
          <a:p>
            <a:pPr>
              <a:buClr>
                <a:srgbClr val="CC9900"/>
              </a:buClr>
            </a:pPr>
            <a:endParaRPr lang="en-SG" sz="1100" dirty="0">
              <a:latin typeface="Arial" panose="020B0604020202020204" pitchFamily="34" charset="0"/>
              <a:cs typeface="Arial" panose="020B0604020202020204" pitchFamily="34" charset="0"/>
            </a:endParaRPr>
          </a:p>
        </p:txBody>
      </p:sp>
      <p:sp>
        <p:nvSpPr>
          <p:cNvPr id="15" name="Speech Bubble: Rectangle 14">
            <a:extLst>
              <a:ext uri="{FF2B5EF4-FFF2-40B4-BE49-F238E27FC236}">
                <a16:creationId xmlns:a16="http://schemas.microsoft.com/office/drawing/2014/main" id="{45CF7382-4D6B-4888-9D4E-2A072859F26C}"/>
              </a:ext>
            </a:extLst>
          </p:cNvPr>
          <p:cNvSpPr/>
          <p:nvPr/>
        </p:nvSpPr>
        <p:spPr bwMode="auto">
          <a:xfrm>
            <a:off x="1026027" y="3933107"/>
            <a:ext cx="4300732" cy="534557"/>
          </a:xfrm>
          <a:prstGeom prst="wedgeRectCallout">
            <a:avLst>
              <a:gd name="adj1" fmla="val -12746"/>
              <a:gd name="adj2" fmla="val 67189"/>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altLang="zh-CN" sz="11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Challenge 2</a:t>
            </a:r>
            <a:r>
              <a:rPr lang="en-US" altLang="zh-CN" sz="1100" dirty="0">
                <a:latin typeface="Arial" panose="020B0604020202020204" pitchFamily="34" charset="0"/>
                <a:ea typeface="Microsoft YaHei" panose="020B0503020204020204" pitchFamily="34" charset="-122"/>
                <a:cs typeface="Arial" panose="020B0604020202020204" pitchFamily="34" charset="0"/>
              </a:rPr>
              <a:t> (</a:t>
            </a:r>
            <a:r>
              <a:rPr lang="en-US" altLang="zh-CN" sz="1100" b="1" dirty="0">
                <a:latin typeface="Arial" panose="020B0604020202020204" pitchFamily="34" charset="0"/>
                <a:ea typeface="Microsoft YaHei" panose="020B0503020204020204" pitchFamily="34" charset="-122"/>
                <a:cs typeface="Arial" panose="020B0604020202020204" pitchFamily="34" charset="0"/>
              </a:rPr>
              <a:t>Main Idea of Agent-S</a:t>
            </a:r>
            <a:r>
              <a:rPr lang="en-US" altLang="zh-CN" sz="1100" dirty="0">
                <a:latin typeface="Arial" panose="020B0604020202020204" pitchFamily="34" charset="0"/>
                <a:ea typeface="Microsoft YaHei" panose="020B0503020204020204" pitchFamily="34" charset="-122"/>
                <a:cs typeface="Arial" panose="020B0604020202020204" pitchFamily="34" charset="0"/>
              </a:rPr>
              <a:t>): Selecting a partition, a good choice → high reward (feedback from </a:t>
            </a:r>
            <a:r>
              <a:rPr lang="en-US" altLang="zh-CN" sz="1100" b="1" dirty="0">
                <a:latin typeface="Arial" panose="020B0604020202020204" pitchFamily="34" charset="0"/>
                <a:ea typeface="Microsoft YaHei" panose="020B0503020204020204" pitchFamily="34" charset="-122"/>
                <a:cs typeface="Arial" panose="020B0604020202020204" pitchFamily="34" charset="0"/>
              </a:rPr>
              <a:t>task metrics</a:t>
            </a:r>
            <a:r>
              <a:rPr lang="en-US" altLang="zh-CN" sz="1100" dirty="0">
                <a:latin typeface="Arial" panose="020B0604020202020204" pitchFamily="34" charset="0"/>
                <a:ea typeface="Microsoft YaHei" panose="020B0503020204020204" pitchFamily="34" charset="-122"/>
                <a:cs typeface="Arial" panose="020B0604020202020204" pitchFamily="34" charset="0"/>
              </a:rPr>
              <a:t> like ROUGE), does not focus on local retrieval precision and recall </a:t>
            </a:r>
            <a:endParaRPr lang="en-SG" sz="1100" dirty="0">
              <a:latin typeface="Arial" panose="020B0604020202020204" pitchFamily="34" charset="0"/>
              <a:ea typeface="Microsoft YaHei" panose="020B0503020204020204" pitchFamily="34" charset="-122"/>
              <a:cs typeface="Arial" panose="020B0604020202020204" pitchFamily="34" charset="0"/>
            </a:endParaRPr>
          </a:p>
          <a:p>
            <a:pPr>
              <a:buClr>
                <a:srgbClr val="CC9900"/>
              </a:buClr>
            </a:pPr>
            <a:endParaRPr lang="en-SG" sz="1100" dirty="0">
              <a:latin typeface="Arial" panose="020B0604020202020204" pitchFamily="34" charset="0"/>
              <a:cs typeface="Arial" panose="020B0604020202020204" pitchFamily="34" charset="0"/>
            </a:endParaRPr>
          </a:p>
        </p:txBody>
      </p:sp>
      <p:sp>
        <p:nvSpPr>
          <p:cNvPr id="16" name="Speech Bubble: Rectangle 15">
            <a:extLst>
              <a:ext uri="{FF2B5EF4-FFF2-40B4-BE49-F238E27FC236}">
                <a16:creationId xmlns:a16="http://schemas.microsoft.com/office/drawing/2014/main" id="{A7793B6F-8027-49A7-90CE-494DAC138FEB}"/>
              </a:ext>
            </a:extLst>
          </p:cNvPr>
          <p:cNvSpPr/>
          <p:nvPr/>
        </p:nvSpPr>
        <p:spPr bwMode="auto">
          <a:xfrm>
            <a:off x="3945633" y="6238642"/>
            <a:ext cx="4300732" cy="543158"/>
          </a:xfrm>
          <a:prstGeom prst="wedgeRectCallout">
            <a:avLst>
              <a:gd name="adj1" fmla="val -11195"/>
              <a:gd name="adj2" fmla="val -66478"/>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altLang="zh-CN" sz="11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Challenge 3</a:t>
            </a:r>
            <a:r>
              <a:rPr lang="en-US" altLang="zh-CN" sz="1100" dirty="0">
                <a:latin typeface="Arial" panose="020B0604020202020204" pitchFamily="34" charset="0"/>
                <a:ea typeface="Microsoft YaHei" panose="020B0503020204020204" pitchFamily="34" charset="-122"/>
                <a:cs typeface="Arial" panose="020B0604020202020204" pitchFamily="34" charset="0"/>
              </a:rPr>
              <a:t> (</a:t>
            </a:r>
            <a:r>
              <a:rPr lang="en-US" altLang="zh-CN" sz="1100" b="1" dirty="0">
                <a:latin typeface="Arial" panose="020B0604020202020204" pitchFamily="34" charset="0"/>
                <a:ea typeface="Microsoft YaHei" panose="020B0503020204020204" pitchFamily="34" charset="-122"/>
                <a:cs typeface="Arial" panose="020B0604020202020204" pitchFamily="34" charset="0"/>
              </a:rPr>
              <a:t>Main Idea of Agent-R</a:t>
            </a:r>
            <a:r>
              <a:rPr lang="en-US" altLang="zh-CN" sz="1100" dirty="0">
                <a:latin typeface="Arial" panose="020B0604020202020204" pitchFamily="34" charset="0"/>
                <a:ea typeface="Microsoft YaHei" panose="020B0503020204020204" pitchFamily="34" charset="-122"/>
                <a:cs typeface="Arial" panose="020B0604020202020204" pitchFamily="34" charset="0"/>
              </a:rPr>
              <a:t>): Agent-R refines the retrieved memory; good memory → good generated text → high reward → good memory (</a:t>
            </a:r>
            <a:r>
              <a:rPr lang="en-US" altLang="zh-CN" sz="1100" b="1" dirty="0">
                <a:latin typeface="Arial" panose="020B0604020202020204" pitchFamily="34" charset="0"/>
                <a:ea typeface="Microsoft YaHei" panose="020B0503020204020204" pitchFamily="34" charset="-122"/>
                <a:cs typeface="Arial" panose="020B0604020202020204" pitchFamily="34" charset="0"/>
              </a:rPr>
              <a:t>positive feedback loop</a:t>
            </a:r>
            <a:r>
              <a:rPr lang="en-US" altLang="zh-CN" sz="1100" dirty="0">
                <a:latin typeface="Arial" panose="020B0604020202020204" pitchFamily="34" charset="0"/>
                <a:ea typeface="Microsoft YaHei" panose="020B0503020204020204" pitchFamily="34" charset="-122"/>
                <a:cs typeface="Arial" panose="020B0604020202020204" pitchFamily="34" charset="0"/>
              </a:rPr>
              <a:t>)</a:t>
            </a:r>
            <a:endParaRPr lang="en-SG" sz="1100" dirty="0">
              <a:latin typeface="Arial" panose="020B0604020202020204" pitchFamily="34" charset="0"/>
              <a:ea typeface="Microsoft YaHei" panose="020B0503020204020204" pitchFamily="34" charset="-122"/>
              <a:cs typeface="Arial" panose="020B0604020202020204" pitchFamily="34" charset="0"/>
            </a:endParaRPr>
          </a:p>
          <a:p>
            <a:pPr>
              <a:buClr>
                <a:srgbClr val="CC9900"/>
              </a:buClr>
            </a:pPr>
            <a:endParaRPr lang="en-SG" sz="11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57B8BB6-4C60-4B7A-93C3-DAE46BB8C614}"/>
              </a:ext>
            </a:extLst>
          </p:cNvPr>
          <p:cNvSpPr txBox="1"/>
          <p:nvPr/>
        </p:nvSpPr>
        <p:spPr>
          <a:xfrm>
            <a:off x="2592355" y="5552673"/>
            <a:ext cx="4999069" cy="430887"/>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defPPr>
              <a:defRPr lang="zh-HK"/>
            </a:defPPr>
            <a:lvl1pPr>
              <a:defRPr b="1"/>
            </a:lvl1pPr>
          </a:lstStyle>
          <a:p>
            <a:r>
              <a:rPr lang="en-US" sz="1100" dirty="0">
                <a:latin typeface="Arial" panose="020B0604020202020204" pitchFamily="34" charset="0"/>
                <a:cs typeface="Arial" panose="020B0604020202020204" pitchFamily="34" charset="0"/>
              </a:rPr>
              <a:t>Jointly optimize </a:t>
            </a:r>
            <a:r>
              <a:rPr lang="en-US" sz="1100" b="0" dirty="0">
                <a:latin typeface="Arial" panose="020B0604020202020204" pitchFamily="34" charset="0"/>
                <a:cs typeface="Arial" panose="020B0604020202020204" pitchFamily="34" charset="0"/>
              </a:rPr>
              <a:t>Agent-S and Agent-R, setting end-to-end metrics as the reinforcement learning feedback rewards</a:t>
            </a:r>
          </a:p>
        </p:txBody>
      </p:sp>
    </p:spTree>
    <p:extLst>
      <p:ext uri="{BB962C8B-B14F-4D97-AF65-F5344CB8AC3E}">
        <p14:creationId xmlns:p14="http://schemas.microsoft.com/office/powerpoint/2010/main" val="89815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52A3BF-F30C-4D13-A14E-8C61EF07AD6C}"/>
              </a:ext>
            </a:extLst>
          </p:cNvPr>
          <p:cNvSpPr>
            <a:spLocks noGrp="1"/>
          </p:cNvSpPr>
          <p:nvPr>
            <p:ph type="title"/>
          </p:nvPr>
        </p:nvSpPr>
        <p:spPr/>
        <p:txBody>
          <a:bodyPr/>
          <a:lstStyle/>
          <a:p>
            <a:r>
              <a:rPr lang="en-SG" sz="3600" dirty="0">
                <a:latin typeface="Tahoma (Headings)"/>
              </a:rPr>
              <a:t>Experiments: Text summarization, Machine translation, and Dialogue generation</a:t>
            </a:r>
          </a:p>
        </p:txBody>
      </p:sp>
      <p:pic>
        <p:nvPicPr>
          <p:cNvPr id="13" name="Picture 12">
            <a:extLst>
              <a:ext uri="{FF2B5EF4-FFF2-40B4-BE49-F238E27FC236}">
                <a16:creationId xmlns:a16="http://schemas.microsoft.com/office/drawing/2014/main" id="{9C650A2A-F1DF-4582-BF8A-C01F4A5B9176}"/>
              </a:ext>
            </a:extLst>
          </p:cNvPr>
          <p:cNvPicPr>
            <a:picLocks noChangeAspect="1"/>
          </p:cNvPicPr>
          <p:nvPr/>
        </p:nvPicPr>
        <p:blipFill>
          <a:blip r:embed="rId3"/>
          <a:stretch>
            <a:fillRect/>
          </a:stretch>
        </p:blipFill>
        <p:spPr>
          <a:xfrm>
            <a:off x="821924" y="1835681"/>
            <a:ext cx="4570736" cy="1857034"/>
          </a:xfrm>
          <a:prstGeom prst="rect">
            <a:avLst/>
          </a:prstGeom>
        </p:spPr>
      </p:pic>
      <p:pic>
        <p:nvPicPr>
          <p:cNvPr id="14" name="Picture 13">
            <a:extLst>
              <a:ext uri="{FF2B5EF4-FFF2-40B4-BE49-F238E27FC236}">
                <a16:creationId xmlns:a16="http://schemas.microsoft.com/office/drawing/2014/main" id="{95CAD720-574B-4354-8013-452213E855BA}"/>
              </a:ext>
            </a:extLst>
          </p:cNvPr>
          <p:cNvPicPr>
            <a:picLocks noChangeAspect="1"/>
          </p:cNvPicPr>
          <p:nvPr/>
        </p:nvPicPr>
        <p:blipFill>
          <a:blip r:embed="rId4"/>
          <a:stretch>
            <a:fillRect/>
          </a:stretch>
        </p:blipFill>
        <p:spPr>
          <a:xfrm>
            <a:off x="758337" y="3656285"/>
            <a:ext cx="4634323" cy="1508211"/>
          </a:xfrm>
          <a:prstGeom prst="rect">
            <a:avLst/>
          </a:prstGeom>
        </p:spPr>
      </p:pic>
      <p:pic>
        <p:nvPicPr>
          <p:cNvPr id="15" name="Picture 14">
            <a:extLst>
              <a:ext uri="{FF2B5EF4-FFF2-40B4-BE49-F238E27FC236}">
                <a16:creationId xmlns:a16="http://schemas.microsoft.com/office/drawing/2014/main" id="{6838E6C7-FA16-433D-BC5F-6C575CF402E8}"/>
              </a:ext>
            </a:extLst>
          </p:cNvPr>
          <p:cNvPicPr>
            <a:picLocks noChangeAspect="1"/>
          </p:cNvPicPr>
          <p:nvPr/>
        </p:nvPicPr>
        <p:blipFill>
          <a:blip r:embed="rId5"/>
          <a:stretch>
            <a:fillRect/>
          </a:stretch>
        </p:blipFill>
        <p:spPr>
          <a:xfrm>
            <a:off x="761143" y="5163423"/>
            <a:ext cx="2472254" cy="1674454"/>
          </a:xfrm>
          <a:prstGeom prst="rect">
            <a:avLst/>
          </a:prstGeom>
        </p:spPr>
      </p:pic>
      <p:pic>
        <p:nvPicPr>
          <p:cNvPr id="18" name="Picture 17">
            <a:extLst>
              <a:ext uri="{FF2B5EF4-FFF2-40B4-BE49-F238E27FC236}">
                <a16:creationId xmlns:a16="http://schemas.microsoft.com/office/drawing/2014/main" id="{FCBA2057-0EBC-42E1-9633-7429FB92F330}"/>
              </a:ext>
            </a:extLst>
          </p:cNvPr>
          <p:cNvPicPr>
            <a:picLocks noChangeAspect="1"/>
          </p:cNvPicPr>
          <p:nvPr/>
        </p:nvPicPr>
        <p:blipFill>
          <a:blip r:embed="rId6"/>
          <a:stretch>
            <a:fillRect/>
          </a:stretch>
        </p:blipFill>
        <p:spPr>
          <a:xfrm>
            <a:off x="5500781" y="3712811"/>
            <a:ext cx="3659594" cy="1397829"/>
          </a:xfrm>
          <a:prstGeom prst="rect">
            <a:avLst/>
          </a:prstGeom>
        </p:spPr>
      </p:pic>
      <p:pic>
        <p:nvPicPr>
          <p:cNvPr id="19" name="Picture 18">
            <a:extLst>
              <a:ext uri="{FF2B5EF4-FFF2-40B4-BE49-F238E27FC236}">
                <a16:creationId xmlns:a16="http://schemas.microsoft.com/office/drawing/2014/main" id="{928E6034-3147-40A7-8255-77E8FA9D5C2E}"/>
              </a:ext>
            </a:extLst>
          </p:cNvPr>
          <p:cNvPicPr>
            <a:picLocks noChangeAspect="1"/>
          </p:cNvPicPr>
          <p:nvPr/>
        </p:nvPicPr>
        <p:blipFill>
          <a:blip r:embed="rId7"/>
          <a:stretch>
            <a:fillRect/>
          </a:stretch>
        </p:blipFill>
        <p:spPr>
          <a:xfrm>
            <a:off x="5551961" y="2099900"/>
            <a:ext cx="3557234" cy="1397829"/>
          </a:xfrm>
          <a:prstGeom prst="rect">
            <a:avLst/>
          </a:prstGeom>
        </p:spPr>
      </p:pic>
      <p:pic>
        <p:nvPicPr>
          <p:cNvPr id="20" name="Picture 19">
            <a:extLst>
              <a:ext uri="{FF2B5EF4-FFF2-40B4-BE49-F238E27FC236}">
                <a16:creationId xmlns:a16="http://schemas.microsoft.com/office/drawing/2014/main" id="{325CCC51-6DB9-4A2C-BB6B-185E8922E523}"/>
              </a:ext>
            </a:extLst>
          </p:cNvPr>
          <p:cNvPicPr>
            <a:picLocks noChangeAspect="1"/>
          </p:cNvPicPr>
          <p:nvPr/>
        </p:nvPicPr>
        <p:blipFill>
          <a:blip r:embed="rId8"/>
          <a:stretch>
            <a:fillRect/>
          </a:stretch>
        </p:blipFill>
        <p:spPr>
          <a:xfrm>
            <a:off x="5500781" y="5245084"/>
            <a:ext cx="6112466" cy="1363182"/>
          </a:xfrm>
          <a:prstGeom prst="rect">
            <a:avLst/>
          </a:prstGeom>
        </p:spPr>
      </p:pic>
      <p:sp>
        <p:nvSpPr>
          <p:cNvPr id="22" name="文本框 58">
            <a:extLst>
              <a:ext uri="{FF2B5EF4-FFF2-40B4-BE49-F238E27FC236}">
                <a16:creationId xmlns:a16="http://schemas.microsoft.com/office/drawing/2014/main" id="{6F76B64C-3C6A-4808-A40C-BA10377EA5FD}"/>
              </a:ext>
            </a:extLst>
          </p:cNvPr>
          <p:cNvSpPr txBox="1"/>
          <p:nvPr/>
        </p:nvSpPr>
        <p:spPr>
          <a:xfrm rot="16200000">
            <a:off x="1083696" y="1314791"/>
            <a:ext cx="200055" cy="1244790"/>
          </a:xfrm>
          <a:prstGeom prst="rect">
            <a:avLst/>
          </a:prstGeom>
          <a:solidFill>
            <a:srgbClr val="FF0000"/>
          </a:solidFill>
        </p:spPr>
        <p:txBody>
          <a:bodyPr vert="eaVert" wrap="square" lIns="0" tIns="0" rIns="0" bIns="0" rtlCol="0">
            <a:spAutoFit/>
          </a:bodyPr>
          <a:lstStyle/>
          <a:p>
            <a:pPr algn="l"/>
            <a:r>
              <a:rPr kumimoji="1" lang="en-SG" altLang="zh-CN" sz="1300" b="1" dirty="0">
                <a:solidFill>
                  <a:schemeClr val="accent3"/>
                </a:solidFill>
                <a:latin typeface="Arial" panose="020B0604020202020204" pitchFamily="34" charset="0"/>
                <a:ea typeface="Microsoft YaHei" panose="020B0503020204020204" pitchFamily="34" charset="-122"/>
                <a:cs typeface="Arial" panose="020B0604020202020204" pitchFamily="34" charset="0"/>
              </a:rPr>
              <a:t>Text generation</a:t>
            </a:r>
            <a:endParaRPr kumimoji="1" lang="zh-CN" altLang="en-US" sz="1300" b="1" dirty="0">
              <a:solidFill>
                <a:schemeClr val="accent3"/>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3" name="TextBox 22">
            <a:extLst>
              <a:ext uri="{FF2B5EF4-FFF2-40B4-BE49-F238E27FC236}">
                <a16:creationId xmlns:a16="http://schemas.microsoft.com/office/drawing/2014/main" id="{E998AF4C-6703-4963-80BA-D381264B6D60}"/>
              </a:ext>
            </a:extLst>
          </p:cNvPr>
          <p:cNvSpPr txBox="1"/>
          <p:nvPr/>
        </p:nvSpPr>
        <p:spPr>
          <a:xfrm>
            <a:off x="3287379" y="5221601"/>
            <a:ext cx="2105281" cy="1569660"/>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defPPr>
              <a:defRPr lang="zh-HK"/>
            </a:defPPr>
            <a:lvl1pPr>
              <a:defRPr b="1"/>
            </a:lvl1pPr>
          </a:lstStyle>
          <a:p>
            <a:r>
              <a:rPr lang="en-US" sz="1200" dirty="0">
                <a:solidFill>
                  <a:srgbClr val="C00000"/>
                </a:solidFill>
                <a:latin typeface="Arial" panose="020B0604020202020204" pitchFamily="34" charset="0"/>
                <a:cs typeface="Arial" panose="020B0604020202020204" pitchFamily="34" charset="0"/>
              </a:rPr>
              <a:t>Improvements</a:t>
            </a:r>
            <a:r>
              <a:rPr lang="en-US" sz="1200" b="0" dirty="0">
                <a:solidFill>
                  <a:srgbClr val="C00000"/>
                </a:solidFill>
                <a:latin typeface="Arial" panose="020B0604020202020204" pitchFamily="34" charset="0"/>
                <a:cs typeface="Arial" panose="020B0604020202020204" pitchFamily="34" charset="0"/>
              </a:rPr>
              <a:t>: </a:t>
            </a:r>
          </a:p>
          <a:p>
            <a:r>
              <a:rPr lang="en-US" sz="1200" b="0" dirty="0">
                <a:latin typeface="Arial" panose="020B0604020202020204" pitchFamily="34" charset="0"/>
                <a:cs typeface="Arial" panose="020B0604020202020204" pitchFamily="34" charset="0"/>
              </a:rPr>
              <a:t>Based on the MOE 8×7B, it achieves the improvements of </a:t>
            </a:r>
            <a:r>
              <a:rPr lang="en-US" sz="1200" dirty="0">
                <a:latin typeface="Arial" panose="020B0604020202020204" pitchFamily="34" charset="0"/>
                <a:cs typeface="Arial" panose="020B0604020202020204" pitchFamily="34" charset="0"/>
              </a:rPr>
              <a:t>11%, 8%, and 12%</a:t>
            </a:r>
            <a:r>
              <a:rPr lang="en-US" sz="1200" b="0" dirty="0">
                <a:latin typeface="Arial" panose="020B0604020202020204" pitchFamily="34" charset="0"/>
                <a:cs typeface="Arial" panose="020B0604020202020204" pitchFamily="34" charset="0"/>
              </a:rPr>
              <a:t> in text summarization, machine translation, and dialogue generation tasks, respectively.</a:t>
            </a:r>
          </a:p>
        </p:txBody>
      </p:sp>
      <p:sp>
        <p:nvSpPr>
          <p:cNvPr id="24" name="文本框 58">
            <a:extLst>
              <a:ext uri="{FF2B5EF4-FFF2-40B4-BE49-F238E27FC236}">
                <a16:creationId xmlns:a16="http://schemas.microsoft.com/office/drawing/2014/main" id="{A6B2EA42-7922-4129-AEA0-EDA8A177B938}"/>
              </a:ext>
            </a:extLst>
          </p:cNvPr>
          <p:cNvSpPr txBox="1"/>
          <p:nvPr/>
        </p:nvSpPr>
        <p:spPr>
          <a:xfrm rot="16200000">
            <a:off x="9960784" y="1038645"/>
            <a:ext cx="200055" cy="1800872"/>
          </a:xfrm>
          <a:prstGeom prst="rect">
            <a:avLst/>
          </a:prstGeom>
          <a:solidFill>
            <a:srgbClr val="FF0000"/>
          </a:solidFill>
        </p:spPr>
        <p:txBody>
          <a:bodyPr vert="eaVert" wrap="square" lIns="0" tIns="0" rIns="0" bIns="0" rtlCol="0">
            <a:spAutoFit/>
          </a:bodyPr>
          <a:lstStyle/>
          <a:p>
            <a:pPr algn="l"/>
            <a:r>
              <a:rPr kumimoji="1" lang="en-SG" altLang="zh-CN" sz="1300" b="1" dirty="0">
                <a:solidFill>
                  <a:schemeClr val="accent3"/>
                </a:solidFill>
                <a:latin typeface="Arial" panose="020B0604020202020204" pitchFamily="34" charset="0"/>
                <a:ea typeface="Microsoft YaHei" panose="020B0503020204020204" pitchFamily="34" charset="-122"/>
                <a:cs typeface="Arial" panose="020B0604020202020204" pitchFamily="34" charset="0"/>
              </a:rPr>
              <a:t>Index &amp; Transferability</a:t>
            </a:r>
            <a:endParaRPr kumimoji="1" lang="zh-CN" altLang="en-US" sz="1300" b="1" dirty="0">
              <a:solidFill>
                <a:schemeClr val="accent3"/>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5" name="TextBox 24">
            <a:extLst>
              <a:ext uri="{FF2B5EF4-FFF2-40B4-BE49-F238E27FC236}">
                <a16:creationId xmlns:a16="http://schemas.microsoft.com/office/drawing/2014/main" id="{F14CC493-FE6E-4C91-BC3A-DDE7C737B6CE}"/>
              </a:ext>
            </a:extLst>
          </p:cNvPr>
          <p:cNvSpPr txBox="1"/>
          <p:nvPr/>
        </p:nvSpPr>
        <p:spPr>
          <a:xfrm>
            <a:off x="9163358" y="2116066"/>
            <a:ext cx="2574425" cy="1384995"/>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defPPr>
              <a:defRPr lang="zh-HK"/>
            </a:defPPr>
            <a:lvl1pPr>
              <a:defRPr b="1"/>
            </a:lvl1pPr>
          </a:lstStyle>
          <a:p>
            <a:r>
              <a:rPr lang="en-US" sz="1200" dirty="0">
                <a:solidFill>
                  <a:srgbClr val="C00000"/>
                </a:solidFill>
                <a:latin typeface="Arial" panose="020B0604020202020204" pitchFamily="34" charset="0"/>
                <a:cs typeface="Arial" panose="020B0604020202020204" pitchFamily="34" charset="0"/>
              </a:rPr>
              <a:t>Ablation &amp; Index Construction</a:t>
            </a:r>
            <a:r>
              <a:rPr lang="en-US" sz="1200" b="0" dirty="0">
                <a:solidFill>
                  <a:srgbClr val="C00000"/>
                </a:solidFill>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Data partitioning and memory refinement both contribute to end-to-end performance; M-RAG supports </a:t>
            </a:r>
            <a:r>
              <a:rPr lang="en-US" sz="1200" dirty="0">
                <a:latin typeface="Arial" panose="020B0604020202020204" pitchFamily="34" charset="0"/>
                <a:cs typeface="Arial" panose="020B0604020202020204" pitchFamily="34" charset="0"/>
              </a:rPr>
              <a:t>faster index construction </a:t>
            </a:r>
            <a:r>
              <a:rPr lang="en-US" sz="1200" b="0" dirty="0">
                <a:latin typeface="Arial" panose="020B0604020202020204" pitchFamily="34" charset="0"/>
                <a:cs typeface="Arial" panose="020B0604020202020204" pitchFamily="34" charset="0"/>
              </a:rPr>
              <a:t>and maintenance functionality.</a:t>
            </a:r>
          </a:p>
        </p:txBody>
      </p:sp>
      <p:sp>
        <p:nvSpPr>
          <p:cNvPr id="26" name="TextBox 25">
            <a:extLst>
              <a:ext uri="{FF2B5EF4-FFF2-40B4-BE49-F238E27FC236}">
                <a16:creationId xmlns:a16="http://schemas.microsoft.com/office/drawing/2014/main" id="{11FFC5FC-7A5C-40E0-A537-21B053901848}"/>
              </a:ext>
            </a:extLst>
          </p:cNvPr>
          <p:cNvSpPr txBox="1"/>
          <p:nvPr/>
        </p:nvSpPr>
        <p:spPr>
          <a:xfrm>
            <a:off x="9169329" y="3680575"/>
            <a:ext cx="2568454" cy="1384995"/>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defPPr>
              <a:defRPr lang="zh-HK"/>
            </a:defPPr>
            <a:lvl1pPr>
              <a:defRPr b="1"/>
            </a:lvl1pPr>
          </a:lstStyle>
          <a:p>
            <a:r>
              <a:rPr lang="en-US" sz="1200" dirty="0">
                <a:solidFill>
                  <a:srgbClr val="C00000"/>
                </a:solidFill>
                <a:latin typeface="Arial" panose="020B0604020202020204" pitchFamily="34" charset="0"/>
                <a:cs typeface="Arial" panose="020B0604020202020204" pitchFamily="34" charset="0"/>
              </a:rPr>
              <a:t>Transferability Test</a:t>
            </a:r>
            <a:r>
              <a:rPr lang="en-US" sz="1200" b="0" dirty="0">
                <a:solidFill>
                  <a:srgbClr val="C00000"/>
                </a:solidFill>
                <a:latin typeface="Arial" panose="020B0604020202020204" pitchFamily="34" charset="0"/>
                <a:cs typeface="Arial" panose="020B0604020202020204" pitchFamily="34" charset="0"/>
              </a:rPr>
              <a:t>: </a:t>
            </a:r>
          </a:p>
          <a:p>
            <a:r>
              <a:rPr lang="en-US" sz="1200" b="0" dirty="0">
                <a:latin typeface="Arial" panose="020B0604020202020204" pitchFamily="34" charset="0"/>
                <a:cs typeface="Arial" panose="020B0604020202020204" pitchFamily="34" charset="0"/>
              </a:rPr>
              <a:t>Compared to the best baseline methods, M-RAG demonstrates </a:t>
            </a:r>
            <a:r>
              <a:rPr lang="en-US" sz="1200" dirty="0">
                <a:latin typeface="Arial" panose="020B0604020202020204" pitchFamily="34" charset="0"/>
                <a:cs typeface="Arial" panose="020B0604020202020204" pitchFamily="34" charset="0"/>
              </a:rPr>
              <a:t>excellent transferability</a:t>
            </a:r>
            <a:r>
              <a:rPr lang="en-US" sz="1200" b="0" dirty="0">
                <a:latin typeface="Arial" panose="020B0604020202020204" pitchFamily="34" charset="0"/>
                <a:cs typeface="Arial" panose="020B0604020202020204" pitchFamily="34" charset="0"/>
              </a:rPr>
              <a:t> across different underlying </a:t>
            </a:r>
            <a:r>
              <a:rPr lang="en-US" sz="1200" dirty="0">
                <a:latin typeface="Arial" panose="020B0604020202020204" pitchFamily="34" charset="0"/>
                <a:cs typeface="Arial" panose="020B0604020202020204" pitchFamily="34" charset="0"/>
              </a:rPr>
              <a:t>large model architectures</a:t>
            </a:r>
            <a:r>
              <a:rPr lang="en-US" sz="1200" b="0" dirty="0">
                <a:latin typeface="Arial" panose="020B0604020202020204" pitchFamily="34" charset="0"/>
                <a:cs typeface="Arial" panose="020B0604020202020204" pitchFamily="34" charset="0"/>
              </a:rPr>
              <a:t> in three text generation tasks.</a:t>
            </a:r>
          </a:p>
        </p:txBody>
      </p:sp>
    </p:spTree>
    <p:extLst>
      <p:ext uri="{BB962C8B-B14F-4D97-AF65-F5344CB8AC3E}">
        <p14:creationId xmlns:p14="http://schemas.microsoft.com/office/powerpoint/2010/main" val="74605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B59F-04B0-4AF5-78AF-3750E95F7D9C}"/>
              </a:ext>
            </a:extLst>
          </p:cNvPr>
          <p:cNvSpPr>
            <a:spLocks noGrp="1"/>
          </p:cNvSpPr>
          <p:nvPr>
            <p:ph type="title"/>
          </p:nvPr>
        </p:nvSpPr>
        <p:spPr/>
        <p:txBody>
          <a:bodyPr/>
          <a:lstStyle/>
          <a:p>
            <a:r>
              <a:rPr lang="en-US" dirty="0"/>
              <a:t>Q &amp; A</a:t>
            </a:r>
            <a:endParaRPr lang="en-SG" dirty="0"/>
          </a:p>
        </p:txBody>
      </p:sp>
      <p:pic>
        <p:nvPicPr>
          <p:cNvPr id="9" name="Picture 8">
            <a:extLst>
              <a:ext uri="{FF2B5EF4-FFF2-40B4-BE49-F238E27FC236}">
                <a16:creationId xmlns:a16="http://schemas.microsoft.com/office/drawing/2014/main" id="{46177706-D9E9-048D-31CD-98C4CB0D7E6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11527" y="1987062"/>
            <a:ext cx="4167554" cy="4167554"/>
          </a:xfrm>
          <a:prstGeom prst="rect">
            <a:avLst/>
          </a:prstGeom>
        </p:spPr>
      </p:pic>
    </p:spTree>
    <p:extLst>
      <p:ext uri="{BB962C8B-B14F-4D97-AF65-F5344CB8AC3E}">
        <p14:creationId xmlns:p14="http://schemas.microsoft.com/office/powerpoint/2010/main" val="1070288469"/>
      </p:ext>
    </p:extLst>
  </p:cSld>
  <p:clrMapOvr>
    <a:masterClrMapping/>
  </p:clrMapOvr>
</p:sld>
</file>

<file path=ppt/theme/theme1.xml><?xml version="1.0" encoding="utf-8"?>
<a:theme xmlns:a="http://schemas.openxmlformats.org/drawingml/2006/main" name="Prof. Liu'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of. Liu's" id="{FC612C34-5701-4D08-A9BF-20DE2FB5841B}" vid="{A00E899B-E1C9-4448-8A87-C6B18400CF51}"/>
    </a:ext>
  </a:ext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 Liu's</Template>
  <TotalTime>13638</TotalTime>
  <Words>1479</Words>
  <Application>Microsoft Office PowerPoint</Application>
  <PresentationFormat>Widescreen</PresentationFormat>
  <Paragraphs>87</Paragraphs>
  <Slides>6</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vt:i4>
      </vt:variant>
    </vt:vector>
  </HeadingPairs>
  <TitlesOfParts>
    <vt:vector size="20" baseType="lpstr">
      <vt:lpstr>微软雅黑</vt:lpstr>
      <vt:lpstr>微软雅黑</vt:lpstr>
      <vt:lpstr>MS PGothic</vt:lpstr>
      <vt:lpstr>MS PGothic</vt:lpstr>
      <vt:lpstr>新細明體</vt:lpstr>
      <vt:lpstr>宋体</vt:lpstr>
      <vt:lpstr>Tahoma (Headings)</vt:lpstr>
      <vt:lpstr>Arial</vt:lpstr>
      <vt:lpstr>Calibri</vt:lpstr>
      <vt:lpstr>Garamond</vt:lpstr>
      <vt:lpstr>Tahoma</vt:lpstr>
      <vt:lpstr>Wingdings</vt:lpstr>
      <vt:lpstr>Prof. Liu's</vt:lpstr>
      <vt:lpstr>Edge</vt:lpstr>
      <vt:lpstr>M-RAG: Reinforcing Large Language Model Performance through Retrieval-Augmented Generation with Multiple Partitions</vt:lpstr>
      <vt:lpstr>Background: An Example of a Large Model Application</vt:lpstr>
      <vt:lpstr>Idea: Considering a Partition as a Basic Unit for  RAG Execution (a New RAG Paradigm)</vt:lpstr>
      <vt:lpstr>M-RAG: A Multi-Agent based End-to-End Optimization Solution</vt:lpstr>
      <vt:lpstr>Experiments: Text summarization, Machine translation, and Dialogue generation</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Cheng Long</dc:creator>
  <cp:lastModifiedBy>wangzheng</cp:lastModifiedBy>
  <cp:revision>860</cp:revision>
  <dcterms:created xsi:type="dcterms:W3CDTF">2018-01-30T10:56:50Z</dcterms:created>
  <dcterms:modified xsi:type="dcterms:W3CDTF">2024-07-21T10:53:05Z</dcterms:modified>
</cp:coreProperties>
</file>