
<file path=[Content_Types].xml><?xml version="1.0" encoding="utf-8"?>
<Types xmlns="http://schemas.openxmlformats.org/package/2006/content-types">
  <Default Extension="bin" ContentType="application/vnd.openxmlformats-officedocument.oleObject"/>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73"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209" autoAdjust="0"/>
  </p:normalViewPr>
  <p:slideViewPr>
    <p:cSldViewPr snapToGrid="0">
      <p:cViewPr varScale="1">
        <p:scale>
          <a:sx n="28" d="100"/>
          <a:sy n="28" d="100"/>
        </p:scale>
        <p:origin x="1116" y="2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ng Long (Asst Prof)" userId="73a3f42d-90b1-46f9-a4fe-f15073f4ec75" providerId="ADAL" clId="{73D9EEBD-CC98-4462-A729-750E805DB103}"/>
    <pc:docChg chg="modSld">
      <pc:chgData name="Cheng Long (Asst Prof)" userId="73a3f42d-90b1-46f9-a4fe-f15073f4ec75" providerId="ADAL" clId="{73D9EEBD-CC98-4462-A729-750E805DB103}" dt="2019-09-26T10:35:14.259" v="0" actId="113"/>
      <pc:docMkLst>
        <pc:docMk/>
      </pc:docMkLst>
      <pc:sldChg chg="modSp">
        <pc:chgData name="Cheng Long (Asst Prof)" userId="73a3f42d-90b1-46f9-a4fe-f15073f4ec75" providerId="ADAL" clId="{73D9EEBD-CC98-4462-A729-750E805DB103}" dt="2019-09-26T10:35:14.259" v="0" actId="113"/>
        <pc:sldMkLst>
          <pc:docMk/>
          <pc:sldMk cId="2951309527" sldId="273"/>
        </pc:sldMkLst>
        <pc:spChg chg="mod">
          <ac:chgData name="Cheng Long (Asst Prof)" userId="73a3f42d-90b1-46f9-a4fe-f15073f4ec75" providerId="ADAL" clId="{73D9EEBD-CC98-4462-A729-750E805DB103}" dt="2019-09-26T10:35:14.259" v="0" actId="113"/>
          <ac:spMkLst>
            <pc:docMk/>
            <pc:sldMk cId="2951309527" sldId="273"/>
            <ac:spMk id="2"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AA3F64-B923-4F37-81EF-BDC34463A90C}" type="datetimeFigureOut">
              <a:rPr lang="en-US" smtClean="0"/>
              <a:t>9/26/2019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0285C-A373-4EA7-BDC4-778E5FD45DBB}" type="slidenum">
              <a:rPr lang="en-US" smtClean="0"/>
              <a:t>‹#›</a:t>
            </a:fld>
            <a:endParaRPr lang="en-US"/>
          </a:p>
        </p:txBody>
      </p:sp>
    </p:spTree>
    <p:extLst>
      <p:ext uri="{BB962C8B-B14F-4D97-AF65-F5344CB8AC3E}">
        <p14:creationId xmlns:p14="http://schemas.microsoft.com/office/powerpoint/2010/main" val="4208018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ltLang="zh-HK" baseline="0" dirty="0"/>
              <a:t>Traditionally, sports are usually captured visually as videos. We call this type of sports data the visual sports data.</a:t>
            </a:r>
          </a:p>
          <a:p>
            <a:pPr marL="228600" indent="-228600">
              <a:buAutoNum type="arabicPeriod"/>
            </a:pPr>
            <a:r>
              <a:rPr lang="en-US" altLang="zh-HK" baseline="0" dirty="0"/>
              <a:t>The visual sports data, or the sports videos, are widely used and accessed, e.g., a professional sports game would be recorded by cameras and the generated video would be made accessible to a broad range of users.</a:t>
            </a:r>
          </a:p>
          <a:p>
            <a:pPr marL="228600" indent="-228600">
              <a:buAutoNum type="arabicPeriod"/>
            </a:pPr>
            <a:r>
              <a:rPr lang="en-US" altLang="zh-HK" baseline="0" dirty="0"/>
              <a:t>One issue with visual sports data is that it does not support quantitative analytics well, e.g., based on a video of a FC Barcelona’s game, it is difficult to know how far Messi has run.</a:t>
            </a:r>
          </a:p>
          <a:p>
            <a:pPr marL="228600" indent="-228600">
              <a:buAutoNum type="arabicPeriod"/>
            </a:pPr>
            <a:r>
              <a:rPr lang="en-US" altLang="zh-HK" baseline="0" dirty="0"/>
              <a:t>Nowadays, with the advance of optical systems and also positioning systems, people have started to capture a sports game by tracking the locations of the players and also the ball at high frequency. Here is a demo on the data that is collected in this case. In this frame, each blue dot represents a player from one team and each red one represents one from the other team and the white represents a ball.</a:t>
            </a:r>
          </a:p>
          <a:p>
            <a:pPr marL="228600" indent="-228600">
              <a:buAutoNum type="arabicPeriod"/>
            </a:pPr>
            <a:r>
              <a:rPr lang="en-US" altLang="zh-HK" baseline="0" dirty="0"/>
              <a:t>We call this type of sports data the spatiotemporal sports data since it essentially corresponds to a set of multiple of trajectories of the players and also the ball. This new type of sports data provides quite a few new perspectives for sports analytics and has been used for various types of sports analytics</a:t>
            </a:r>
          </a:p>
          <a:p>
            <a:pPr marL="228600" indent="-228600">
              <a:buAutoNum type="arabicPeriod"/>
            </a:pPr>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10DFC-96EE-43C6-A1AB-21B7C59D1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784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ltLang="zh-HK" dirty="0"/>
              <a:t>The</a:t>
            </a:r>
            <a:r>
              <a:rPr lang="en-US" altLang="zh-HK" baseline="0" dirty="0"/>
              <a:t> input of the embedding component is a sequence of play segments, either the raw ones or the corrupted ones, which constituting a play;</a:t>
            </a:r>
          </a:p>
          <a:p>
            <a:pPr marL="228600" indent="-228600">
              <a:buAutoNum type="arabicPeriod"/>
            </a:pPr>
            <a:r>
              <a:rPr lang="en-US" altLang="zh-HK" baseline="0" dirty="0"/>
              <a:t>We first map each of the play segment to a binary matrix by using a grid, where an entry of the matrix is set to 1 if its corresponding cell is traversed through by the trajectories of the play segment and 0 otherwise; For illustration, consider play segment with two trajectories only. We use a grid as indicated by the black lines here. Then, we obtain a matrix like this, where a blue one means that the corresponding cell is traversed through by the blue trajectory, a red one by the red trajectory and a black one by both;</a:t>
            </a:r>
          </a:p>
          <a:p>
            <a:pPr marL="228600" indent="-228600">
              <a:buAutoNum type="arabicPeriod"/>
            </a:pPr>
            <a:r>
              <a:rPr lang="en-US" altLang="zh-HK" baseline="0" dirty="0"/>
              <a:t>Then, we do a clustering process to group similar matrices into the same cluster and assign them a common token.</a:t>
            </a:r>
          </a:p>
          <a:p>
            <a:pPr marL="228600" indent="-228600">
              <a:buAutoNum type="arabicPeriod"/>
            </a:pPr>
            <a:r>
              <a:rPr lang="en-US" altLang="zh-HK" baseline="0" dirty="0"/>
              <a:t>Finally, we do a word2vec process to embed each token to a vector, which finishes the embedding process.</a:t>
            </a:r>
          </a:p>
          <a:p>
            <a:pPr marL="228600" indent="-228600">
              <a:buAutoNum type="arabicPeriod"/>
            </a:pPr>
            <a:endParaRPr lang="en-US" altLang="zh-HK" baseline="0" dirty="0"/>
          </a:p>
          <a:p>
            <a:pPr marL="228600" indent="-228600">
              <a:buAutoNum type="arabicPeriod"/>
            </a:pPr>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10DFC-96EE-43C6-A1AB-21B7C59D1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9341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ltLang="zh-HK" dirty="0"/>
              <a:t>That’s rough</a:t>
            </a:r>
            <a:r>
              <a:rPr lang="en-US" altLang="zh-HK" baseline="0" dirty="0"/>
              <a:t>ly all the technical part.</a:t>
            </a:r>
          </a:p>
          <a:p>
            <a:pPr marL="228600" indent="-228600">
              <a:buAutoNum type="arabicPeriod"/>
            </a:pPr>
            <a:r>
              <a:rPr lang="en-US" altLang="zh-HK" baseline="0" dirty="0"/>
              <a:t>We used real soccer data from STATSLLC, which consists of about 7,500 plays, with the duration </a:t>
            </a:r>
            <a:r>
              <a:rPr lang="en-US" altLang="zh-HK" baseline="0" dirty="0" err="1"/>
              <a:t>worthing</a:t>
            </a:r>
            <a:r>
              <a:rPr lang="en-US" altLang="zh-HK" baseline="0" dirty="0"/>
              <a:t> about 45 games. In total, there are about 30million of sampled positions.</a:t>
            </a:r>
          </a:p>
          <a:p>
            <a:pPr marL="228600" indent="-228600">
              <a:buAutoNum type="arabicPeriod"/>
            </a:pPr>
            <a:r>
              <a:rPr lang="en-US" altLang="zh-HK" baseline="0" dirty="0"/>
              <a:t>We evaluated 5 algorithm including ours play2vec.</a:t>
            </a:r>
          </a:p>
          <a:p>
            <a:pPr marL="228600" indent="-228600">
              <a:buAutoNum type="arabicPeriod"/>
            </a:pPr>
            <a:r>
              <a:rPr lang="en-US" altLang="zh-HK" baseline="0" dirty="0"/>
              <a:t>We studied three aspects of the algorithms, namely the effectiveness, the efficiency, and the usability.</a:t>
            </a:r>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10DFC-96EE-43C6-A1AB-21B7C59D1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07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ltLang="zh-HK" dirty="0"/>
              <a:t>Here</a:t>
            </a:r>
            <a:r>
              <a:rPr lang="en-US" altLang="zh-HK" baseline="0" dirty="0"/>
              <a:t> is first set of Effectiveness experiment results, measured by self-similarity.</a:t>
            </a:r>
          </a:p>
          <a:p>
            <a:pPr marL="228600" indent="-228600">
              <a:buAutoNum type="arabicPeriod"/>
            </a:pPr>
            <a:r>
              <a:rPr lang="en-US" altLang="zh-HK" baseline="0" dirty="0"/>
              <a:t>Given a query play, the self-similarity measure means the similarity rank of a corrupted version of itself. Therefore, the lower it is, the better the algorithm is.</a:t>
            </a:r>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10DFC-96EE-43C6-A1AB-21B7C59D1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7555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ltLang="zh-HK" dirty="0"/>
              <a:t>Here</a:t>
            </a:r>
            <a:r>
              <a:rPr lang="en-US" altLang="zh-HK" baseline="0" dirty="0"/>
              <a:t> is second set of Effectiveness experiment results, measured by cross-similarity.</a:t>
            </a:r>
          </a:p>
          <a:p>
            <a:pPr marL="228600" indent="-228600">
              <a:buAutoNum type="arabicPeriod"/>
            </a:pPr>
            <a:r>
              <a:rPr lang="en-US" altLang="zh-HK" baseline="0" dirty="0"/>
              <a:t>Given two plays, the cross-similarity measure means the deviation of the similarity between their corrupted versions from that between their original versions. Therefore, the lower it is, the better the algorithm is.</a:t>
            </a:r>
            <a:endParaRPr lang="zh-HK" altLang="en-US" dirty="0"/>
          </a:p>
          <a:p>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10DFC-96EE-43C6-A1AB-21B7C59D1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515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ltLang="zh-HK" dirty="0"/>
              <a:t>Here</a:t>
            </a:r>
            <a:r>
              <a:rPr lang="en-US" altLang="zh-HK" baseline="0" dirty="0"/>
              <a:t> is third set of Effectiveness experiment results, measured by </a:t>
            </a:r>
            <a:r>
              <a:rPr lang="en-US" altLang="zh-HK" baseline="0" dirty="0" err="1"/>
              <a:t>kNN</a:t>
            </a:r>
            <a:r>
              <a:rPr lang="en-US" altLang="zh-HK" baseline="0" dirty="0"/>
              <a:t>-similarity.</a:t>
            </a:r>
          </a:p>
          <a:p>
            <a:pPr marL="228600" indent="-228600">
              <a:buAutoNum type="arabicPeriod"/>
            </a:pPr>
            <a:r>
              <a:rPr lang="en-US" altLang="zh-HK" baseline="0" dirty="0"/>
              <a:t>Given a query play, the </a:t>
            </a:r>
            <a:r>
              <a:rPr lang="en-US" altLang="zh-HK" baseline="0" dirty="0" err="1"/>
              <a:t>kNN</a:t>
            </a:r>
            <a:r>
              <a:rPr lang="en-US" altLang="zh-HK" baseline="0" dirty="0"/>
              <a:t>-similarity measure means the percentage of its top-k similar plays from the corrupted database that are true top-k similar plays from the original database. Therefore, the higher the result is, the better the algorithm is.</a:t>
            </a:r>
          </a:p>
          <a:p>
            <a:pPr marL="228600" indent="-228600">
              <a:buAutoNum type="arabicPeriod"/>
            </a:pPr>
            <a:endParaRPr lang="zh-HK" altLang="en-US" dirty="0"/>
          </a:p>
          <a:p>
            <a:endParaRPr lang="zh-HK" altLang="en-US" dirty="0"/>
          </a:p>
          <a:p>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10DFC-96EE-43C6-A1AB-21B7C59D1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79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ltLang="zh-HK" dirty="0"/>
              <a:t>Here are</a:t>
            </a:r>
            <a:r>
              <a:rPr lang="en-US" altLang="zh-HK" baseline="0" dirty="0"/>
              <a:t> the efficiency experiment results. As could be noticed, the play2vec based method runs significantly faster than others.</a:t>
            </a:r>
          </a:p>
          <a:p>
            <a:pPr marL="228600" indent="-228600">
              <a:buAutoNum type="arabicPeriod"/>
            </a:pPr>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10DFC-96EE-43C6-A1AB-21B7C59D1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173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ltLang="zh-HK" baseline="0" dirty="0"/>
              <a:t>In the user study, we recruited a group of 7 volunteers with strong soccer background, presented them for each of 10 queries, the top-1 returned by paly2vec and also the top-1 returned by </a:t>
            </a:r>
            <a:r>
              <a:rPr lang="en-US" altLang="zh-HK" baseline="0" dirty="0" err="1"/>
              <a:t>Chaldboard</a:t>
            </a:r>
            <a:r>
              <a:rPr lang="en-US" altLang="zh-HK" baseline="0" dirty="0"/>
              <a:t>, and then asked them choose one that they think is more similar to the query play.</a:t>
            </a:r>
          </a:p>
          <a:p>
            <a:pPr marL="228600" indent="-228600">
              <a:buAutoNum type="arabicPeriod"/>
            </a:pPr>
            <a:r>
              <a:rPr lang="en-US" altLang="zh-HK" baseline="0" dirty="0"/>
              <a:t>Here are the results, where we can see in most cases, the plays returned by play2vec look more similar to the query ones than those returned by Chalkboard.</a:t>
            </a:r>
          </a:p>
          <a:p>
            <a:endParaRPr lang="zh-HK"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10DFC-96EE-43C6-A1AB-21B7C59D1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855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Some examples of different types of spatiotemporal sports data analytics;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We focus on similar</a:t>
            </a:r>
            <a:r>
              <a:rPr lang="en-US" baseline="0" dirty="0"/>
              <a:t> plays retrieval.</a:t>
            </a:r>
          </a:p>
          <a:p>
            <a:pPr marL="228600" indent="-228600">
              <a:buAutoNum type="arabicPeriod"/>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10DFC-96EE-43C6-A1AB-21B7C59D1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792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Suppose we</a:t>
            </a:r>
            <a:r>
              <a:rPr lang="en-US" baseline="0" dirty="0"/>
              <a:t> have</a:t>
            </a:r>
            <a:r>
              <a:rPr lang="en-US" dirty="0"/>
              <a:t> N</a:t>
            </a:r>
            <a:r>
              <a:rPr lang="en-US" baseline="0" dirty="0"/>
              <a:t> plays in the database.</a:t>
            </a:r>
          </a:p>
          <a:p>
            <a:pPr marL="228600" indent="-228600">
              <a:buAutoNum type="arabicPeriod"/>
            </a:pPr>
            <a:r>
              <a:rPr lang="en-US" baseline="0" dirty="0"/>
              <a:t>Now, given a query play, the similar play retrieval problem is to find k plays from the database, which are the most similar to the query play.</a:t>
            </a:r>
          </a:p>
          <a:p>
            <a:pPr marL="228600" indent="-228600">
              <a:buAutoNum type="arabicPeriod"/>
            </a:pPr>
            <a:r>
              <a:rPr lang="en-US" baseline="0" dirty="0"/>
              <a:t>A key operator here is to measure the similarity between two plays since if we know how to measure the similarity between two plays,  a simple solution for this problem is then to scan the database, measure the similarity between each play and the query one and then return k plays that  are the most similar to the query play.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10DFC-96EE-43C6-A1AB-21B7C59D1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152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ltLang="zh-HK" dirty="0"/>
              <a:t>Here</a:t>
            </a:r>
            <a:r>
              <a:rPr lang="en-US" altLang="zh-HK" baseline="0" dirty="0"/>
              <a:t> we review the existing approaches for measuring the similarity between two plays, which are mostly alignment-based approaches;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HK" baseline="0" dirty="0"/>
              <a:t>The main idea is as follows. Given two plays, it first retrieves for each team the trajectories of attacking players, those of defending players, and that of a ball. It then constructs a bipartite graph between sets of trajectories like this. Each edge would be associated with a weight that is equal to the similarity between two trajectories based on existing methods such as DTW. Finally, it computes maximum weight matching on each bipartite graph and aggregate the weights of the matches as the similarity between the two plays.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ltLang="zh-HK" baseline="0" dirty="0"/>
              <a:t>While this approach reduces the problem of measuring the similarity between two plays to one between trajectories, it suffers from a few issues and a major one is of efficiency. For example, it costs quadratic time for computing the weight of each edge and cubic time for computing the maximum weight matching on each bipartite graph.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altLang="zh-HK"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altLang="zh-HK"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10DFC-96EE-43C6-A1AB-21B7C59D1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921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To reduce</a:t>
            </a:r>
            <a:r>
              <a:rPr lang="en-US" baseline="0" dirty="0"/>
              <a:t> the time cost of the matching-based alignment strategy, a role-based alignment approach has been proposed.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Same as the matching-based alignment method, this approach reduces the problem to one of measuring the similarities between trajectories, and the difference is that it first detects the roles of each trajectory, for example, in the context of soccer data, roles could be right wing, center, left back, and so on, and then it aligns those trajectories with the same role to each other; and as a consequence, the matching step which costs cubic time is saved. Finally, it aggregates the similarities between the trajectories that have been aligned to each other as one between the two plays.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Nevertheless, this approach still runs in at least quadratic time for computing the similarities between trajectories. Besides, all alignment-based approaches rely on some assumptions that are not justified, for example, these approaches assumes that each pair of trajectories that are aligned to each other contributes equally to the </a:t>
            </a:r>
            <a:r>
              <a:rPr lang="en-US" baseline="0" dirty="0" err="1"/>
              <a:t>similariity</a:t>
            </a:r>
            <a:r>
              <a:rPr lang="en-US" baseline="0" dirty="0"/>
              <a:t> between the two plays. Another issue is that these approach have no mechanisms for handling noises while it is widely known that the trajectories collected by sensors intrinsically contain </a:t>
            </a:r>
            <a:r>
              <a:rPr lang="en-US" baseline="0" dirty="0" err="1"/>
              <a:t>nosies</a:t>
            </a:r>
            <a:r>
              <a:rPr lang="en-US"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10DFC-96EE-43C6-A1AB-21B7C59D1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347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We proposed</a:t>
            </a:r>
            <a:r>
              <a:rPr lang="en-US" baseline="0" dirty="0"/>
              <a:t> a new play similarity measurement based on representation learning, and we call it play2vec.</a:t>
            </a:r>
          </a:p>
          <a:p>
            <a:pPr marL="228600" indent="-228600">
              <a:buAutoNum type="arabicPeriod"/>
            </a:pPr>
            <a:r>
              <a:rPr lang="en-US" baseline="0" dirty="0"/>
              <a:t>Here, we give an overview of this method with details introduced later on.</a:t>
            </a:r>
          </a:p>
          <a:p>
            <a:pPr marL="228600" indent="-228600">
              <a:buAutoNum type="arabicPeriod"/>
            </a:pPr>
            <a:r>
              <a:rPr lang="en-US" baseline="0" dirty="0"/>
              <a:t>Given two plays, we perform representation learning on them and then obtain their corresponding representations as d-dimensional vectors such that the similarity between two plays is captured by the Euclidean distance between their corresponding vectors. We then compute the Euclidean distance between the two vectors and return it as the similarity, which is efficient.</a:t>
            </a:r>
          </a:p>
          <a:p>
            <a:pPr marL="228600" indent="-228600">
              <a:buAutoNum type="arabicPeriod"/>
            </a:pPr>
            <a:r>
              <a:rPr lang="en-US" baseline="0" dirty="0"/>
              <a:t>Compared with the existing alignment-based approaches, this representation learning approach enjoys a few advantages. First, it runs in linear time and thus it is efficient; Second, it is a data-driven approach and thus it avoids those human-made assumptions. Third, as will be explained later, it incorporates mechanisms for handling noises and thus it is robust to the data noises.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10DFC-96EE-43C6-A1AB-21B7C59D1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560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ltLang="zh-HK" baseline="0" dirty="0"/>
              <a:t>Based on the representation learning approach for measuring the similarity between two plays, we could do the similar plays retrieval process as follows.</a:t>
            </a:r>
          </a:p>
          <a:p>
            <a:pPr marL="228600" indent="-228600">
              <a:buAutoNum type="arabicPeriod"/>
            </a:pPr>
            <a:r>
              <a:rPr lang="en-US" altLang="zh-HK" baseline="0" dirty="0"/>
              <a:t>Suppose these are plays in the databases. We perform representation learning on each of these plays and obtain a vector in a d-dimensional space. </a:t>
            </a:r>
          </a:p>
          <a:p>
            <a:pPr marL="228600" indent="-228600">
              <a:buAutoNum type="arabicPeriod"/>
            </a:pPr>
            <a:r>
              <a:rPr lang="en-US" altLang="zh-HK" baseline="0" dirty="0"/>
              <a:t>Now, a similar play query comes, where we have a query play. Again, we learning its vector representation and then compute the its k nearest neighbors in the vector space and return the corresponding plays as the top-k similar plays.</a:t>
            </a:r>
          </a:p>
          <a:p>
            <a:pPr marL="228600" indent="-228600">
              <a:buAutoNum type="arabicPeriod"/>
            </a:pPr>
            <a:r>
              <a:rPr lang="en-US" altLang="zh-HK" baseline="0" dirty="0"/>
              <a:t>All sounds good, correct? But wait, we have no idea about the representation learning step yet. Next, I shall introduce how wo do this step.</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10DFC-96EE-43C6-A1AB-21B7C59D1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5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Just before I start, I give a bit background of the </a:t>
            </a:r>
            <a:r>
              <a:rPr lang="en-US" baseline="0" dirty="0" err="1"/>
              <a:t>denoising</a:t>
            </a:r>
            <a:r>
              <a:rPr lang="en-US" baseline="0" dirty="0"/>
              <a:t> </a:t>
            </a:r>
            <a:r>
              <a:rPr lang="en-US" baseline="0" dirty="0" err="1"/>
              <a:t>autoencoder</a:t>
            </a:r>
            <a:r>
              <a:rPr lang="en-US" baseline="0" dirty="0"/>
              <a:t> structure which would be used in our play2vec component.</a:t>
            </a:r>
          </a:p>
          <a:p>
            <a:pPr marL="228600" indent="-228600">
              <a:buAutoNum type="arabicPeriod"/>
            </a:pPr>
            <a:r>
              <a:rPr lang="en-US" dirty="0"/>
              <a:t>This is</a:t>
            </a:r>
            <a:r>
              <a:rPr lang="en-US" baseline="0" dirty="0"/>
              <a:t> an overview of the structure. And the basic idea is as follows.</a:t>
            </a:r>
          </a:p>
          <a:p>
            <a:pPr marL="228600" indent="-228600">
              <a:buAutoNum type="arabicPeriod"/>
            </a:pPr>
            <a:r>
              <a:rPr lang="en-US" baseline="0" dirty="0"/>
              <a:t>Suppose we have some raw input x as a sequence. We corrupt it by injecting some noise and get a corrupted version x tilde. Then, we learn extract some hidden code from x tilde, say, by using a RNN network, and further to re-construct another sequence x hat from the hidden code, say, by using a RNN network </a:t>
            </a:r>
            <a:r>
              <a:rPr lang="en-US" baseline="0" dirty="0" err="1"/>
              <a:t>network</a:t>
            </a:r>
            <a:r>
              <a:rPr lang="en-US" baseline="0" dirty="0"/>
              <a:t>. We measure the loss as the difference between x and x hat for training the structure. Finally, we take this hidden code, which is in the form of a vector as the representation of data x.</a:t>
            </a:r>
          </a:p>
          <a:p>
            <a:pPr marL="228600" indent="-228600">
              <a:buAutoNum type="arabicPeriod"/>
            </a:pPr>
            <a:r>
              <a:rPr lang="en-US" baseline="0" dirty="0"/>
              <a:t>In summary, the intuition of </a:t>
            </a:r>
            <a:r>
              <a:rPr lang="en-US" baseline="0" dirty="0" err="1"/>
              <a:t>denoising</a:t>
            </a:r>
            <a:r>
              <a:rPr lang="en-US" baseline="0" dirty="0"/>
              <a:t> </a:t>
            </a:r>
            <a:r>
              <a:rPr lang="en-US" baseline="0" dirty="0" err="1"/>
              <a:t>autoencoder</a:t>
            </a:r>
            <a:r>
              <a:rPr lang="en-US" baseline="0" dirty="0"/>
              <a:t> is to learn a representation by extracting features from a corrupted version of some data as a vector and then reconstructing the original data based on the extracted features, which is a very typical unsupervised learning approach.</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10DFC-96EE-43C6-A1AB-21B7C59D1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03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Now</a:t>
            </a:r>
            <a:r>
              <a:rPr lang="en-US" baseline="0" dirty="0"/>
              <a:t> we are ready to introduce our representation learning approach, play2vec, in detail.</a:t>
            </a:r>
          </a:p>
          <a:p>
            <a:pPr marL="228600" indent="-228600">
              <a:buAutoNum type="arabicPeriod"/>
            </a:pPr>
            <a:r>
              <a:rPr lang="en-US" baseline="0" dirty="0"/>
              <a:t>Given a raw pay, we first split it into a sequence of play segments with equal durations.</a:t>
            </a:r>
          </a:p>
          <a:p>
            <a:pPr marL="228600" indent="-228600">
              <a:buAutoNum type="arabicPeriod"/>
            </a:pPr>
            <a:r>
              <a:rPr lang="en-US" baseline="0" dirty="0"/>
              <a:t>We then inject noises to the play segments and get the corrupted play segments.</a:t>
            </a:r>
          </a:p>
          <a:p>
            <a:pPr marL="228600" indent="-228600">
              <a:buAutoNum type="arabicPeriod"/>
            </a:pPr>
            <a:r>
              <a:rPr lang="en-US" baseline="0" dirty="0"/>
              <a:t>We then embed both the raw play segments and the corrupted play segments into vectors.</a:t>
            </a:r>
          </a:p>
          <a:p>
            <a:pPr marL="228600" indent="-228600">
              <a:buAutoNum type="arabicPeriod"/>
            </a:pPr>
            <a:r>
              <a:rPr lang="en-US" baseline="0" dirty="0"/>
              <a:t>We then feed the vectors based on corrupted play segments to a RNN network called encoder, which consists of LSTMs, and obtain a hidden vector.</a:t>
            </a:r>
          </a:p>
          <a:p>
            <a:pPr marL="228600" indent="-228600">
              <a:buAutoNum type="arabicPeriod"/>
            </a:pPr>
            <a:r>
              <a:rPr lang="en-US" baseline="0" dirty="0"/>
              <a:t>We then feed this hidden vector and also the vectors based on raw play segments to another RNN network called decoder, which consists of LSTMs, and obtain a series of vectors as outputs. We further feed each of the vectors to a prediction model which is a fully connected network to predict a play segment token and then measure the loss based on the difference between the predicted tokens and the tokens obtained in the embedding step.</a:t>
            </a:r>
          </a:p>
          <a:p>
            <a:pPr marL="228600" indent="-228600">
              <a:buAutoNum type="arabicPeriod"/>
            </a:pPr>
            <a:r>
              <a:rPr lang="en-US" baseline="0" dirty="0"/>
              <a:t>Once this is trained, we take the hidden vector outputted by the encoder as the vector representation of the raw play. As it could be noticed, this is exactly a </a:t>
            </a:r>
            <a:r>
              <a:rPr lang="en-US" baseline="0" dirty="0" err="1"/>
              <a:t>denoising</a:t>
            </a:r>
            <a:r>
              <a:rPr lang="en-US" baseline="0" dirty="0"/>
              <a:t> </a:t>
            </a:r>
            <a:r>
              <a:rPr lang="en-US" baseline="0" dirty="0" err="1"/>
              <a:t>autoencoder</a:t>
            </a:r>
            <a:r>
              <a:rPr lang="en-US" baseline="0" dirty="0"/>
              <a:t> structure as reviewed before.</a:t>
            </a:r>
          </a:p>
          <a:p>
            <a:pPr marL="228600" indent="-228600">
              <a:buAutoNum type="arabicPeriod"/>
            </a:pPr>
            <a:r>
              <a:rPr lang="en-US" baseline="0" dirty="0"/>
              <a:t>Next, I will briefly how the embedding component works.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10DFC-96EE-43C6-A1AB-21B7C59D1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2277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accent5">
                    <a:lumMod val="75000"/>
                  </a:schemeClr>
                </a:solidFill>
                <a:latin typeface="+mj-lt"/>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475983"/>
            <a:ext cx="12192000" cy="382016"/>
          </a:xfrm>
          <a:prstGeom prst="rect">
            <a:avLst/>
          </a:prstGeom>
        </p:spPr>
      </p:pic>
      <p:sp>
        <p:nvSpPr>
          <p:cNvPr id="20" name="Date Placeholder 3"/>
          <p:cNvSpPr>
            <a:spLocks noGrp="1"/>
          </p:cNvSpPr>
          <p:nvPr>
            <p:ph type="dt" sz="half" idx="10"/>
          </p:nvPr>
        </p:nvSpPr>
        <p:spPr>
          <a:xfrm>
            <a:off x="0" y="6475983"/>
            <a:ext cx="2743200" cy="365125"/>
          </a:xfrm>
          <a:prstGeom prst="rect">
            <a:avLst/>
          </a:prstGeom>
        </p:spPr>
        <p:txBody>
          <a:bodyPr/>
          <a:lstStyle/>
          <a:p>
            <a:fld id="{BBAC23B5-8E85-49B2-8DBB-50420699CA89}" type="datetime1">
              <a:rPr lang="en-US" smtClean="0"/>
              <a:t>9/26/2019</a:t>
            </a:fld>
            <a:endParaRPr lang="en-US"/>
          </a:p>
        </p:txBody>
      </p:sp>
      <p:sp>
        <p:nvSpPr>
          <p:cNvPr id="21" name="Footer Placeholder 4"/>
          <p:cNvSpPr>
            <a:spLocks noGrp="1"/>
          </p:cNvSpPr>
          <p:nvPr>
            <p:ph type="ftr" sz="quarter" idx="11"/>
          </p:nvPr>
        </p:nvSpPr>
        <p:spPr>
          <a:xfrm>
            <a:off x="3962399" y="6501440"/>
            <a:ext cx="7391401" cy="331101"/>
          </a:xfrm>
          <a:prstGeom prst="rect">
            <a:avLst/>
          </a:prstGeom>
        </p:spPr>
        <p:txBody>
          <a:bodyPr/>
          <a:lstStyle>
            <a:lvl1pPr algn="ctr">
              <a:defRPr sz="1100" b="1">
                <a:solidFill>
                  <a:schemeClr val="bg1"/>
                </a:solidFill>
              </a:defRPr>
            </a:lvl1pPr>
          </a:lstStyle>
          <a:p>
            <a:endParaRPr lang="en-US" dirty="0"/>
          </a:p>
        </p:txBody>
      </p:sp>
      <p:sp>
        <p:nvSpPr>
          <p:cNvPr id="22" name="Slide Number Placeholder 5"/>
          <p:cNvSpPr>
            <a:spLocks noGrp="1"/>
          </p:cNvSpPr>
          <p:nvPr>
            <p:ph type="sldNum" sz="quarter" idx="12"/>
          </p:nvPr>
        </p:nvSpPr>
        <p:spPr>
          <a:xfrm>
            <a:off x="11730681" y="6495533"/>
            <a:ext cx="461318" cy="331101"/>
          </a:xfrm>
          <a:prstGeom prst="rect">
            <a:avLst/>
          </a:prstGeom>
        </p:spPr>
        <p:txBody>
          <a:bodyPr/>
          <a:lstStyle>
            <a:lvl1pPr>
              <a:defRPr sz="1100" b="1">
                <a:solidFill>
                  <a:schemeClr val="bg1"/>
                </a:solidFill>
              </a:defRPr>
            </a:lvl1pPr>
          </a:lstStyle>
          <a:p>
            <a:fld id="{6C4F0C88-0165-4FC4-8B5E-8BECB1048F4D}" type="slidenum">
              <a:rPr lang="en-US" smtClean="0"/>
              <a:pPr/>
              <a:t>‹#›</a:t>
            </a:fld>
            <a:endParaRPr lang="en-US" dirty="0"/>
          </a:p>
        </p:txBody>
      </p:sp>
    </p:spTree>
    <p:extLst>
      <p:ext uri="{BB962C8B-B14F-4D97-AF65-F5344CB8AC3E}">
        <p14:creationId xmlns:p14="http://schemas.microsoft.com/office/powerpoint/2010/main" val="3830684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6475983"/>
            <a:ext cx="12192000" cy="382016"/>
          </a:xfrm>
          <a:prstGeom prst="rect">
            <a:avLst/>
          </a:prstGeom>
        </p:spPr>
      </p:pic>
      <p:sp>
        <p:nvSpPr>
          <p:cNvPr id="3" name="Content Placeholder 2"/>
          <p:cNvSpPr>
            <a:spLocks noGrp="1"/>
          </p:cNvSpPr>
          <p:nvPr>
            <p:ph idx="1"/>
          </p:nvPr>
        </p:nvSpPr>
        <p:spPr>
          <a:xfrm>
            <a:off x="838200" y="1178012"/>
            <a:ext cx="10515600" cy="52646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a:xfrm>
            <a:off x="0" y="6475983"/>
            <a:ext cx="2743200" cy="365125"/>
          </a:xfrm>
          <a:prstGeom prst="rect">
            <a:avLst/>
          </a:prstGeom>
        </p:spPr>
        <p:txBody>
          <a:bodyPr/>
          <a:lstStyle/>
          <a:p>
            <a:fld id="{5D5F1E50-00AF-434F-BD7C-91EF561E0547}" type="datetime1">
              <a:rPr lang="en-US" smtClean="0"/>
              <a:t>9/26/2019</a:t>
            </a:fld>
            <a:endParaRPr lang="en-US"/>
          </a:p>
        </p:txBody>
      </p:sp>
      <p:sp>
        <p:nvSpPr>
          <p:cNvPr id="11" name="Footer Placeholder 4"/>
          <p:cNvSpPr>
            <a:spLocks noGrp="1"/>
          </p:cNvSpPr>
          <p:nvPr>
            <p:ph type="ftr" sz="quarter" idx="11"/>
          </p:nvPr>
        </p:nvSpPr>
        <p:spPr>
          <a:xfrm>
            <a:off x="3962399" y="6501440"/>
            <a:ext cx="7391401" cy="331101"/>
          </a:xfrm>
          <a:prstGeom prst="rect">
            <a:avLst/>
          </a:prstGeom>
        </p:spPr>
        <p:txBody>
          <a:bodyPr/>
          <a:lstStyle>
            <a:lvl1pPr algn="ctr">
              <a:defRPr sz="1100" b="1">
                <a:solidFill>
                  <a:schemeClr val="bg1"/>
                </a:solidFill>
              </a:defRPr>
            </a:lvl1pPr>
          </a:lstStyle>
          <a:p>
            <a:endParaRPr lang="en-US" dirty="0"/>
          </a:p>
        </p:txBody>
      </p:sp>
      <p:sp>
        <p:nvSpPr>
          <p:cNvPr id="12" name="Slide Number Placeholder 5"/>
          <p:cNvSpPr>
            <a:spLocks noGrp="1"/>
          </p:cNvSpPr>
          <p:nvPr>
            <p:ph type="sldNum" sz="quarter" idx="12"/>
          </p:nvPr>
        </p:nvSpPr>
        <p:spPr>
          <a:xfrm>
            <a:off x="11730681" y="6495533"/>
            <a:ext cx="461318" cy="331101"/>
          </a:xfrm>
          <a:prstGeom prst="rect">
            <a:avLst/>
          </a:prstGeom>
        </p:spPr>
        <p:txBody>
          <a:bodyPr/>
          <a:lstStyle>
            <a:lvl1pPr>
              <a:defRPr sz="1100" b="1">
                <a:solidFill>
                  <a:schemeClr val="bg1"/>
                </a:solidFill>
              </a:defRPr>
            </a:lvl1pPr>
          </a:lstStyle>
          <a:p>
            <a:fld id="{6C4F0C88-0165-4FC4-8B5E-8BECB1048F4D}" type="slidenum">
              <a:rPr lang="en-US" smtClean="0"/>
              <a:pPr/>
              <a:t>‹#›</a:t>
            </a:fld>
            <a:endParaRPr lang="en-US" dirty="0"/>
          </a:p>
        </p:txBody>
      </p:sp>
      <p:sp>
        <p:nvSpPr>
          <p:cNvPr id="13" name="Title 1"/>
          <p:cNvSpPr>
            <a:spLocks noGrp="1"/>
          </p:cNvSpPr>
          <p:nvPr>
            <p:ph type="title"/>
          </p:nvPr>
        </p:nvSpPr>
        <p:spPr>
          <a:xfrm>
            <a:off x="838200" y="365125"/>
            <a:ext cx="10515600" cy="730507"/>
          </a:xfrm>
        </p:spPr>
        <p:txBody>
          <a:bodyPr>
            <a:normAutofit/>
          </a:bodyPr>
          <a:lstStyle>
            <a:lvl1pPr>
              <a:defRPr sz="4000" b="1">
                <a:solidFill>
                  <a:schemeClr val="accent5">
                    <a:lumMod val="75000"/>
                  </a:schemeClr>
                </a:solidFill>
                <a:latin typeface="+mj-lt"/>
              </a:defRPr>
            </a:lvl1pPr>
          </a:lstStyle>
          <a:p>
            <a:r>
              <a:rPr lang="en-US" dirty="0"/>
              <a:t>Click to edit Master title style</a:t>
            </a:r>
          </a:p>
        </p:txBody>
      </p:sp>
    </p:spTree>
    <p:extLst>
      <p:ext uri="{BB962C8B-B14F-4D97-AF65-F5344CB8AC3E}">
        <p14:creationId xmlns:p14="http://schemas.microsoft.com/office/powerpoint/2010/main" val="1075365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275019"/>
            <a:ext cx="5181600" cy="490194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275019"/>
            <a:ext cx="5181600" cy="49019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E41C5A8-17F2-4D89-872F-96F076F2D532}" type="datetime1">
              <a:rPr lang="en-US" smtClean="0"/>
              <a:t>9/26/2019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C4F0C88-0165-4FC4-8B5E-8BECB1048F4D}" type="slidenum">
              <a:rPr lang="en-US" smtClean="0"/>
              <a:t>‹#›</a:t>
            </a:fld>
            <a:endParaRPr lang="en-US"/>
          </a:p>
        </p:txBody>
      </p:sp>
      <p:sp>
        <p:nvSpPr>
          <p:cNvPr id="8" name="Title 1"/>
          <p:cNvSpPr>
            <a:spLocks noGrp="1"/>
          </p:cNvSpPr>
          <p:nvPr>
            <p:ph type="title"/>
          </p:nvPr>
        </p:nvSpPr>
        <p:spPr>
          <a:xfrm>
            <a:off x="838200" y="365125"/>
            <a:ext cx="10515600" cy="730507"/>
          </a:xfrm>
        </p:spPr>
        <p:txBody>
          <a:bodyPr>
            <a:normAutofit/>
          </a:bodyPr>
          <a:lstStyle>
            <a:lvl1pPr>
              <a:defRPr sz="4000" b="1">
                <a:solidFill>
                  <a:schemeClr val="accent5">
                    <a:lumMod val="75000"/>
                  </a:schemeClr>
                </a:solidFill>
                <a:latin typeface="+mj-lt"/>
              </a:defRPr>
            </a:lvl1pPr>
          </a:lstStyle>
          <a:p>
            <a:r>
              <a:rPr lang="en-US" dirty="0"/>
              <a:t>Click to edit Master title style</a:t>
            </a:r>
          </a:p>
        </p:txBody>
      </p:sp>
    </p:spTree>
    <p:extLst>
      <p:ext uri="{BB962C8B-B14F-4D97-AF65-F5344CB8AC3E}">
        <p14:creationId xmlns:p14="http://schemas.microsoft.com/office/powerpoint/2010/main" val="2385118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1AF53A5-7C98-4092-A21C-AFB498035BA8}" type="datetime1">
              <a:rPr lang="en-US" smtClean="0"/>
              <a:t>9/26/2019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C4F0C88-0165-4FC4-8B5E-8BECB1048F4D}" type="slidenum">
              <a:rPr lang="en-US" smtClean="0"/>
              <a:t>‹#›</a:t>
            </a:fld>
            <a:endParaRPr lang="en-US"/>
          </a:p>
        </p:txBody>
      </p:sp>
    </p:spTree>
    <p:extLst>
      <p:ext uri="{BB962C8B-B14F-4D97-AF65-F5344CB8AC3E}">
        <p14:creationId xmlns:p14="http://schemas.microsoft.com/office/powerpoint/2010/main" val="3391301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B938B47-D7DA-4E69-8D45-6A09E1A25018}" type="datetime1">
              <a:rPr lang="en-US" smtClean="0"/>
              <a:t>9/26/2019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C4F0C88-0165-4FC4-8B5E-8BECB1048F4D}" type="slidenum">
              <a:rPr lang="en-US" smtClean="0"/>
              <a:t>‹#›</a:t>
            </a:fld>
            <a:endParaRPr lang="en-US"/>
          </a:p>
        </p:txBody>
      </p:sp>
    </p:spTree>
    <p:extLst>
      <p:ext uri="{BB962C8B-B14F-4D97-AF65-F5344CB8AC3E}">
        <p14:creationId xmlns:p14="http://schemas.microsoft.com/office/powerpoint/2010/main" val="2102882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B9C6459-1E28-4882-86BF-B576CA6E0CC9}" type="datetime1">
              <a:rPr lang="en-US" smtClean="0"/>
              <a:t>9/26/2019</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C4F0C88-0165-4FC4-8B5E-8BECB1048F4D}" type="slidenum">
              <a:rPr lang="en-US" smtClean="0"/>
              <a:t>‹#›</a:t>
            </a:fld>
            <a:endParaRPr lang="en-US"/>
          </a:p>
        </p:txBody>
      </p:sp>
    </p:spTree>
    <p:extLst>
      <p:ext uri="{BB962C8B-B14F-4D97-AF65-F5344CB8AC3E}">
        <p14:creationId xmlns:p14="http://schemas.microsoft.com/office/powerpoint/2010/main" val="290466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1A6038F-FB6A-4C8D-A39A-E41375E1231A}" type="datetime1">
              <a:rPr lang="en-US" smtClean="0"/>
              <a:t>9/26/2019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C4F0C88-0165-4FC4-8B5E-8BECB1048F4D}" type="slidenum">
              <a:rPr lang="en-US" smtClean="0"/>
              <a:t>‹#›</a:t>
            </a:fld>
            <a:endParaRPr lang="en-US"/>
          </a:p>
        </p:txBody>
      </p:sp>
    </p:spTree>
    <p:extLst>
      <p:ext uri="{BB962C8B-B14F-4D97-AF65-F5344CB8AC3E}">
        <p14:creationId xmlns:p14="http://schemas.microsoft.com/office/powerpoint/2010/main" val="2568039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B2A7DE0-5E7B-40E2-856A-1DA3116354D2}" type="datetime1">
              <a:rPr lang="en-US" smtClean="0"/>
              <a:t>9/26/2019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C4F0C88-0165-4FC4-8B5E-8BECB1048F4D}" type="slidenum">
              <a:rPr lang="en-US" smtClean="0"/>
              <a:t>‹#›</a:t>
            </a:fld>
            <a:endParaRPr lang="en-US"/>
          </a:p>
        </p:txBody>
      </p:sp>
    </p:spTree>
    <p:extLst>
      <p:ext uri="{BB962C8B-B14F-4D97-AF65-F5344CB8AC3E}">
        <p14:creationId xmlns:p14="http://schemas.microsoft.com/office/powerpoint/2010/main" val="1983901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Rectangle 7"/>
          <p:cNvSpPr>
            <a:spLocks noGrp="1" noChangeArrowheads="1"/>
          </p:cNvSpPr>
          <p:nvPr>
            <p:ph type="sldNum" sz="quarter" idx="12"/>
            <p:custDataLst>
              <p:tags r:id="rId1"/>
            </p:custDataLst>
          </p:nvPr>
        </p:nvSpPr>
        <p:spPr/>
        <p:txBody>
          <a:bodyPr/>
          <a:lstStyle>
            <a:lvl1pPr>
              <a:defRPr>
                <a:solidFill>
                  <a:schemeClr val="tx1"/>
                </a:solidFill>
              </a:defRPr>
            </a:lvl1pPr>
          </a:lstStyle>
          <a:p>
            <a:pPr>
              <a:defRPr/>
            </a:pPr>
            <a:endParaRPr lang="en-US" altLang="ko-KR"/>
          </a:p>
          <a:p>
            <a:pPr>
              <a:defRPr/>
            </a:pPr>
            <a:fld id="{B2D9E1CE-3C7F-4ACF-8753-53AB71A600F5}" type="slidenum">
              <a:rPr lang="en-US" altLang="ko-KR"/>
              <a:pPr>
                <a:defRPr/>
              </a:pPr>
              <a:t>‹#›</a:t>
            </a:fld>
            <a:endParaRPr lang="en-US" altLang="ko-KR"/>
          </a:p>
        </p:txBody>
      </p:sp>
      <p:sp>
        <p:nvSpPr>
          <p:cNvPr id="6" name="Content Placeholder 2"/>
          <p:cNvSpPr>
            <a:spLocks noGrp="1"/>
          </p:cNvSpPr>
          <p:nvPr>
            <p:ph idx="1"/>
          </p:nvPr>
        </p:nvSpPr>
        <p:spPr>
          <a:xfrm>
            <a:off x="838200" y="1178012"/>
            <a:ext cx="10515600" cy="52646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11"/>
          </p:nvPr>
        </p:nvSpPr>
        <p:spPr>
          <a:xfrm>
            <a:off x="3962399" y="6501440"/>
            <a:ext cx="7391401" cy="331101"/>
          </a:xfrm>
          <a:prstGeom prst="rect">
            <a:avLst/>
          </a:prstGeom>
        </p:spPr>
        <p:txBody>
          <a:bodyPr/>
          <a:lstStyle>
            <a:lvl1pPr algn="ctr">
              <a:defRPr sz="1100" b="1">
                <a:solidFill>
                  <a:schemeClr val="bg1"/>
                </a:solidFill>
              </a:defRPr>
            </a:lvl1pPr>
          </a:lstStyle>
          <a:p>
            <a:endParaRPr lang="en-US" dirty="0"/>
          </a:p>
        </p:txBody>
      </p:sp>
      <p:sp>
        <p:nvSpPr>
          <p:cNvPr id="8" name="Slide Number Placeholder 5"/>
          <p:cNvSpPr txBox="1">
            <a:spLocks/>
          </p:cNvSpPr>
          <p:nvPr userDrawn="1"/>
        </p:nvSpPr>
        <p:spPr>
          <a:xfrm>
            <a:off x="11730681" y="6495533"/>
            <a:ext cx="461318" cy="331101"/>
          </a:xfrm>
          <a:prstGeom prst="rect">
            <a:avLst/>
          </a:prstGeom>
        </p:spPr>
        <p:txBody>
          <a:bodyPr/>
          <a:lstStyle>
            <a:defPPr>
              <a:defRPr lang="en-US"/>
            </a:defPPr>
            <a:lvl1pPr marL="0" algn="l" defTabSz="914400" rtl="0" eaLnBrk="1" latinLnBrk="0" hangingPunct="1">
              <a:defRPr sz="11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4F0C88-0165-4FC4-8B5E-8BECB1048F4D}" type="slidenum">
              <a:rPr lang="en-US" smtClean="0"/>
              <a:pPr/>
              <a:t>‹#›</a:t>
            </a:fld>
            <a:endParaRPr lang="en-US" dirty="0"/>
          </a:p>
        </p:txBody>
      </p:sp>
      <p:sp>
        <p:nvSpPr>
          <p:cNvPr id="9" name="Title 1"/>
          <p:cNvSpPr>
            <a:spLocks noGrp="1"/>
          </p:cNvSpPr>
          <p:nvPr>
            <p:ph type="title"/>
          </p:nvPr>
        </p:nvSpPr>
        <p:spPr>
          <a:xfrm>
            <a:off x="838200" y="365125"/>
            <a:ext cx="10515600" cy="730507"/>
          </a:xfrm>
        </p:spPr>
        <p:txBody>
          <a:bodyPr>
            <a:normAutofit/>
          </a:bodyPr>
          <a:lstStyle>
            <a:lvl1pPr>
              <a:defRPr sz="4000" b="1">
                <a:solidFill>
                  <a:schemeClr val="accent5">
                    <a:lumMod val="75000"/>
                  </a:schemeClr>
                </a:solidFill>
                <a:latin typeface="+mj-lt"/>
              </a:defRPr>
            </a:lvl1pPr>
          </a:lstStyle>
          <a:p>
            <a:r>
              <a:rPr lang="en-US" dirty="0"/>
              <a:t>Click to edit Master title style</a:t>
            </a:r>
          </a:p>
        </p:txBody>
      </p:sp>
    </p:spTree>
    <p:extLst>
      <p:ext uri="{BB962C8B-B14F-4D97-AF65-F5344CB8AC3E}">
        <p14:creationId xmlns:p14="http://schemas.microsoft.com/office/powerpoint/2010/main" val="1999396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6475983"/>
            <a:ext cx="12192000" cy="382016"/>
          </a:xfrm>
          <a:prstGeom prst="rect">
            <a:avLst/>
          </a:prstGeom>
        </p:spPr>
      </p:pic>
      <p:sp>
        <p:nvSpPr>
          <p:cNvPr id="22" name="Date Placeholder 3"/>
          <p:cNvSpPr>
            <a:spLocks noGrp="1"/>
          </p:cNvSpPr>
          <p:nvPr>
            <p:ph type="dt" sz="half" idx="2"/>
          </p:nvPr>
        </p:nvSpPr>
        <p:spPr>
          <a:xfrm>
            <a:off x="0" y="6475983"/>
            <a:ext cx="2743200" cy="365125"/>
          </a:xfrm>
          <a:prstGeom prst="rect">
            <a:avLst/>
          </a:prstGeom>
        </p:spPr>
        <p:txBody>
          <a:bodyPr/>
          <a:lstStyle/>
          <a:p>
            <a:fld id="{43F6D614-BD6E-440C-B7F5-166FF72F64E1}" type="datetime1">
              <a:rPr lang="en-US" smtClean="0"/>
              <a:t>9/26/2019</a:t>
            </a:fld>
            <a:endParaRPr lang="en-US"/>
          </a:p>
        </p:txBody>
      </p:sp>
      <p:sp>
        <p:nvSpPr>
          <p:cNvPr id="23" name="Footer Placeholder 4"/>
          <p:cNvSpPr>
            <a:spLocks noGrp="1"/>
          </p:cNvSpPr>
          <p:nvPr>
            <p:ph type="ftr" sz="quarter" idx="3"/>
          </p:nvPr>
        </p:nvSpPr>
        <p:spPr>
          <a:xfrm>
            <a:off x="3962399" y="6501440"/>
            <a:ext cx="7391401" cy="331101"/>
          </a:xfrm>
          <a:prstGeom prst="rect">
            <a:avLst/>
          </a:prstGeom>
        </p:spPr>
        <p:txBody>
          <a:bodyPr/>
          <a:lstStyle>
            <a:lvl1pPr algn="ctr">
              <a:defRPr sz="1100" b="1">
                <a:solidFill>
                  <a:schemeClr val="bg1"/>
                </a:solidFill>
              </a:defRPr>
            </a:lvl1pPr>
          </a:lstStyle>
          <a:p>
            <a:endParaRPr lang="en-US" dirty="0"/>
          </a:p>
        </p:txBody>
      </p:sp>
      <p:sp>
        <p:nvSpPr>
          <p:cNvPr id="24" name="Slide Number Placeholder 5"/>
          <p:cNvSpPr>
            <a:spLocks noGrp="1"/>
          </p:cNvSpPr>
          <p:nvPr>
            <p:ph type="sldNum" sz="quarter" idx="4"/>
          </p:nvPr>
        </p:nvSpPr>
        <p:spPr>
          <a:xfrm>
            <a:off x="11730681" y="6495533"/>
            <a:ext cx="461318" cy="331101"/>
          </a:xfrm>
          <a:prstGeom prst="rect">
            <a:avLst/>
          </a:prstGeom>
        </p:spPr>
        <p:txBody>
          <a:bodyPr/>
          <a:lstStyle>
            <a:lvl1pPr>
              <a:defRPr sz="1100" b="1">
                <a:solidFill>
                  <a:schemeClr val="bg1"/>
                </a:solidFill>
              </a:defRPr>
            </a:lvl1pPr>
          </a:lstStyle>
          <a:p>
            <a:fld id="{6C4F0C88-0165-4FC4-8B5E-8BECB1048F4D}" type="slidenum">
              <a:rPr lang="en-US" smtClean="0"/>
              <a:pPr/>
              <a:t>‹#›</a:t>
            </a:fld>
            <a:endParaRPr lang="en-US" dirty="0"/>
          </a:p>
        </p:txBody>
      </p:sp>
    </p:spTree>
    <p:extLst>
      <p:ext uri="{BB962C8B-B14F-4D97-AF65-F5344CB8AC3E}">
        <p14:creationId xmlns:p14="http://schemas.microsoft.com/office/powerpoint/2010/main" val="31503536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0.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5.wmf"/><Relationship Id="rId4" Type="http://schemas.openxmlformats.org/officeDocument/2006/relationships/image" Target="../media/image10.png"/><Relationship Id="rId9"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4522304"/>
            <a:ext cx="10515600" cy="1649896"/>
          </a:xfrm>
        </p:spPr>
        <p:txBody>
          <a:bodyPr>
            <a:normAutofit/>
          </a:bodyPr>
          <a:lstStyle/>
          <a:p>
            <a:pPr marL="0" indent="0" algn="ctr">
              <a:buNone/>
            </a:pPr>
            <a:r>
              <a:rPr lang="en-US" dirty="0"/>
              <a:t>Zheng Wang</a:t>
            </a:r>
            <a:r>
              <a:rPr lang="en-US" baseline="30000" dirty="0"/>
              <a:t>1</a:t>
            </a:r>
            <a:r>
              <a:rPr lang="en-US" dirty="0"/>
              <a:t>, Cheng Long</a:t>
            </a:r>
            <a:r>
              <a:rPr lang="en-US" baseline="30000" dirty="0"/>
              <a:t>1</a:t>
            </a:r>
            <a:r>
              <a:rPr lang="en-US" dirty="0"/>
              <a:t>, Gao Cong</a:t>
            </a:r>
            <a:r>
              <a:rPr lang="en-US" baseline="30000" dirty="0"/>
              <a:t>1</a:t>
            </a:r>
            <a:r>
              <a:rPr lang="en-US" dirty="0"/>
              <a:t>, Ce Ju</a:t>
            </a:r>
            <a:r>
              <a:rPr lang="en-US" baseline="30000" dirty="0"/>
              <a:t>2</a:t>
            </a:r>
          </a:p>
          <a:p>
            <a:pPr marL="0" indent="0" algn="ctr">
              <a:buNone/>
            </a:pPr>
            <a:r>
              <a:rPr lang="en-US" baseline="30000" dirty="0"/>
              <a:t>1</a:t>
            </a:r>
            <a:r>
              <a:rPr lang="en-US" dirty="0"/>
              <a:t>Nanyang Technological University</a:t>
            </a:r>
          </a:p>
          <a:p>
            <a:pPr marL="0" indent="0" algn="ctr">
              <a:buNone/>
            </a:pPr>
            <a:r>
              <a:rPr lang="en-US" baseline="30000" dirty="0"/>
              <a:t>2</a:t>
            </a:r>
            <a:r>
              <a:rPr lang="en-US" dirty="0"/>
              <a:t>Intelligent Driving Group, Baidu Inc.</a:t>
            </a:r>
            <a:endParaRPr lang="en-US" baseline="30000"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F0C88-0165-4FC4-8B5E-8BECB1048F4D}" type="slidenum">
              <a:rPr kumimoji="0" lang="en-US" sz="11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838200" y="2057399"/>
            <a:ext cx="10515600" cy="2022231"/>
          </a:xfrm>
        </p:spPr>
        <p:txBody>
          <a:bodyPr>
            <a:normAutofit fontScale="90000"/>
          </a:bodyPr>
          <a:lstStyle/>
          <a:p>
            <a:pPr algn="ctr"/>
            <a:r>
              <a:rPr lang="en-US" sz="6600" dirty="0"/>
              <a:t>Effective and Efficient Sports Play Retrieval with Deep Representation Learning</a:t>
            </a:r>
          </a:p>
        </p:txBody>
      </p:sp>
    </p:spTree>
    <p:extLst>
      <p:ext uri="{BB962C8B-B14F-4D97-AF65-F5344CB8AC3E}">
        <p14:creationId xmlns:p14="http://schemas.microsoft.com/office/powerpoint/2010/main" val="2951309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F0C88-0165-4FC4-8B5E-8BECB1048F4D}" type="slidenum">
              <a:rPr kumimoji="0" lang="en-US" sz="11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t>Representation Learning (play2vec)</a:t>
            </a:r>
          </a:p>
        </p:txBody>
      </p:sp>
      <p:sp>
        <p:nvSpPr>
          <p:cNvPr id="22" name="Rectangle 21"/>
          <p:cNvSpPr/>
          <p:nvPr/>
        </p:nvSpPr>
        <p:spPr>
          <a:xfrm>
            <a:off x="1346800" y="1530578"/>
            <a:ext cx="4102488" cy="149342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Encoder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grpSp>
        <p:nvGrpSpPr>
          <p:cNvPr id="164" name="Group 163"/>
          <p:cNvGrpSpPr/>
          <p:nvPr/>
        </p:nvGrpSpPr>
        <p:grpSpPr>
          <a:xfrm>
            <a:off x="1439333" y="2233768"/>
            <a:ext cx="3951154" cy="640902"/>
            <a:chOff x="1439333" y="2233768"/>
            <a:chExt cx="3951154" cy="640902"/>
          </a:xfrm>
        </p:grpSpPr>
        <p:sp>
          <p:nvSpPr>
            <p:cNvPr id="23" name="Rectangle 22"/>
            <p:cNvSpPr/>
            <p:nvPr/>
          </p:nvSpPr>
          <p:spPr>
            <a:xfrm>
              <a:off x="1439333" y="2233768"/>
              <a:ext cx="760844" cy="61958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LSTM</a:t>
              </a:r>
            </a:p>
          </p:txBody>
        </p:sp>
        <p:sp>
          <p:nvSpPr>
            <p:cNvPr id="34" name="Rectangle 33"/>
            <p:cNvSpPr/>
            <p:nvPr/>
          </p:nvSpPr>
          <p:spPr>
            <a:xfrm>
              <a:off x="2502770" y="2255082"/>
              <a:ext cx="760844" cy="61958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LSTM</a:t>
              </a:r>
            </a:p>
          </p:txBody>
        </p:sp>
        <p:sp>
          <p:nvSpPr>
            <p:cNvPr id="35" name="Rectangle 34"/>
            <p:cNvSpPr/>
            <p:nvPr/>
          </p:nvSpPr>
          <p:spPr>
            <a:xfrm>
              <a:off x="3566207" y="2241516"/>
              <a:ext cx="760844" cy="61958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LSTM</a:t>
              </a:r>
            </a:p>
          </p:txBody>
        </p:sp>
        <p:sp>
          <p:nvSpPr>
            <p:cNvPr id="36" name="Rectangle 35"/>
            <p:cNvSpPr/>
            <p:nvPr/>
          </p:nvSpPr>
          <p:spPr>
            <a:xfrm>
              <a:off x="4629643" y="2241516"/>
              <a:ext cx="760844" cy="61958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LSTM</a:t>
              </a:r>
            </a:p>
          </p:txBody>
        </p:sp>
      </p:grpSp>
      <p:sp>
        <p:nvSpPr>
          <p:cNvPr id="56" name="Rectangle 55"/>
          <p:cNvSpPr/>
          <p:nvPr/>
        </p:nvSpPr>
        <p:spPr>
          <a:xfrm>
            <a:off x="6707113" y="1530578"/>
            <a:ext cx="4102488" cy="149342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Encoder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grpSp>
        <p:nvGrpSpPr>
          <p:cNvPr id="165" name="Group 164"/>
          <p:cNvGrpSpPr/>
          <p:nvPr/>
        </p:nvGrpSpPr>
        <p:grpSpPr>
          <a:xfrm>
            <a:off x="6799646" y="2233768"/>
            <a:ext cx="3951154" cy="640902"/>
            <a:chOff x="6799646" y="2233768"/>
            <a:chExt cx="3951154" cy="640902"/>
          </a:xfrm>
        </p:grpSpPr>
        <p:sp>
          <p:nvSpPr>
            <p:cNvPr id="57" name="Rectangle 56"/>
            <p:cNvSpPr/>
            <p:nvPr/>
          </p:nvSpPr>
          <p:spPr>
            <a:xfrm>
              <a:off x="6799646" y="2233768"/>
              <a:ext cx="760844" cy="61958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LSTM</a:t>
              </a:r>
            </a:p>
          </p:txBody>
        </p:sp>
        <p:sp>
          <p:nvSpPr>
            <p:cNvPr id="58" name="Rectangle 57"/>
            <p:cNvSpPr/>
            <p:nvPr/>
          </p:nvSpPr>
          <p:spPr>
            <a:xfrm>
              <a:off x="7863083" y="2255082"/>
              <a:ext cx="760844" cy="61958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LSTM</a:t>
              </a:r>
            </a:p>
          </p:txBody>
        </p:sp>
        <p:sp>
          <p:nvSpPr>
            <p:cNvPr id="59" name="Rectangle 58"/>
            <p:cNvSpPr/>
            <p:nvPr/>
          </p:nvSpPr>
          <p:spPr>
            <a:xfrm>
              <a:off x="8926520" y="2241516"/>
              <a:ext cx="760844" cy="61958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LSTM</a:t>
              </a:r>
            </a:p>
          </p:txBody>
        </p:sp>
        <p:sp>
          <p:nvSpPr>
            <p:cNvPr id="60" name="Rectangle 59"/>
            <p:cNvSpPr/>
            <p:nvPr/>
          </p:nvSpPr>
          <p:spPr>
            <a:xfrm>
              <a:off x="9989956" y="2241516"/>
              <a:ext cx="760844" cy="619588"/>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LSTM</a:t>
              </a:r>
            </a:p>
          </p:txBody>
        </p:sp>
      </p:grpSp>
      <p:grpSp>
        <p:nvGrpSpPr>
          <p:cNvPr id="166" name="Group 165"/>
          <p:cNvGrpSpPr/>
          <p:nvPr/>
        </p:nvGrpSpPr>
        <p:grpSpPr>
          <a:xfrm>
            <a:off x="2200177" y="2543562"/>
            <a:ext cx="2429466" cy="21314"/>
            <a:chOff x="2200177" y="2543562"/>
            <a:chExt cx="2429466" cy="21314"/>
          </a:xfrm>
        </p:grpSpPr>
        <p:cxnSp>
          <p:nvCxnSpPr>
            <p:cNvPr id="62" name="Straight Arrow Connector 61"/>
            <p:cNvCxnSpPr/>
            <p:nvPr/>
          </p:nvCxnSpPr>
          <p:spPr>
            <a:xfrm>
              <a:off x="2200177" y="2543562"/>
              <a:ext cx="3471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p:cNvCxnSpPr/>
            <p:nvPr/>
          </p:nvCxnSpPr>
          <p:spPr>
            <a:xfrm>
              <a:off x="3219074" y="2564876"/>
              <a:ext cx="3471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9" name="Straight Arrow Connector 68"/>
            <p:cNvCxnSpPr/>
            <p:nvPr/>
          </p:nvCxnSpPr>
          <p:spPr>
            <a:xfrm>
              <a:off x="4282510" y="2564876"/>
              <a:ext cx="3471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67" name="Group 166"/>
          <p:cNvGrpSpPr/>
          <p:nvPr/>
        </p:nvGrpSpPr>
        <p:grpSpPr>
          <a:xfrm>
            <a:off x="7560490" y="2567858"/>
            <a:ext cx="2429466" cy="21314"/>
            <a:chOff x="7560490" y="2567858"/>
            <a:chExt cx="2429466" cy="21314"/>
          </a:xfrm>
        </p:grpSpPr>
        <p:cxnSp>
          <p:nvCxnSpPr>
            <p:cNvPr id="70" name="Straight Arrow Connector 69"/>
            <p:cNvCxnSpPr/>
            <p:nvPr/>
          </p:nvCxnSpPr>
          <p:spPr>
            <a:xfrm>
              <a:off x="7560490" y="2567858"/>
              <a:ext cx="3471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p:cNvCxnSpPr/>
            <p:nvPr/>
          </p:nvCxnSpPr>
          <p:spPr>
            <a:xfrm>
              <a:off x="8579387" y="2589172"/>
              <a:ext cx="3471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p:cNvCxnSpPr/>
            <p:nvPr/>
          </p:nvCxnSpPr>
          <p:spPr>
            <a:xfrm>
              <a:off x="9642823" y="2589172"/>
              <a:ext cx="34713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68" name="Group 167"/>
          <p:cNvGrpSpPr/>
          <p:nvPr/>
        </p:nvGrpSpPr>
        <p:grpSpPr>
          <a:xfrm>
            <a:off x="7700189" y="1344185"/>
            <a:ext cx="3109409" cy="1222183"/>
            <a:chOff x="7700189" y="1344185"/>
            <a:chExt cx="3109409" cy="1222183"/>
          </a:xfrm>
        </p:grpSpPr>
        <p:cxnSp>
          <p:nvCxnSpPr>
            <p:cNvPr id="73" name="Straight Arrow Connector 72"/>
            <p:cNvCxnSpPr/>
            <p:nvPr/>
          </p:nvCxnSpPr>
          <p:spPr>
            <a:xfrm flipV="1">
              <a:off x="7700189" y="1344185"/>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7" name="Straight Arrow Connector 76"/>
            <p:cNvCxnSpPr/>
            <p:nvPr/>
          </p:nvCxnSpPr>
          <p:spPr>
            <a:xfrm flipV="1">
              <a:off x="8752953" y="1344185"/>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8" name="Straight Arrow Connector 77"/>
            <p:cNvCxnSpPr/>
            <p:nvPr/>
          </p:nvCxnSpPr>
          <p:spPr>
            <a:xfrm flipV="1">
              <a:off x="9816389" y="1344185"/>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9" name="Straight Arrow Connector 78"/>
            <p:cNvCxnSpPr/>
            <p:nvPr/>
          </p:nvCxnSpPr>
          <p:spPr>
            <a:xfrm flipV="1">
              <a:off x="10809598" y="1344185"/>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63" name="Group 162"/>
          <p:cNvGrpSpPr/>
          <p:nvPr/>
        </p:nvGrpSpPr>
        <p:grpSpPr>
          <a:xfrm>
            <a:off x="1346798" y="3260250"/>
            <a:ext cx="4102488" cy="1798751"/>
            <a:chOff x="1346798" y="3260250"/>
            <a:chExt cx="4102488" cy="1798751"/>
          </a:xfrm>
        </p:grpSpPr>
        <p:sp>
          <p:nvSpPr>
            <p:cNvPr id="20" name="Rectangle 19"/>
            <p:cNvSpPr/>
            <p:nvPr/>
          </p:nvSpPr>
          <p:spPr>
            <a:xfrm>
              <a:off x="1346798" y="4141455"/>
              <a:ext cx="4102487" cy="61958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Embedding</a:t>
              </a:r>
            </a:p>
          </p:txBody>
        </p:sp>
        <p:grpSp>
          <p:nvGrpSpPr>
            <p:cNvPr id="85" name="Group 84"/>
            <p:cNvGrpSpPr/>
            <p:nvPr/>
          </p:nvGrpSpPr>
          <p:grpSpPr>
            <a:xfrm>
              <a:off x="1346799" y="3260250"/>
              <a:ext cx="4102487" cy="630709"/>
              <a:chOff x="1346799" y="3818470"/>
              <a:chExt cx="4102487" cy="630709"/>
            </a:xfrm>
          </p:grpSpPr>
          <p:sp>
            <p:nvSpPr>
              <p:cNvPr id="21" name="Rounded Rectangle 20"/>
              <p:cNvSpPr/>
              <p:nvPr/>
            </p:nvSpPr>
            <p:spPr>
              <a:xfrm>
                <a:off x="1346799" y="3818470"/>
                <a:ext cx="4102487" cy="630709"/>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p:cNvSpPr/>
              <p:nvPr/>
            </p:nvSpPr>
            <p:spPr>
              <a:xfrm>
                <a:off x="1721281" y="4016260"/>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Oval 81"/>
              <p:cNvSpPr/>
              <p:nvPr/>
            </p:nvSpPr>
            <p:spPr>
              <a:xfrm>
                <a:off x="2783022" y="4016260"/>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p:cNvSpPr/>
              <p:nvPr/>
            </p:nvSpPr>
            <p:spPr>
              <a:xfrm>
                <a:off x="3848155" y="4016260"/>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p:cNvSpPr/>
              <p:nvPr/>
            </p:nvSpPr>
            <p:spPr>
              <a:xfrm>
                <a:off x="4911591" y="4016260"/>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0" name="Group 99"/>
            <p:cNvGrpSpPr/>
            <p:nvPr/>
          </p:nvGrpSpPr>
          <p:grpSpPr>
            <a:xfrm>
              <a:off x="1837172" y="4642861"/>
              <a:ext cx="3172893" cy="416140"/>
              <a:chOff x="1837172" y="4379504"/>
              <a:chExt cx="3172893" cy="1222183"/>
            </a:xfrm>
          </p:grpSpPr>
          <p:cxnSp>
            <p:nvCxnSpPr>
              <p:cNvPr id="92" name="Straight Arrow Connector 91"/>
              <p:cNvCxnSpPr/>
              <p:nvPr/>
            </p:nvCxnSpPr>
            <p:spPr>
              <a:xfrm flipV="1">
                <a:off x="1837172"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3" name="Straight Arrow Connector 92"/>
              <p:cNvCxnSpPr/>
              <p:nvPr/>
            </p:nvCxnSpPr>
            <p:spPr>
              <a:xfrm flipV="1">
                <a:off x="2894803"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p:cNvCxnSpPr/>
              <p:nvPr/>
            </p:nvCxnSpPr>
            <p:spPr>
              <a:xfrm flipV="1">
                <a:off x="3952434"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5" name="Straight Arrow Connector 94"/>
              <p:cNvCxnSpPr/>
              <p:nvPr/>
            </p:nvCxnSpPr>
            <p:spPr>
              <a:xfrm flipV="1">
                <a:off x="5010065"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01" name="Group 100"/>
            <p:cNvGrpSpPr/>
            <p:nvPr/>
          </p:nvGrpSpPr>
          <p:grpSpPr>
            <a:xfrm>
              <a:off x="1837172" y="3761524"/>
              <a:ext cx="3172893" cy="416140"/>
              <a:chOff x="1837172" y="4379504"/>
              <a:chExt cx="3172893" cy="1222183"/>
            </a:xfrm>
          </p:grpSpPr>
          <p:cxnSp>
            <p:nvCxnSpPr>
              <p:cNvPr id="102" name="Straight Arrow Connector 101"/>
              <p:cNvCxnSpPr/>
              <p:nvPr/>
            </p:nvCxnSpPr>
            <p:spPr>
              <a:xfrm flipV="1">
                <a:off x="1837172"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3" name="Straight Arrow Connector 102"/>
              <p:cNvCxnSpPr/>
              <p:nvPr/>
            </p:nvCxnSpPr>
            <p:spPr>
              <a:xfrm flipV="1">
                <a:off x="2894803"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4" name="Straight Arrow Connector 103"/>
              <p:cNvCxnSpPr/>
              <p:nvPr/>
            </p:nvCxnSpPr>
            <p:spPr>
              <a:xfrm flipV="1">
                <a:off x="3952434"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5" name="Straight Arrow Connector 104"/>
              <p:cNvCxnSpPr/>
              <p:nvPr/>
            </p:nvCxnSpPr>
            <p:spPr>
              <a:xfrm flipV="1">
                <a:off x="5010065"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106" name="Group 105"/>
          <p:cNvGrpSpPr/>
          <p:nvPr/>
        </p:nvGrpSpPr>
        <p:grpSpPr>
          <a:xfrm>
            <a:off x="1806193" y="2948994"/>
            <a:ext cx="3172893" cy="416140"/>
            <a:chOff x="1837172" y="4379504"/>
            <a:chExt cx="3172893" cy="1222183"/>
          </a:xfrm>
        </p:grpSpPr>
        <p:cxnSp>
          <p:nvCxnSpPr>
            <p:cNvPr id="107" name="Straight Arrow Connector 106"/>
            <p:cNvCxnSpPr/>
            <p:nvPr/>
          </p:nvCxnSpPr>
          <p:spPr>
            <a:xfrm flipV="1">
              <a:off x="1837172"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8" name="Straight Arrow Connector 107"/>
            <p:cNvCxnSpPr/>
            <p:nvPr/>
          </p:nvCxnSpPr>
          <p:spPr>
            <a:xfrm flipV="1">
              <a:off x="2894803"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9" name="Straight Arrow Connector 108"/>
            <p:cNvCxnSpPr/>
            <p:nvPr/>
          </p:nvCxnSpPr>
          <p:spPr>
            <a:xfrm flipV="1">
              <a:off x="3952434"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0" name="Straight Arrow Connector 109"/>
            <p:cNvCxnSpPr/>
            <p:nvPr/>
          </p:nvCxnSpPr>
          <p:spPr>
            <a:xfrm flipV="1">
              <a:off x="5010065"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111" name="Straight Arrow Connector 110"/>
          <p:cNvCxnSpPr/>
          <p:nvPr/>
        </p:nvCxnSpPr>
        <p:spPr>
          <a:xfrm>
            <a:off x="5336999" y="2564876"/>
            <a:ext cx="146264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62" name="Group 161"/>
          <p:cNvGrpSpPr/>
          <p:nvPr/>
        </p:nvGrpSpPr>
        <p:grpSpPr>
          <a:xfrm>
            <a:off x="6707111" y="3223004"/>
            <a:ext cx="4102487" cy="1835997"/>
            <a:chOff x="6707111" y="3223004"/>
            <a:chExt cx="4102487" cy="1835997"/>
          </a:xfrm>
        </p:grpSpPr>
        <p:sp>
          <p:nvSpPr>
            <p:cNvPr id="54" name="Rectangle 53"/>
            <p:cNvSpPr/>
            <p:nvPr/>
          </p:nvSpPr>
          <p:spPr>
            <a:xfrm>
              <a:off x="6707111" y="4141455"/>
              <a:ext cx="4102487" cy="61958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Embedding</a:t>
              </a:r>
            </a:p>
          </p:txBody>
        </p:sp>
        <p:grpSp>
          <p:nvGrpSpPr>
            <p:cNvPr id="86" name="Group 85"/>
            <p:cNvGrpSpPr/>
            <p:nvPr/>
          </p:nvGrpSpPr>
          <p:grpSpPr>
            <a:xfrm>
              <a:off x="6707111" y="3223004"/>
              <a:ext cx="4102487" cy="630709"/>
              <a:chOff x="1346799" y="3818470"/>
              <a:chExt cx="4102487" cy="630709"/>
            </a:xfrm>
          </p:grpSpPr>
          <p:sp>
            <p:nvSpPr>
              <p:cNvPr id="87" name="Rounded Rectangle 86"/>
              <p:cNvSpPr/>
              <p:nvPr/>
            </p:nvSpPr>
            <p:spPr>
              <a:xfrm>
                <a:off x="1346799" y="3818470"/>
                <a:ext cx="4102487" cy="630709"/>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p:cNvSpPr/>
              <p:nvPr/>
            </p:nvSpPr>
            <p:spPr>
              <a:xfrm>
                <a:off x="1721281" y="4016260"/>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val 88"/>
              <p:cNvSpPr/>
              <p:nvPr/>
            </p:nvSpPr>
            <p:spPr>
              <a:xfrm>
                <a:off x="2784718" y="4016260"/>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val 89"/>
              <p:cNvSpPr/>
              <p:nvPr/>
            </p:nvSpPr>
            <p:spPr>
              <a:xfrm>
                <a:off x="3848155" y="4016260"/>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val 90"/>
              <p:cNvSpPr/>
              <p:nvPr/>
            </p:nvSpPr>
            <p:spPr>
              <a:xfrm>
                <a:off x="4911591" y="4016260"/>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4" name="Group 113"/>
            <p:cNvGrpSpPr/>
            <p:nvPr/>
          </p:nvGrpSpPr>
          <p:grpSpPr>
            <a:xfrm>
              <a:off x="7182900" y="4642861"/>
              <a:ext cx="3172893" cy="416140"/>
              <a:chOff x="1837172" y="4379504"/>
              <a:chExt cx="3172893" cy="1222183"/>
            </a:xfrm>
          </p:grpSpPr>
          <p:cxnSp>
            <p:nvCxnSpPr>
              <p:cNvPr id="115" name="Straight Arrow Connector 114"/>
              <p:cNvCxnSpPr/>
              <p:nvPr/>
            </p:nvCxnSpPr>
            <p:spPr>
              <a:xfrm flipV="1">
                <a:off x="1837172"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6" name="Straight Arrow Connector 115"/>
              <p:cNvCxnSpPr/>
              <p:nvPr/>
            </p:nvCxnSpPr>
            <p:spPr>
              <a:xfrm flipV="1">
                <a:off x="2894803"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7" name="Straight Arrow Connector 116"/>
              <p:cNvCxnSpPr/>
              <p:nvPr/>
            </p:nvCxnSpPr>
            <p:spPr>
              <a:xfrm flipV="1">
                <a:off x="3952434"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Straight Arrow Connector 117"/>
              <p:cNvCxnSpPr/>
              <p:nvPr/>
            </p:nvCxnSpPr>
            <p:spPr>
              <a:xfrm flipV="1">
                <a:off x="5010065"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19" name="Group 118"/>
            <p:cNvGrpSpPr/>
            <p:nvPr/>
          </p:nvGrpSpPr>
          <p:grpSpPr>
            <a:xfrm>
              <a:off x="7182900" y="3761524"/>
              <a:ext cx="3172893" cy="416140"/>
              <a:chOff x="1837172" y="4379504"/>
              <a:chExt cx="3172893" cy="1222183"/>
            </a:xfrm>
          </p:grpSpPr>
          <p:cxnSp>
            <p:nvCxnSpPr>
              <p:cNvPr id="120" name="Straight Arrow Connector 119"/>
              <p:cNvCxnSpPr/>
              <p:nvPr/>
            </p:nvCxnSpPr>
            <p:spPr>
              <a:xfrm flipV="1">
                <a:off x="1837172"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1" name="Straight Arrow Connector 120"/>
              <p:cNvCxnSpPr/>
              <p:nvPr/>
            </p:nvCxnSpPr>
            <p:spPr>
              <a:xfrm flipV="1">
                <a:off x="2894803"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2" name="Straight Arrow Connector 121"/>
              <p:cNvCxnSpPr/>
              <p:nvPr/>
            </p:nvCxnSpPr>
            <p:spPr>
              <a:xfrm flipV="1">
                <a:off x="3952434"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3" name="Straight Arrow Connector 122"/>
              <p:cNvCxnSpPr/>
              <p:nvPr/>
            </p:nvCxnSpPr>
            <p:spPr>
              <a:xfrm flipV="1">
                <a:off x="5010065"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124" name="Group 123"/>
          <p:cNvGrpSpPr/>
          <p:nvPr/>
        </p:nvGrpSpPr>
        <p:grpSpPr>
          <a:xfrm>
            <a:off x="7151921" y="2948994"/>
            <a:ext cx="3172893" cy="416140"/>
            <a:chOff x="1837172" y="4379504"/>
            <a:chExt cx="3172893" cy="1222183"/>
          </a:xfrm>
        </p:grpSpPr>
        <p:cxnSp>
          <p:nvCxnSpPr>
            <p:cNvPr id="125" name="Straight Arrow Connector 124"/>
            <p:cNvCxnSpPr/>
            <p:nvPr/>
          </p:nvCxnSpPr>
          <p:spPr>
            <a:xfrm flipV="1">
              <a:off x="1837172"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6" name="Straight Arrow Connector 125"/>
            <p:cNvCxnSpPr/>
            <p:nvPr/>
          </p:nvCxnSpPr>
          <p:spPr>
            <a:xfrm flipV="1">
              <a:off x="2894803"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7" name="Straight Arrow Connector 126"/>
            <p:cNvCxnSpPr/>
            <p:nvPr/>
          </p:nvCxnSpPr>
          <p:spPr>
            <a:xfrm flipV="1">
              <a:off x="3952434"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8" name="Straight Arrow Connector 127"/>
            <p:cNvCxnSpPr/>
            <p:nvPr/>
          </p:nvCxnSpPr>
          <p:spPr>
            <a:xfrm flipV="1">
              <a:off x="5010065"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cxnSp>
        <p:nvCxnSpPr>
          <p:cNvPr id="132" name="Straight Arrow Connector 131"/>
          <p:cNvCxnSpPr/>
          <p:nvPr/>
        </p:nvCxnSpPr>
        <p:spPr>
          <a:xfrm flipV="1">
            <a:off x="6091522" y="1321379"/>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5" name="Rounded Rectangle 134"/>
          <p:cNvSpPr/>
          <p:nvPr/>
        </p:nvSpPr>
        <p:spPr>
          <a:xfrm>
            <a:off x="7103489" y="714680"/>
            <a:ext cx="4102487" cy="630709"/>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1" name="Group 170"/>
          <p:cNvGrpSpPr/>
          <p:nvPr/>
        </p:nvGrpSpPr>
        <p:grpSpPr>
          <a:xfrm>
            <a:off x="7596503" y="913903"/>
            <a:ext cx="3268726" cy="196948"/>
            <a:chOff x="7596503" y="913903"/>
            <a:chExt cx="3268726" cy="196948"/>
          </a:xfrm>
        </p:grpSpPr>
        <p:sp>
          <p:nvSpPr>
            <p:cNvPr id="136" name="Oval 135"/>
            <p:cNvSpPr/>
            <p:nvPr/>
          </p:nvSpPr>
          <p:spPr>
            <a:xfrm>
              <a:off x="7596503" y="913903"/>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Oval 136"/>
            <p:cNvSpPr/>
            <p:nvPr/>
          </p:nvSpPr>
          <p:spPr>
            <a:xfrm>
              <a:off x="8624377" y="913903"/>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p:cNvSpPr/>
            <p:nvPr/>
          </p:nvSpPr>
          <p:spPr>
            <a:xfrm>
              <a:off x="9672577" y="913903"/>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Oval 138"/>
            <p:cNvSpPr/>
            <p:nvPr/>
          </p:nvSpPr>
          <p:spPr>
            <a:xfrm>
              <a:off x="10668281" y="913903"/>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1" name="Group 160"/>
          <p:cNvGrpSpPr/>
          <p:nvPr/>
        </p:nvGrpSpPr>
        <p:grpSpPr>
          <a:xfrm>
            <a:off x="6707111" y="4903837"/>
            <a:ext cx="4102487" cy="897605"/>
            <a:chOff x="6707111" y="4903837"/>
            <a:chExt cx="4102487" cy="897605"/>
          </a:xfrm>
        </p:grpSpPr>
        <p:sp>
          <p:nvSpPr>
            <p:cNvPr id="49" name="Rounded Rectangle 48"/>
            <p:cNvSpPr/>
            <p:nvPr/>
          </p:nvSpPr>
          <p:spPr>
            <a:xfrm>
              <a:off x="6707112" y="4903837"/>
              <a:ext cx="4102486" cy="82592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7" name="Group 156"/>
            <p:cNvGrpSpPr/>
            <p:nvPr/>
          </p:nvGrpSpPr>
          <p:grpSpPr>
            <a:xfrm>
              <a:off x="6923165" y="5002898"/>
              <a:ext cx="3681612" cy="458240"/>
              <a:chOff x="6923165" y="5002898"/>
              <a:chExt cx="3681612" cy="458240"/>
            </a:xfrm>
          </p:grpSpPr>
          <p:pic>
            <p:nvPicPr>
              <p:cNvPr id="50" name="Picture 49"/>
              <p:cNvPicPr>
                <a:picLocks noChangeAspect="1"/>
              </p:cNvPicPr>
              <p:nvPr/>
            </p:nvPicPr>
            <p:blipFill>
              <a:blip r:embed="rId3"/>
              <a:stretch>
                <a:fillRect/>
              </a:stretch>
            </p:blipFill>
            <p:spPr>
              <a:xfrm>
                <a:off x="6923165" y="5002898"/>
                <a:ext cx="548640" cy="458240"/>
              </a:xfrm>
              <a:prstGeom prst="rect">
                <a:avLst/>
              </a:prstGeom>
            </p:spPr>
          </p:pic>
          <p:pic>
            <p:nvPicPr>
              <p:cNvPr id="51" name="Picture 50"/>
              <p:cNvPicPr>
                <a:picLocks noChangeAspect="1"/>
              </p:cNvPicPr>
              <p:nvPr/>
            </p:nvPicPr>
            <p:blipFill>
              <a:blip r:embed="rId4"/>
              <a:stretch>
                <a:fillRect/>
              </a:stretch>
            </p:blipFill>
            <p:spPr>
              <a:xfrm>
                <a:off x="7967489" y="5007990"/>
                <a:ext cx="548640" cy="448056"/>
              </a:xfrm>
              <a:prstGeom prst="rect">
                <a:avLst/>
              </a:prstGeom>
            </p:spPr>
          </p:pic>
          <p:pic>
            <p:nvPicPr>
              <p:cNvPr id="52" name="Picture 51"/>
              <p:cNvPicPr>
                <a:picLocks noChangeAspect="1"/>
              </p:cNvPicPr>
              <p:nvPr/>
            </p:nvPicPr>
            <p:blipFill>
              <a:blip r:embed="rId5"/>
              <a:stretch>
                <a:fillRect/>
              </a:stretch>
            </p:blipFill>
            <p:spPr>
              <a:xfrm>
                <a:off x="9011813" y="5011038"/>
                <a:ext cx="548640" cy="441960"/>
              </a:xfrm>
              <a:prstGeom prst="rect">
                <a:avLst/>
              </a:prstGeom>
            </p:spPr>
          </p:pic>
          <p:pic>
            <p:nvPicPr>
              <p:cNvPr id="53" name="Picture 52"/>
              <p:cNvPicPr>
                <a:picLocks noChangeAspect="1"/>
              </p:cNvPicPr>
              <p:nvPr/>
            </p:nvPicPr>
            <p:blipFill>
              <a:blip r:embed="rId6"/>
              <a:stretch>
                <a:fillRect/>
              </a:stretch>
            </p:blipFill>
            <p:spPr>
              <a:xfrm>
                <a:off x="10056137" y="5006738"/>
                <a:ext cx="548640" cy="450560"/>
              </a:xfrm>
              <a:prstGeom prst="rect">
                <a:avLst/>
              </a:prstGeom>
            </p:spPr>
          </p:pic>
        </p:grpSp>
        <p:sp>
          <p:nvSpPr>
            <p:cNvPr id="144" name="TextBox 143"/>
            <p:cNvSpPr txBox="1"/>
            <p:nvPr/>
          </p:nvSpPr>
          <p:spPr>
            <a:xfrm>
              <a:off x="6707111" y="5339777"/>
              <a:ext cx="40990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Raw play segments</a:t>
              </a:r>
            </a:p>
          </p:txBody>
        </p:sp>
      </p:grpSp>
      <p:grpSp>
        <p:nvGrpSpPr>
          <p:cNvPr id="160" name="Group 159"/>
          <p:cNvGrpSpPr/>
          <p:nvPr/>
        </p:nvGrpSpPr>
        <p:grpSpPr>
          <a:xfrm>
            <a:off x="1346797" y="4898621"/>
            <a:ext cx="4102488" cy="1029998"/>
            <a:chOff x="1346797" y="4898621"/>
            <a:chExt cx="4102488" cy="1029998"/>
          </a:xfrm>
        </p:grpSpPr>
        <p:sp>
          <p:nvSpPr>
            <p:cNvPr id="141" name="Flowchart: Punched Tape 140"/>
            <p:cNvSpPr/>
            <p:nvPr/>
          </p:nvSpPr>
          <p:spPr>
            <a:xfrm>
              <a:off x="1346797" y="4898621"/>
              <a:ext cx="4102487" cy="1029998"/>
            </a:xfrm>
            <a:prstGeom prst="flowChartPunchedTap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8" name="Group 157"/>
            <p:cNvGrpSpPr/>
            <p:nvPr/>
          </p:nvGrpSpPr>
          <p:grpSpPr>
            <a:xfrm>
              <a:off x="1562852" y="5002898"/>
              <a:ext cx="3681612" cy="458240"/>
              <a:chOff x="1562852" y="5002898"/>
              <a:chExt cx="3681612" cy="458240"/>
            </a:xfrm>
          </p:grpSpPr>
          <p:pic>
            <p:nvPicPr>
              <p:cNvPr id="16" name="Picture 15"/>
              <p:cNvPicPr>
                <a:picLocks noChangeAspect="1"/>
              </p:cNvPicPr>
              <p:nvPr/>
            </p:nvPicPr>
            <p:blipFill>
              <a:blip r:embed="rId3"/>
              <a:stretch>
                <a:fillRect/>
              </a:stretch>
            </p:blipFill>
            <p:spPr>
              <a:xfrm>
                <a:off x="1562852" y="5002898"/>
                <a:ext cx="548640" cy="458240"/>
              </a:xfrm>
              <a:prstGeom prst="rect">
                <a:avLst/>
              </a:prstGeom>
            </p:spPr>
          </p:pic>
          <p:pic>
            <p:nvPicPr>
              <p:cNvPr id="17" name="Picture 16"/>
              <p:cNvPicPr>
                <a:picLocks noChangeAspect="1"/>
              </p:cNvPicPr>
              <p:nvPr/>
            </p:nvPicPr>
            <p:blipFill>
              <a:blip r:embed="rId4"/>
              <a:stretch>
                <a:fillRect/>
              </a:stretch>
            </p:blipFill>
            <p:spPr>
              <a:xfrm>
                <a:off x="2607176" y="5007990"/>
                <a:ext cx="548640" cy="448056"/>
              </a:xfrm>
              <a:prstGeom prst="rect">
                <a:avLst/>
              </a:prstGeom>
            </p:spPr>
          </p:pic>
          <p:pic>
            <p:nvPicPr>
              <p:cNvPr id="18" name="Picture 17"/>
              <p:cNvPicPr>
                <a:picLocks noChangeAspect="1"/>
              </p:cNvPicPr>
              <p:nvPr/>
            </p:nvPicPr>
            <p:blipFill>
              <a:blip r:embed="rId5"/>
              <a:stretch>
                <a:fillRect/>
              </a:stretch>
            </p:blipFill>
            <p:spPr>
              <a:xfrm>
                <a:off x="3651500" y="5011038"/>
                <a:ext cx="548640" cy="441960"/>
              </a:xfrm>
              <a:prstGeom prst="rect">
                <a:avLst/>
              </a:prstGeom>
            </p:spPr>
          </p:pic>
          <p:pic>
            <p:nvPicPr>
              <p:cNvPr id="19" name="Picture 18"/>
              <p:cNvPicPr>
                <a:picLocks noChangeAspect="1"/>
              </p:cNvPicPr>
              <p:nvPr/>
            </p:nvPicPr>
            <p:blipFill>
              <a:blip r:embed="rId6"/>
              <a:stretch>
                <a:fillRect/>
              </a:stretch>
            </p:blipFill>
            <p:spPr>
              <a:xfrm>
                <a:off x="4695824" y="5006738"/>
                <a:ext cx="548640" cy="450560"/>
              </a:xfrm>
              <a:prstGeom prst="rect">
                <a:avLst/>
              </a:prstGeom>
            </p:spPr>
          </p:pic>
        </p:grpSp>
        <p:sp>
          <p:nvSpPr>
            <p:cNvPr id="145" name="TextBox 144"/>
            <p:cNvSpPr txBox="1"/>
            <p:nvPr/>
          </p:nvSpPr>
          <p:spPr>
            <a:xfrm>
              <a:off x="1346797" y="5386864"/>
              <a:ext cx="41024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Corrupted play segments</a:t>
              </a:r>
            </a:p>
          </p:txBody>
        </p:sp>
      </p:grpSp>
      <p:sp>
        <p:nvSpPr>
          <p:cNvPr id="146" name="TextBox 145"/>
          <p:cNvSpPr txBox="1"/>
          <p:nvPr/>
        </p:nvSpPr>
        <p:spPr>
          <a:xfrm>
            <a:off x="4997368" y="-146012"/>
            <a:ext cx="20631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Target representation</a:t>
            </a:r>
          </a:p>
        </p:txBody>
      </p:sp>
      <p:grpSp>
        <p:nvGrpSpPr>
          <p:cNvPr id="159" name="Group 158"/>
          <p:cNvGrpSpPr/>
          <p:nvPr/>
        </p:nvGrpSpPr>
        <p:grpSpPr>
          <a:xfrm>
            <a:off x="6703413" y="5937049"/>
            <a:ext cx="4102487" cy="897605"/>
            <a:chOff x="6703413" y="5937049"/>
            <a:chExt cx="4102487" cy="897605"/>
          </a:xfrm>
        </p:grpSpPr>
        <p:sp>
          <p:nvSpPr>
            <p:cNvPr id="154" name="Rounded Rectangle 153"/>
            <p:cNvSpPr/>
            <p:nvPr/>
          </p:nvSpPr>
          <p:spPr>
            <a:xfrm>
              <a:off x="6703414" y="5937049"/>
              <a:ext cx="4102486" cy="82592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TextBox 154"/>
            <p:cNvSpPr txBox="1"/>
            <p:nvPr/>
          </p:nvSpPr>
          <p:spPr>
            <a:xfrm>
              <a:off x="6703413" y="6372989"/>
              <a:ext cx="40990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Raw play</a:t>
              </a:r>
            </a:p>
          </p:txBody>
        </p:sp>
        <p:pic>
          <p:nvPicPr>
            <p:cNvPr id="153" name="Picture 152"/>
            <p:cNvPicPr>
              <a:picLocks noChangeAspect="1"/>
            </p:cNvPicPr>
            <p:nvPr/>
          </p:nvPicPr>
          <p:blipFill>
            <a:blip r:embed="rId7"/>
            <a:stretch>
              <a:fillRect/>
            </a:stretch>
          </p:blipFill>
          <p:spPr>
            <a:xfrm>
              <a:off x="7555347" y="6009418"/>
              <a:ext cx="2398621" cy="493726"/>
            </a:xfrm>
            <a:prstGeom prst="rect">
              <a:avLst/>
            </a:prstGeom>
          </p:spPr>
        </p:pic>
      </p:grpSp>
      <p:cxnSp>
        <p:nvCxnSpPr>
          <p:cNvPr id="156" name="Straight Arrow Connector 155"/>
          <p:cNvCxnSpPr/>
          <p:nvPr/>
        </p:nvCxnSpPr>
        <p:spPr>
          <a:xfrm flipV="1">
            <a:off x="8722851" y="5640459"/>
            <a:ext cx="0" cy="4161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2" name="Straight Arrow Connector 141"/>
          <p:cNvCxnSpPr/>
          <p:nvPr/>
        </p:nvCxnSpPr>
        <p:spPr>
          <a:xfrm flipH="1">
            <a:off x="5336999" y="5272615"/>
            <a:ext cx="144429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2" name="Rounded Rectangle 171"/>
          <p:cNvSpPr/>
          <p:nvPr/>
        </p:nvSpPr>
        <p:spPr>
          <a:xfrm>
            <a:off x="5581196" y="709797"/>
            <a:ext cx="977670" cy="630709"/>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Oval 132"/>
          <p:cNvSpPr/>
          <p:nvPr/>
        </p:nvSpPr>
        <p:spPr>
          <a:xfrm>
            <a:off x="5993048" y="913903"/>
            <a:ext cx="196948" cy="196948"/>
          </a:xfrm>
          <a:prstGeom prst="ellipse">
            <a:avLst/>
          </a:prstGeom>
          <a:solidFill>
            <a:srgbClr val="C0000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Rectangle 128"/>
          <p:cNvSpPr/>
          <p:nvPr/>
        </p:nvSpPr>
        <p:spPr>
          <a:xfrm>
            <a:off x="8058933" y="74925"/>
            <a:ext cx="2250332" cy="498020"/>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Prediction</a:t>
            </a:r>
          </a:p>
        </p:txBody>
      </p:sp>
      <p:cxnSp>
        <p:nvCxnSpPr>
          <p:cNvPr id="130" name="Straight Arrow Connector 129"/>
          <p:cNvCxnSpPr/>
          <p:nvPr/>
        </p:nvCxnSpPr>
        <p:spPr>
          <a:xfrm flipV="1">
            <a:off x="9184099" y="484541"/>
            <a:ext cx="0" cy="4293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4" name="Straight Arrow Connector 133"/>
          <p:cNvCxnSpPr/>
          <p:nvPr/>
        </p:nvCxnSpPr>
        <p:spPr>
          <a:xfrm>
            <a:off x="10178643" y="323935"/>
            <a:ext cx="29020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24" name="Group 23"/>
          <p:cNvGrpSpPr/>
          <p:nvPr/>
        </p:nvGrpSpPr>
        <p:grpSpPr>
          <a:xfrm>
            <a:off x="10485034" y="48260"/>
            <a:ext cx="689809" cy="630709"/>
            <a:chOff x="10485034" y="48260"/>
            <a:chExt cx="689809" cy="630709"/>
          </a:xfrm>
        </p:grpSpPr>
        <p:sp>
          <p:nvSpPr>
            <p:cNvPr id="140" name="Rounded Rectangle 139"/>
            <p:cNvSpPr/>
            <p:nvPr/>
          </p:nvSpPr>
          <p:spPr>
            <a:xfrm>
              <a:off x="10485034" y="48260"/>
              <a:ext cx="689809" cy="630709"/>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p:cNvSpPr/>
            <p:nvPr/>
          </p:nvSpPr>
          <p:spPr>
            <a:xfrm>
              <a:off x="10736658" y="249471"/>
              <a:ext cx="186559" cy="175105"/>
            </a:xfrm>
            <a:prstGeom prst="rect">
              <a:avLst/>
            </a:prstGeom>
            <a:solidFill>
              <a:schemeClr val="accent5"/>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9" name="Group 168"/>
          <p:cNvGrpSpPr/>
          <p:nvPr/>
        </p:nvGrpSpPr>
        <p:grpSpPr>
          <a:xfrm>
            <a:off x="10806191" y="363615"/>
            <a:ext cx="1430957" cy="3887819"/>
            <a:chOff x="10806191" y="606775"/>
            <a:chExt cx="1430957" cy="2910961"/>
          </a:xfrm>
        </p:grpSpPr>
        <p:cxnSp>
          <p:nvCxnSpPr>
            <p:cNvPr id="148" name="Straight Connector 147"/>
            <p:cNvCxnSpPr>
              <a:stCxn id="140" idx="3"/>
              <a:endCxn id="152" idx="0"/>
            </p:cNvCxnSpPr>
            <p:nvPr/>
          </p:nvCxnSpPr>
          <p:spPr>
            <a:xfrm>
              <a:off x="11174843" y="606775"/>
              <a:ext cx="596701" cy="1506610"/>
            </a:xfrm>
            <a:prstGeom prst="line">
              <a:avLst/>
            </a:prstGeom>
          </p:spPr>
          <p:style>
            <a:lnRef idx="1">
              <a:schemeClr val="dk1"/>
            </a:lnRef>
            <a:fillRef idx="0">
              <a:schemeClr val="dk1"/>
            </a:fillRef>
            <a:effectRef idx="0">
              <a:schemeClr val="dk1"/>
            </a:effectRef>
            <a:fontRef idx="minor">
              <a:schemeClr val="tx1"/>
            </a:fontRef>
          </p:style>
        </p:cxnSp>
        <p:cxnSp>
          <p:nvCxnSpPr>
            <p:cNvPr id="150" name="Straight Connector 149"/>
            <p:cNvCxnSpPr/>
            <p:nvPr/>
          </p:nvCxnSpPr>
          <p:spPr>
            <a:xfrm flipV="1">
              <a:off x="10806191" y="2486899"/>
              <a:ext cx="922091" cy="1030837"/>
            </a:xfrm>
            <a:prstGeom prst="line">
              <a:avLst/>
            </a:prstGeom>
          </p:spPr>
          <p:style>
            <a:lnRef idx="1">
              <a:schemeClr val="dk1"/>
            </a:lnRef>
            <a:fillRef idx="0">
              <a:schemeClr val="dk1"/>
            </a:fillRef>
            <a:effectRef idx="0">
              <a:schemeClr val="dk1"/>
            </a:effectRef>
            <a:fontRef idx="minor">
              <a:schemeClr val="tx1"/>
            </a:fontRef>
          </p:style>
        </p:cxnSp>
        <p:sp>
          <p:nvSpPr>
            <p:cNvPr id="152" name="TextBox 151"/>
            <p:cNvSpPr txBox="1"/>
            <p:nvPr/>
          </p:nvSpPr>
          <p:spPr>
            <a:xfrm>
              <a:off x="11305939" y="2113385"/>
              <a:ext cx="9312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Loss</a:t>
              </a:r>
            </a:p>
          </p:txBody>
        </p:sp>
      </p:grpSp>
      <p:sp>
        <p:nvSpPr>
          <p:cNvPr id="143" name="Rectangle 142"/>
          <p:cNvSpPr/>
          <p:nvPr/>
        </p:nvSpPr>
        <p:spPr>
          <a:xfrm>
            <a:off x="1346798" y="4166560"/>
            <a:ext cx="4129134" cy="617813"/>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p:cNvSpPr/>
          <p:nvPr/>
        </p:nvSpPr>
        <p:spPr>
          <a:xfrm>
            <a:off x="6736095" y="4146023"/>
            <a:ext cx="4129134" cy="617813"/>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55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7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3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6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4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3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7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6" grpId="0" animBg="1"/>
      <p:bldP spid="135" grpId="0" animBg="1"/>
      <p:bldP spid="146" grpId="0"/>
      <p:bldP spid="172" grpId="0" animBg="1"/>
      <p:bldP spid="133" grpId="0" animBg="1"/>
      <p:bldP spid="129" grpId="0" animBg="1"/>
      <p:bldP spid="143" grpId="0" animBg="1"/>
      <p:bldP spid="1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F0C88-0165-4FC4-8B5E-8BECB1048F4D}" type="slidenum">
              <a:rPr kumimoji="0" lang="en-US" sz="11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t>Representation Learning (play2vec)</a:t>
            </a:r>
          </a:p>
        </p:txBody>
      </p:sp>
      <p:grpSp>
        <p:nvGrpSpPr>
          <p:cNvPr id="33" name="Group 32"/>
          <p:cNvGrpSpPr/>
          <p:nvPr/>
        </p:nvGrpSpPr>
        <p:grpSpPr>
          <a:xfrm>
            <a:off x="9004300" y="175003"/>
            <a:ext cx="2756286" cy="2112421"/>
            <a:chOff x="6707111" y="3223004"/>
            <a:chExt cx="4102487" cy="2565283"/>
          </a:xfrm>
        </p:grpSpPr>
        <p:grpSp>
          <p:nvGrpSpPr>
            <p:cNvPr id="7" name="Group 6"/>
            <p:cNvGrpSpPr/>
            <p:nvPr/>
          </p:nvGrpSpPr>
          <p:grpSpPr>
            <a:xfrm>
              <a:off x="6707111" y="3223004"/>
              <a:ext cx="4102487" cy="1835997"/>
              <a:chOff x="6707111" y="3223004"/>
              <a:chExt cx="4102487" cy="1835997"/>
            </a:xfrm>
          </p:grpSpPr>
          <p:sp>
            <p:nvSpPr>
              <p:cNvPr id="8" name="Rectangle 7"/>
              <p:cNvSpPr/>
              <p:nvPr/>
            </p:nvSpPr>
            <p:spPr>
              <a:xfrm>
                <a:off x="6707111" y="4141455"/>
                <a:ext cx="4102487" cy="61958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Embedding</a:t>
                </a:r>
              </a:p>
            </p:txBody>
          </p:sp>
          <p:grpSp>
            <p:nvGrpSpPr>
              <p:cNvPr id="9" name="Group 8"/>
              <p:cNvGrpSpPr/>
              <p:nvPr/>
            </p:nvGrpSpPr>
            <p:grpSpPr>
              <a:xfrm>
                <a:off x="6707111" y="3223004"/>
                <a:ext cx="4102487" cy="630709"/>
                <a:chOff x="1346799" y="3818470"/>
                <a:chExt cx="4102487" cy="630709"/>
              </a:xfrm>
            </p:grpSpPr>
            <p:sp>
              <p:nvSpPr>
                <p:cNvPr id="20" name="Rounded Rectangle 19"/>
                <p:cNvSpPr/>
                <p:nvPr/>
              </p:nvSpPr>
              <p:spPr>
                <a:xfrm>
                  <a:off x="1346799" y="3818470"/>
                  <a:ext cx="4102487" cy="630709"/>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1721281" y="4016260"/>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2784718" y="4016260"/>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a:off x="3848155" y="4016260"/>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4911591" y="4016260"/>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p:cNvGrpSpPr/>
              <p:nvPr/>
            </p:nvGrpSpPr>
            <p:grpSpPr>
              <a:xfrm>
                <a:off x="7182900" y="4642861"/>
                <a:ext cx="3172893" cy="416140"/>
                <a:chOff x="1837172" y="4379504"/>
                <a:chExt cx="3172893" cy="1222183"/>
              </a:xfrm>
            </p:grpSpPr>
            <p:cxnSp>
              <p:nvCxnSpPr>
                <p:cNvPr id="16" name="Straight Arrow Connector 15"/>
                <p:cNvCxnSpPr/>
                <p:nvPr/>
              </p:nvCxnSpPr>
              <p:spPr>
                <a:xfrm flipV="1">
                  <a:off x="1837172"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V="1">
                  <a:off x="2894803"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V="1">
                  <a:off x="3952434"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V="1">
                  <a:off x="5010065"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11" name="Group 10"/>
              <p:cNvGrpSpPr/>
              <p:nvPr/>
            </p:nvGrpSpPr>
            <p:grpSpPr>
              <a:xfrm>
                <a:off x="7182900" y="3761524"/>
                <a:ext cx="3172893" cy="416140"/>
                <a:chOff x="1837172" y="4379504"/>
                <a:chExt cx="3172893" cy="1222183"/>
              </a:xfrm>
            </p:grpSpPr>
            <p:cxnSp>
              <p:nvCxnSpPr>
                <p:cNvPr id="12" name="Straight Arrow Connector 11"/>
                <p:cNvCxnSpPr/>
                <p:nvPr/>
              </p:nvCxnSpPr>
              <p:spPr>
                <a:xfrm flipV="1">
                  <a:off x="1837172"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V="1">
                  <a:off x="2894803"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flipV="1">
                  <a:off x="3952434"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V="1">
                  <a:off x="5010065" y="4379504"/>
                  <a:ext cx="0" cy="12221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25" name="Group 24"/>
            <p:cNvGrpSpPr/>
            <p:nvPr/>
          </p:nvGrpSpPr>
          <p:grpSpPr>
            <a:xfrm>
              <a:off x="6707111" y="4903837"/>
              <a:ext cx="4102487" cy="884450"/>
              <a:chOff x="6707111" y="4903837"/>
              <a:chExt cx="4102487" cy="884450"/>
            </a:xfrm>
          </p:grpSpPr>
          <p:sp>
            <p:nvSpPr>
              <p:cNvPr id="26" name="Rounded Rectangle 25"/>
              <p:cNvSpPr/>
              <p:nvPr/>
            </p:nvSpPr>
            <p:spPr>
              <a:xfrm>
                <a:off x="6707112" y="4903837"/>
                <a:ext cx="4102486" cy="82592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7" name="Group 26"/>
              <p:cNvGrpSpPr/>
              <p:nvPr/>
            </p:nvGrpSpPr>
            <p:grpSpPr>
              <a:xfrm>
                <a:off x="6923165" y="5002898"/>
                <a:ext cx="3681612" cy="458240"/>
                <a:chOff x="6923165" y="5002898"/>
                <a:chExt cx="3681612" cy="458240"/>
              </a:xfrm>
            </p:grpSpPr>
            <p:pic>
              <p:nvPicPr>
                <p:cNvPr id="29" name="Picture 28"/>
                <p:cNvPicPr>
                  <a:picLocks noChangeAspect="1"/>
                </p:cNvPicPr>
                <p:nvPr/>
              </p:nvPicPr>
              <p:blipFill>
                <a:blip r:embed="rId4"/>
                <a:stretch>
                  <a:fillRect/>
                </a:stretch>
              </p:blipFill>
              <p:spPr>
                <a:xfrm>
                  <a:off x="6923165" y="5002898"/>
                  <a:ext cx="548640" cy="458240"/>
                </a:xfrm>
                <a:prstGeom prst="rect">
                  <a:avLst/>
                </a:prstGeom>
              </p:spPr>
            </p:pic>
            <p:pic>
              <p:nvPicPr>
                <p:cNvPr id="30" name="Picture 29"/>
                <p:cNvPicPr>
                  <a:picLocks noChangeAspect="1"/>
                </p:cNvPicPr>
                <p:nvPr/>
              </p:nvPicPr>
              <p:blipFill>
                <a:blip r:embed="rId5"/>
                <a:stretch>
                  <a:fillRect/>
                </a:stretch>
              </p:blipFill>
              <p:spPr>
                <a:xfrm>
                  <a:off x="7967489" y="5007990"/>
                  <a:ext cx="548640" cy="448056"/>
                </a:xfrm>
                <a:prstGeom prst="rect">
                  <a:avLst/>
                </a:prstGeom>
              </p:spPr>
            </p:pic>
            <p:pic>
              <p:nvPicPr>
                <p:cNvPr id="31" name="Picture 30"/>
                <p:cNvPicPr>
                  <a:picLocks noChangeAspect="1"/>
                </p:cNvPicPr>
                <p:nvPr/>
              </p:nvPicPr>
              <p:blipFill>
                <a:blip r:embed="rId6"/>
                <a:stretch>
                  <a:fillRect/>
                </a:stretch>
              </p:blipFill>
              <p:spPr>
                <a:xfrm>
                  <a:off x="9011813" y="5011038"/>
                  <a:ext cx="548640" cy="441960"/>
                </a:xfrm>
                <a:prstGeom prst="rect">
                  <a:avLst/>
                </a:prstGeom>
              </p:spPr>
            </p:pic>
            <p:pic>
              <p:nvPicPr>
                <p:cNvPr id="32" name="Picture 31"/>
                <p:cNvPicPr>
                  <a:picLocks noChangeAspect="1"/>
                </p:cNvPicPr>
                <p:nvPr/>
              </p:nvPicPr>
              <p:blipFill>
                <a:blip r:embed="rId7"/>
                <a:stretch>
                  <a:fillRect/>
                </a:stretch>
              </p:blipFill>
              <p:spPr>
                <a:xfrm>
                  <a:off x="10056137" y="5006738"/>
                  <a:ext cx="548640" cy="450560"/>
                </a:xfrm>
                <a:prstGeom prst="rect">
                  <a:avLst/>
                </a:prstGeom>
              </p:spPr>
            </p:pic>
          </p:grpSp>
          <p:sp>
            <p:nvSpPr>
              <p:cNvPr id="28" name="TextBox 27"/>
              <p:cNvSpPr txBox="1"/>
              <p:nvPr/>
            </p:nvSpPr>
            <p:spPr>
              <a:xfrm>
                <a:off x="6707111" y="5339778"/>
                <a:ext cx="4099080" cy="4485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Play segments</a:t>
                </a:r>
              </a:p>
            </p:txBody>
          </p:sp>
        </p:grpSp>
      </p:grpSp>
      <p:grpSp>
        <p:nvGrpSpPr>
          <p:cNvPr id="42" name="Group 41"/>
          <p:cNvGrpSpPr/>
          <p:nvPr/>
        </p:nvGrpSpPr>
        <p:grpSpPr>
          <a:xfrm>
            <a:off x="4073292" y="5537385"/>
            <a:ext cx="4102487" cy="897605"/>
            <a:chOff x="6707111" y="4903837"/>
            <a:chExt cx="4102487" cy="897605"/>
          </a:xfrm>
        </p:grpSpPr>
        <p:sp>
          <p:nvSpPr>
            <p:cNvPr id="43" name="Rounded Rectangle 42"/>
            <p:cNvSpPr/>
            <p:nvPr/>
          </p:nvSpPr>
          <p:spPr>
            <a:xfrm>
              <a:off x="6707112" y="4903837"/>
              <a:ext cx="4102486" cy="82592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4" name="Group 43"/>
            <p:cNvGrpSpPr/>
            <p:nvPr/>
          </p:nvGrpSpPr>
          <p:grpSpPr>
            <a:xfrm>
              <a:off x="6923165" y="5002898"/>
              <a:ext cx="3681612" cy="458240"/>
              <a:chOff x="6923165" y="5002898"/>
              <a:chExt cx="3681612" cy="458240"/>
            </a:xfrm>
          </p:grpSpPr>
          <p:pic>
            <p:nvPicPr>
              <p:cNvPr id="46" name="Picture 45"/>
              <p:cNvPicPr>
                <a:picLocks noChangeAspect="1"/>
              </p:cNvPicPr>
              <p:nvPr/>
            </p:nvPicPr>
            <p:blipFill>
              <a:blip r:embed="rId4"/>
              <a:stretch>
                <a:fillRect/>
              </a:stretch>
            </p:blipFill>
            <p:spPr>
              <a:xfrm>
                <a:off x="6923165" y="5002898"/>
                <a:ext cx="548640" cy="458240"/>
              </a:xfrm>
              <a:prstGeom prst="rect">
                <a:avLst/>
              </a:prstGeom>
            </p:spPr>
          </p:pic>
          <p:pic>
            <p:nvPicPr>
              <p:cNvPr id="47" name="Picture 46"/>
              <p:cNvPicPr>
                <a:picLocks noChangeAspect="1"/>
              </p:cNvPicPr>
              <p:nvPr/>
            </p:nvPicPr>
            <p:blipFill>
              <a:blip r:embed="rId5"/>
              <a:stretch>
                <a:fillRect/>
              </a:stretch>
            </p:blipFill>
            <p:spPr>
              <a:xfrm>
                <a:off x="7967489" y="5007990"/>
                <a:ext cx="548640" cy="448056"/>
              </a:xfrm>
              <a:prstGeom prst="rect">
                <a:avLst/>
              </a:prstGeom>
            </p:spPr>
          </p:pic>
          <p:pic>
            <p:nvPicPr>
              <p:cNvPr id="48" name="Picture 47"/>
              <p:cNvPicPr>
                <a:picLocks noChangeAspect="1"/>
              </p:cNvPicPr>
              <p:nvPr/>
            </p:nvPicPr>
            <p:blipFill>
              <a:blip r:embed="rId6"/>
              <a:stretch>
                <a:fillRect/>
              </a:stretch>
            </p:blipFill>
            <p:spPr>
              <a:xfrm>
                <a:off x="9011813" y="5011038"/>
                <a:ext cx="548640" cy="441960"/>
              </a:xfrm>
              <a:prstGeom prst="rect">
                <a:avLst/>
              </a:prstGeom>
            </p:spPr>
          </p:pic>
          <p:pic>
            <p:nvPicPr>
              <p:cNvPr id="49" name="Picture 48"/>
              <p:cNvPicPr>
                <a:picLocks noChangeAspect="1"/>
              </p:cNvPicPr>
              <p:nvPr/>
            </p:nvPicPr>
            <p:blipFill>
              <a:blip r:embed="rId7"/>
              <a:stretch>
                <a:fillRect/>
              </a:stretch>
            </p:blipFill>
            <p:spPr>
              <a:xfrm>
                <a:off x="10056137" y="5006738"/>
                <a:ext cx="548640" cy="450560"/>
              </a:xfrm>
              <a:prstGeom prst="rect">
                <a:avLst/>
              </a:prstGeom>
            </p:spPr>
          </p:pic>
        </p:grpSp>
        <p:sp>
          <p:nvSpPr>
            <p:cNvPr id="45" name="TextBox 44"/>
            <p:cNvSpPr txBox="1"/>
            <p:nvPr/>
          </p:nvSpPr>
          <p:spPr>
            <a:xfrm>
              <a:off x="6707111" y="5339777"/>
              <a:ext cx="40990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Play segments</a:t>
              </a:r>
            </a:p>
          </p:txBody>
        </p:sp>
      </p:grpSp>
      <p:grpSp>
        <p:nvGrpSpPr>
          <p:cNvPr id="65" name="Group 64"/>
          <p:cNvGrpSpPr/>
          <p:nvPr/>
        </p:nvGrpSpPr>
        <p:grpSpPr>
          <a:xfrm>
            <a:off x="4069885" y="1204324"/>
            <a:ext cx="4102487" cy="630709"/>
            <a:chOff x="4073292" y="2447592"/>
            <a:chExt cx="4102487" cy="630709"/>
          </a:xfrm>
        </p:grpSpPr>
        <p:sp>
          <p:nvSpPr>
            <p:cNvPr id="59" name="Rounded Rectangle 58"/>
            <p:cNvSpPr/>
            <p:nvPr/>
          </p:nvSpPr>
          <p:spPr>
            <a:xfrm>
              <a:off x="4073292" y="2447592"/>
              <a:ext cx="4102487" cy="630709"/>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p:cNvSpPr/>
            <p:nvPr/>
          </p:nvSpPr>
          <p:spPr>
            <a:xfrm>
              <a:off x="4447774" y="2645382"/>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p:cNvSpPr/>
            <p:nvPr/>
          </p:nvSpPr>
          <p:spPr>
            <a:xfrm>
              <a:off x="5511211" y="2645382"/>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6574648" y="2645382"/>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7638084" y="2645382"/>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4" name="Rectangle 63"/>
          <p:cNvSpPr/>
          <p:nvPr/>
        </p:nvSpPr>
        <p:spPr>
          <a:xfrm>
            <a:off x="4044756" y="4994438"/>
            <a:ext cx="4102487" cy="41944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Mapping</a:t>
            </a:r>
          </a:p>
        </p:txBody>
      </p:sp>
      <p:sp>
        <p:nvSpPr>
          <p:cNvPr id="66" name="Rectangle 65"/>
          <p:cNvSpPr/>
          <p:nvPr/>
        </p:nvSpPr>
        <p:spPr>
          <a:xfrm>
            <a:off x="4069884" y="3458073"/>
            <a:ext cx="4102487" cy="41944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Clustering</a:t>
            </a:r>
          </a:p>
        </p:txBody>
      </p:sp>
      <p:sp>
        <p:nvSpPr>
          <p:cNvPr id="67" name="Rectangle 66"/>
          <p:cNvSpPr/>
          <p:nvPr/>
        </p:nvSpPr>
        <p:spPr>
          <a:xfrm>
            <a:off x="4069884" y="1947796"/>
            <a:ext cx="4102487" cy="41944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word2vec</a:t>
            </a:r>
          </a:p>
        </p:txBody>
      </p:sp>
      <p:cxnSp>
        <p:nvCxnSpPr>
          <p:cNvPr id="68" name="Straight Arrow Connector 67"/>
          <p:cNvCxnSpPr/>
          <p:nvPr/>
        </p:nvCxnSpPr>
        <p:spPr>
          <a:xfrm flipV="1">
            <a:off x="6096000" y="5325565"/>
            <a:ext cx="0" cy="3190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p:cNvCxnSpPr/>
          <p:nvPr/>
        </p:nvCxnSpPr>
        <p:spPr>
          <a:xfrm flipV="1">
            <a:off x="6096000" y="3784106"/>
            <a:ext cx="0" cy="3190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4" name="Straight Arrow Connector 73"/>
          <p:cNvCxnSpPr/>
          <p:nvPr/>
        </p:nvCxnSpPr>
        <p:spPr>
          <a:xfrm flipV="1">
            <a:off x="6096000" y="2258927"/>
            <a:ext cx="0" cy="3190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5" name="Straight Arrow Connector 74"/>
          <p:cNvCxnSpPr/>
          <p:nvPr/>
        </p:nvCxnSpPr>
        <p:spPr>
          <a:xfrm flipV="1">
            <a:off x="6096000" y="1675522"/>
            <a:ext cx="0" cy="3190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88" name="Group 87"/>
          <p:cNvGrpSpPr/>
          <p:nvPr/>
        </p:nvGrpSpPr>
        <p:grpSpPr>
          <a:xfrm>
            <a:off x="4044756" y="4004066"/>
            <a:ext cx="4102487" cy="897605"/>
            <a:chOff x="4044756" y="4004066"/>
            <a:chExt cx="4102487" cy="897605"/>
          </a:xfrm>
        </p:grpSpPr>
        <p:grpSp>
          <p:nvGrpSpPr>
            <p:cNvPr id="34" name="Group 33"/>
            <p:cNvGrpSpPr/>
            <p:nvPr/>
          </p:nvGrpSpPr>
          <p:grpSpPr>
            <a:xfrm>
              <a:off x="4044756" y="4004066"/>
              <a:ext cx="4102487" cy="897605"/>
              <a:chOff x="6707111" y="4903837"/>
              <a:chExt cx="4102487" cy="897605"/>
            </a:xfrm>
          </p:grpSpPr>
          <p:sp>
            <p:nvSpPr>
              <p:cNvPr id="35" name="Rounded Rectangle 34"/>
              <p:cNvSpPr/>
              <p:nvPr/>
            </p:nvSpPr>
            <p:spPr>
              <a:xfrm>
                <a:off x="6707112" y="4903837"/>
                <a:ext cx="4102486" cy="82592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p:cNvSpPr txBox="1"/>
              <p:nvPr/>
            </p:nvSpPr>
            <p:spPr>
              <a:xfrm>
                <a:off x="6707111" y="5339777"/>
                <a:ext cx="40990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Segment matrices</a:t>
                </a:r>
              </a:p>
            </p:txBody>
          </p:sp>
        </p:grpSp>
        <p:grpSp>
          <p:nvGrpSpPr>
            <p:cNvPr id="80" name="Group 79"/>
            <p:cNvGrpSpPr/>
            <p:nvPr/>
          </p:nvGrpSpPr>
          <p:grpSpPr>
            <a:xfrm>
              <a:off x="4255743" y="4097007"/>
              <a:ext cx="3742673" cy="497033"/>
              <a:chOff x="4255743" y="4097007"/>
              <a:chExt cx="3742673" cy="497033"/>
            </a:xfrm>
          </p:grpSpPr>
          <p:pic>
            <p:nvPicPr>
              <p:cNvPr id="76" name="Picture 75"/>
              <p:cNvPicPr>
                <a:picLocks noChangeAspect="1"/>
              </p:cNvPicPr>
              <p:nvPr/>
            </p:nvPicPr>
            <p:blipFill>
              <a:blip r:embed="rId8"/>
              <a:stretch>
                <a:fillRect/>
              </a:stretch>
            </p:blipFill>
            <p:spPr>
              <a:xfrm>
                <a:off x="4255743" y="4097007"/>
                <a:ext cx="552047" cy="497033"/>
              </a:xfrm>
              <a:prstGeom prst="rect">
                <a:avLst/>
              </a:prstGeom>
            </p:spPr>
          </p:pic>
          <p:pic>
            <p:nvPicPr>
              <p:cNvPr id="77" name="Picture 76"/>
              <p:cNvPicPr>
                <a:picLocks noChangeAspect="1"/>
              </p:cNvPicPr>
              <p:nvPr/>
            </p:nvPicPr>
            <p:blipFill>
              <a:blip r:embed="rId8"/>
              <a:stretch>
                <a:fillRect/>
              </a:stretch>
            </p:blipFill>
            <p:spPr>
              <a:xfrm>
                <a:off x="7446369" y="4097007"/>
                <a:ext cx="552047" cy="497033"/>
              </a:xfrm>
              <a:prstGeom prst="rect">
                <a:avLst/>
              </a:prstGeom>
            </p:spPr>
          </p:pic>
          <p:pic>
            <p:nvPicPr>
              <p:cNvPr id="78" name="Picture 77"/>
              <p:cNvPicPr>
                <a:picLocks noChangeAspect="1"/>
              </p:cNvPicPr>
              <p:nvPr/>
            </p:nvPicPr>
            <p:blipFill>
              <a:blip r:embed="rId8"/>
              <a:stretch>
                <a:fillRect/>
              </a:stretch>
            </p:blipFill>
            <p:spPr>
              <a:xfrm>
                <a:off x="5319285" y="4097007"/>
                <a:ext cx="552047" cy="497033"/>
              </a:xfrm>
              <a:prstGeom prst="rect">
                <a:avLst/>
              </a:prstGeom>
            </p:spPr>
          </p:pic>
          <p:pic>
            <p:nvPicPr>
              <p:cNvPr id="79" name="Picture 78"/>
              <p:cNvPicPr>
                <a:picLocks noChangeAspect="1"/>
              </p:cNvPicPr>
              <p:nvPr/>
            </p:nvPicPr>
            <p:blipFill>
              <a:blip r:embed="rId8"/>
              <a:stretch>
                <a:fillRect/>
              </a:stretch>
            </p:blipFill>
            <p:spPr>
              <a:xfrm>
                <a:off x="6382827" y="4097007"/>
                <a:ext cx="552047" cy="497033"/>
              </a:xfrm>
              <a:prstGeom prst="rect">
                <a:avLst/>
              </a:prstGeom>
            </p:spPr>
          </p:pic>
        </p:grpSp>
      </p:grpSp>
      <p:grpSp>
        <p:nvGrpSpPr>
          <p:cNvPr id="89" name="Group 88"/>
          <p:cNvGrpSpPr/>
          <p:nvPr/>
        </p:nvGrpSpPr>
        <p:grpSpPr>
          <a:xfrm>
            <a:off x="4044756" y="2470747"/>
            <a:ext cx="4102487" cy="897605"/>
            <a:chOff x="4044756" y="2470747"/>
            <a:chExt cx="4102487" cy="897605"/>
          </a:xfrm>
        </p:grpSpPr>
        <p:grpSp>
          <p:nvGrpSpPr>
            <p:cNvPr id="50" name="Group 49"/>
            <p:cNvGrpSpPr/>
            <p:nvPr/>
          </p:nvGrpSpPr>
          <p:grpSpPr>
            <a:xfrm>
              <a:off x="4044756" y="2470747"/>
              <a:ext cx="4102487" cy="897605"/>
              <a:chOff x="6707111" y="4903837"/>
              <a:chExt cx="4102487" cy="897605"/>
            </a:xfrm>
          </p:grpSpPr>
          <p:sp>
            <p:nvSpPr>
              <p:cNvPr id="51" name="Rounded Rectangle 50"/>
              <p:cNvSpPr/>
              <p:nvPr/>
            </p:nvSpPr>
            <p:spPr>
              <a:xfrm>
                <a:off x="6707112" y="4903837"/>
                <a:ext cx="4102486" cy="825920"/>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p:cNvSpPr txBox="1"/>
              <p:nvPr/>
            </p:nvSpPr>
            <p:spPr>
              <a:xfrm>
                <a:off x="6707111" y="5339777"/>
                <a:ext cx="40990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Segment tokens</a:t>
                </a:r>
              </a:p>
            </p:txBody>
          </p:sp>
        </p:grpSp>
        <p:grpSp>
          <p:nvGrpSpPr>
            <p:cNvPr id="86" name="Group 85"/>
            <p:cNvGrpSpPr/>
            <p:nvPr/>
          </p:nvGrpSpPr>
          <p:grpSpPr>
            <a:xfrm>
              <a:off x="4209157" y="2546919"/>
              <a:ext cx="3765922" cy="515963"/>
              <a:chOff x="4209157" y="2546919"/>
              <a:chExt cx="3765922" cy="515963"/>
            </a:xfrm>
          </p:grpSpPr>
          <p:sp>
            <p:nvSpPr>
              <p:cNvPr id="81" name="Isosceles Triangle 80"/>
              <p:cNvSpPr/>
              <p:nvPr/>
            </p:nvSpPr>
            <p:spPr>
              <a:xfrm>
                <a:off x="4209157" y="2554283"/>
                <a:ext cx="555454" cy="50123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p:cNvSpPr/>
              <p:nvPr/>
            </p:nvSpPr>
            <p:spPr>
              <a:xfrm>
                <a:off x="5304576" y="2546919"/>
                <a:ext cx="515963" cy="515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Trapezoid 83"/>
              <p:cNvSpPr/>
              <p:nvPr/>
            </p:nvSpPr>
            <p:spPr>
              <a:xfrm>
                <a:off x="6360504" y="2588635"/>
                <a:ext cx="521850" cy="432531"/>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Diamond 84"/>
              <p:cNvSpPr/>
              <p:nvPr/>
            </p:nvSpPr>
            <p:spPr>
              <a:xfrm>
                <a:off x="7422318" y="2569610"/>
                <a:ext cx="552761" cy="47058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cxnSp>
        <p:nvCxnSpPr>
          <p:cNvPr id="73" name="Straight Arrow Connector 72"/>
          <p:cNvCxnSpPr/>
          <p:nvPr/>
        </p:nvCxnSpPr>
        <p:spPr>
          <a:xfrm flipV="1">
            <a:off x="6096000" y="3208841"/>
            <a:ext cx="0" cy="3190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p:cNvCxnSpPr/>
          <p:nvPr/>
        </p:nvCxnSpPr>
        <p:spPr>
          <a:xfrm flipV="1">
            <a:off x="6096000" y="4778936"/>
            <a:ext cx="0" cy="3190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7" name="Rectangle 86"/>
          <p:cNvSpPr/>
          <p:nvPr/>
        </p:nvSpPr>
        <p:spPr>
          <a:xfrm>
            <a:off x="4046254" y="1954109"/>
            <a:ext cx="4127615" cy="345535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Embedding</a:t>
            </a:r>
          </a:p>
        </p:txBody>
      </p:sp>
      <p:graphicFrame>
        <p:nvGraphicFramePr>
          <p:cNvPr id="6" name="Object 5"/>
          <p:cNvGraphicFramePr>
            <a:graphicFrameLocks noChangeAspect="1"/>
          </p:cNvGraphicFramePr>
          <p:nvPr>
            <p:extLst/>
          </p:nvPr>
        </p:nvGraphicFramePr>
        <p:xfrm>
          <a:off x="992592" y="2771040"/>
          <a:ext cx="2880000" cy="1800522"/>
        </p:xfrm>
        <a:graphic>
          <a:graphicData uri="http://schemas.openxmlformats.org/presentationml/2006/ole">
            <mc:AlternateContent xmlns:mc="http://schemas.openxmlformats.org/markup-compatibility/2006">
              <mc:Choice xmlns:v="urn:schemas-microsoft-com:vml" Requires="v">
                <p:oleObj spid="_x0000_s1026" name="Bitmap Image" r:id="rId9" imgW="8763120" imgH="5478840" progId="Paint.Picture">
                  <p:embed/>
                </p:oleObj>
              </mc:Choice>
              <mc:Fallback>
                <p:oleObj name="Bitmap Image" r:id="rId9" imgW="8763120" imgH="5478840" progId="Paint.Picture">
                  <p:embed/>
                  <p:pic>
                    <p:nvPicPr>
                      <p:cNvPr id="6" name="Object 5"/>
                      <p:cNvPicPr/>
                      <p:nvPr/>
                    </p:nvPicPr>
                    <p:blipFill>
                      <a:blip r:embed="rId10"/>
                      <a:stretch>
                        <a:fillRect/>
                      </a:stretch>
                    </p:blipFill>
                    <p:spPr>
                      <a:xfrm>
                        <a:off x="992592" y="2771040"/>
                        <a:ext cx="2880000" cy="1800522"/>
                      </a:xfrm>
                      <a:prstGeom prst="rect">
                        <a:avLst/>
                      </a:prstGeom>
                    </p:spPr>
                  </p:pic>
                </p:oleObj>
              </mc:Fallback>
            </mc:AlternateContent>
          </a:graphicData>
        </a:graphic>
      </p:graphicFrame>
      <p:pic>
        <p:nvPicPr>
          <p:cNvPr id="36" name="Picture 35"/>
          <p:cNvPicPr>
            <a:picLocks noChangeAspect="1"/>
          </p:cNvPicPr>
          <p:nvPr/>
        </p:nvPicPr>
        <p:blipFill>
          <a:blip r:embed="rId11"/>
          <a:stretch>
            <a:fillRect/>
          </a:stretch>
        </p:blipFill>
        <p:spPr>
          <a:xfrm>
            <a:off x="8347531" y="2657906"/>
            <a:ext cx="2880000" cy="2027329"/>
          </a:xfrm>
          <a:prstGeom prst="rect">
            <a:avLst/>
          </a:prstGeom>
        </p:spPr>
      </p:pic>
    </p:spTree>
    <p:extLst>
      <p:ext uri="{BB962C8B-B14F-4D97-AF65-F5344CB8AC3E}">
        <p14:creationId xmlns:p14="http://schemas.microsoft.com/office/powerpoint/2010/main" val="139251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animBg="1"/>
      <p:bldP spid="67" grpId="0" animBg="1"/>
      <p:bldP spid="8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F0C88-0165-4FC4-8B5E-8BECB1048F4D}" type="slidenum">
              <a:rPr kumimoji="0" lang="en-US" sz="11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t>Experiment Set-up</a:t>
            </a:r>
          </a:p>
        </p:txBody>
      </p:sp>
      <p:pic>
        <p:nvPicPr>
          <p:cNvPr id="8" name="Picture 7"/>
          <p:cNvPicPr>
            <a:picLocks noChangeAspect="1"/>
          </p:cNvPicPr>
          <p:nvPr/>
        </p:nvPicPr>
        <p:blipFill>
          <a:blip r:embed="rId3"/>
          <a:stretch>
            <a:fillRect/>
          </a:stretch>
        </p:blipFill>
        <p:spPr>
          <a:xfrm>
            <a:off x="6266065" y="909276"/>
            <a:ext cx="4912131" cy="2268312"/>
          </a:xfrm>
          <a:prstGeom prst="rect">
            <a:avLst/>
          </a:prstGeom>
        </p:spPr>
      </p:pic>
      <p:graphicFrame>
        <p:nvGraphicFramePr>
          <p:cNvPr id="9" name="Content Placeholder 8"/>
          <p:cNvGraphicFramePr>
            <a:graphicFrameLocks/>
          </p:cNvGraphicFramePr>
          <p:nvPr>
            <p:extLst/>
          </p:nvPr>
        </p:nvGraphicFramePr>
        <p:xfrm>
          <a:off x="1836297" y="3339010"/>
          <a:ext cx="3261606" cy="2743200"/>
        </p:xfrm>
        <a:graphic>
          <a:graphicData uri="http://schemas.openxmlformats.org/drawingml/2006/table">
            <a:tbl>
              <a:tblPr firstRow="1" bandRow="1">
                <a:tableStyleId>{5C22544A-7EE6-4342-B048-85BDC9FD1C3A}</a:tableStyleId>
              </a:tblPr>
              <a:tblGrid>
                <a:gridCol w="3261606">
                  <a:extLst>
                    <a:ext uri="{9D8B030D-6E8A-4147-A177-3AD203B41FA5}">
                      <a16:colId xmlns:a16="http://schemas.microsoft.com/office/drawing/2014/main" val="2586134439"/>
                    </a:ext>
                  </a:extLst>
                </a:gridCol>
              </a:tblGrid>
              <a:tr h="438213">
                <a:tc>
                  <a:txBody>
                    <a:bodyPr/>
                    <a:lstStyle/>
                    <a:p>
                      <a:pPr algn="ctr"/>
                      <a:r>
                        <a:rPr lang="en-US" sz="2400" dirty="0"/>
                        <a:t>Algorithms</a:t>
                      </a:r>
                    </a:p>
                  </a:txBody>
                  <a:tcPr/>
                </a:tc>
                <a:extLst>
                  <a:ext uri="{0D108BD9-81ED-4DB2-BD59-A6C34878D82A}">
                    <a16:rowId xmlns:a16="http://schemas.microsoft.com/office/drawing/2014/main" val="3861649699"/>
                  </a:ext>
                </a:extLst>
              </a:tr>
              <a:tr h="438213">
                <a:tc>
                  <a:txBody>
                    <a:bodyPr/>
                    <a:lstStyle/>
                    <a:p>
                      <a:pPr algn="ctr"/>
                      <a:r>
                        <a:rPr lang="en-US" sz="2400" b="1" dirty="0"/>
                        <a:t>DTW</a:t>
                      </a:r>
                    </a:p>
                  </a:txBody>
                  <a:tcPr/>
                </a:tc>
                <a:extLst>
                  <a:ext uri="{0D108BD9-81ED-4DB2-BD59-A6C34878D82A}">
                    <a16:rowId xmlns:a16="http://schemas.microsoft.com/office/drawing/2014/main" val="442159587"/>
                  </a:ext>
                </a:extLst>
              </a:tr>
              <a:tr h="438213">
                <a:tc>
                  <a:txBody>
                    <a:bodyPr/>
                    <a:lstStyle/>
                    <a:p>
                      <a:pPr algn="ctr"/>
                      <a:r>
                        <a:rPr lang="en-US" sz="2400" b="1" dirty="0" err="1"/>
                        <a:t>Frechet</a:t>
                      </a:r>
                      <a:endParaRPr lang="en-US" sz="2400" b="1" dirty="0"/>
                    </a:p>
                  </a:txBody>
                  <a:tcPr/>
                </a:tc>
                <a:extLst>
                  <a:ext uri="{0D108BD9-81ED-4DB2-BD59-A6C34878D82A}">
                    <a16:rowId xmlns:a16="http://schemas.microsoft.com/office/drawing/2014/main" val="720984796"/>
                  </a:ext>
                </a:extLst>
              </a:tr>
              <a:tr h="438213">
                <a:tc>
                  <a:txBody>
                    <a:bodyPr/>
                    <a:lstStyle/>
                    <a:p>
                      <a:pPr algn="ctr"/>
                      <a:r>
                        <a:rPr lang="en-US" sz="2400" b="1" dirty="0"/>
                        <a:t>Chalkboard</a:t>
                      </a:r>
                    </a:p>
                  </a:txBody>
                  <a:tcPr/>
                </a:tc>
                <a:extLst>
                  <a:ext uri="{0D108BD9-81ED-4DB2-BD59-A6C34878D82A}">
                    <a16:rowId xmlns:a16="http://schemas.microsoft.com/office/drawing/2014/main" val="1293032446"/>
                  </a:ext>
                </a:extLst>
              </a:tr>
              <a:tr h="438213">
                <a:tc>
                  <a:txBody>
                    <a:bodyPr/>
                    <a:lstStyle/>
                    <a:p>
                      <a:pPr algn="ctr"/>
                      <a:r>
                        <a:rPr lang="en-US" sz="2400" b="1" dirty="0"/>
                        <a:t>EMDT</a:t>
                      </a:r>
                    </a:p>
                  </a:txBody>
                  <a:tcPr/>
                </a:tc>
                <a:extLst>
                  <a:ext uri="{0D108BD9-81ED-4DB2-BD59-A6C34878D82A}">
                    <a16:rowId xmlns:a16="http://schemas.microsoft.com/office/drawing/2014/main" val="3981460585"/>
                  </a:ext>
                </a:extLst>
              </a:tr>
              <a:tr h="438213">
                <a:tc>
                  <a:txBody>
                    <a:bodyPr/>
                    <a:lstStyle/>
                    <a:p>
                      <a:pPr algn="ctr"/>
                      <a:r>
                        <a:rPr lang="en-US" sz="2400" b="1" dirty="0">
                          <a:solidFill>
                            <a:srgbClr val="C00000"/>
                          </a:solidFill>
                        </a:rPr>
                        <a:t>play2vec</a:t>
                      </a:r>
                    </a:p>
                  </a:txBody>
                  <a:tcPr/>
                </a:tc>
                <a:extLst>
                  <a:ext uri="{0D108BD9-81ED-4DB2-BD59-A6C34878D82A}">
                    <a16:rowId xmlns:a16="http://schemas.microsoft.com/office/drawing/2014/main" val="2357566635"/>
                  </a:ext>
                </a:extLst>
              </a:tr>
            </a:tbl>
          </a:graphicData>
        </a:graphic>
      </p:graphicFrame>
      <p:graphicFrame>
        <p:nvGraphicFramePr>
          <p:cNvPr id="10" name="Content Placeholder 8"/>
          <p:cNvGraphicFramePr>
            <a:graphicFrameLocks/>
          </p:cNvGraphicFramePr>
          <p:nvPr>
            <p:extLst/>
          </p:nvPr>
        </p:nvGraphicFramePr>
        <p:xfrm>
          <a:off x="6266066" y="3315388"/>
          <a:ext cx="4912131" cy="2743200"/>
        </p:xfrm>
        <a:graphic>
          <a:graphicData uri="http://schemas.openxmlformats.org/drawingml/2006/table">
            <a:tbl>
              <a:tblPr firstRow="1" bandRow="1">
                <a:tableStyleId>{5C22544A-7EE6-4342-B048-85BDC9FD1C3A}</a:tableStyleId>
              </a:tblPr>
              <a:tblGrid>
                <a:gridCol w="1955700">
                  <a:extLst>
                    <a:ext uri="{9D8B030D-6E8A-4147-A177-3AD203B41FA5}">
                      <a16:colId xmlns:a16="http://schemas.microsoft.com/office/drawing/2014/main" val="20000"/>
                    </a:ext>
                  </a:extLst>
                </a:gridCol>
                <a:gridCol w="2956431">
                  <a:extLst>
                    <a:ext uri="{9D8B030D-6E8A-4147-A177-3AD203B41FA5}">
                      <a16:colId xmlns:a16="http://schemas.microsoft.com/office/drawing/2014/main" val="2586134439"/>
                    </a:ext>
                  </a:extLst>
                </a:gridCol>
              </a:tblGrid>
              <a:tr h="434738">
                <a:tc>
                  <a:txBody>
                    <a:bodyPr/>
                    <a:lstStyle/>
                    <a:p>
                      <a:pPr algn="ctr"/>
                      <a:r>
                        <a:rPr lang="en-US" sz="2400" dirty="0"/>
                        <a:t>Experiments</a:t>
                      </a:r>
                    </a:p>
                  </a:txBody>
                  <a:tcPr/>
                </a:tc>
                <a:tc>
                  <a:txBody>
                    <a:bodyPr/>
                    <a:lstStyle/>
                    <a:p>
                      <a:pPr algn="ctr"/>
                      <a:r>
                        <a:rPr lang="en-US" sz="2400" dirty="0"/>
                        <a:t>Performance metrics</a:t>
                      </a:r>
                    </a:p>
                  </a:txBody>
                  <a:tcPr/>
                </a:tc>
                <a:extLst>
                  <a:ext uri="{0D108BD9-81ED-4DB2-BD59-A6C34878D82A}">
                    <a16:rowId xmlns:a16="http://schemas.microsoft.com/office/drawing/2014/main" val="3861649699"/>
                  </a:ext>
                </a:extLst>
              </a:tr>
              <a:tr h="434738">
                <a:tc rowSpan="3">
                  <a:txBody>
                    <a:bodyPr/>
                    <a:lstStyle/>
                    <a:p>
                      <a:pPr algn="ctr"/>
                      <a:endParaRPr lang="en-US" sz="2400" b="1" dirty="0"/>
                    </a:p>
                    <a:p>
                      <a:pPr algn="ctr"/>
                      <a:r>
                        <a:rPr lang="en-US" sz="2400" b="1" dirty="0"/>
                        <a:t>Effectiveness</a:t>
                      </a:r>
                    </a:p>
                  </a:txBody>
                  <a:tcPr>
                    <a:solidFill>
                      <a:schemeClr val="accent2">
                        <a:lumMod val="20000"/>
                        <a:lumOff val="80000"/>
                      </a:schemeClr>
                    </a:solidFill>
                  </a:tcPr>
                </a:tc>
                <a:tc>
                  <a:txBody>
                    <a:bodyPr/>
                    <a:lstStyle/>
                    <a:p>
                      <a:pPr algn="ctr"/>
                      <a:r>
                        <a:rPr lang="en-US" sz="2400" b="1" dirty="0"/>
                        <a:t>Self-similarity</a:t>
                      </a:r>
                    </a:p>
                  </a:txBody>
                  <a:tcPr>
                    <a:solidFill>
                      <a:schemeClr val="accent2">
                        <a:lumMod val="20000"/>
                        <a:lumOff val="80000"/>
                      </a:schemeClr>
                    </a:solidFill>
                  </a:tcPr>
                </a:tc>
                <a:extLst>
                  <a:ext uri="{0D108BD9-81ED-4DB2-BD59-A6C34878D82A}">
                    <a16:rowId xmlns:a16="http://schemas.microsoft.com/office/drawing/2014/main" val="442159587"/>
                  </a:ext>
                </a:extLst>
              </a:tr>
              <a:tr h="434738">
                <a:tc vMerge="1">
                  <a:txBody>
                    <a:bodyPr/>
                    <a:lstStyle/>
                    <a:p>
                      <a:pPr algn="ctr"/>
                      <a:endParaRPr lang="en-US" sz="2400" b="1" dirty="0"/>
                    </a:p>
                  </a:txBody>
                  <a:tcPr>
                    <a:solidFill>
                      <a:schemeClr val="accent2">
                        <a:lumMod val="20000"/>
                        <a:lumOff val="80000"/>
                      </a:schemeClr>
                    </a:solidFill>
                  </a:tcPr>
                </a:tc>
                <a:tc>
                  <a:txBody>
                    <a:bodyPr/>
                    <a:lstStyle/>
                    <a:p>
                      <a:pPr algn="ctr"/>
                      <a:r>
                        <a:rPr lang="en-US" sz="2400" b="1" dirty="0"/>
                        <a:t>Cross-similarity</a:t>
                      </a:r>
                    </a:p>
                  </a:txBody>
                  <a:tcPr>
                    <a:solidFill>
                      <a:schemeClr val="accent2">
                        <a:lumMod val="20000"/>
                        <a:lumOff val="80000"/>
                      </a:schemeClr>
                    </a:solidFill>
                  </a:tcPr>
                </a:tc>
                <a:extLst>
                  <a:ext uri="{0D108BD9-81ED-4DB2-BD59-A6C34878D82A}">
                    <a16:rowId xmlns:a16="http://schemas.microsoft.com/office/drawing/2014/main" val="720984796"/>
                  </a:ext>
                </a:extLst>
              </a:tr>
              <a:tr h="434738">
                <a:tc vMerge="1">
                  <a:txBody>
                    <a:bodyPr/>
                    <a:lstStyle/>
                    <a:p>
                      <a:pPr algn="ctr"/>
                      <a:endParaRPr lang="en-US" sz="2400" b="1" dirty="0"/>
                    </a:p>
                  </a:txBody>
                  <a:tcPr>
                    <a:solidFill>
                      <a:schemeClr val="accent2">
                        <a:lumMod val="20000"/>
                        <a:lumOff val="80000"/>
                      </a:schemeClr>
                    </a:solidFill>
                  </a:tcPr>
                </a:tc>
                <a:tc>
                  <a:txBody>
                    <a:bodyPr/>
                    <a:lstStyle/>
                    <a:p>
                      <a:pPr algn="ctr"/>
                      <a:r>
                        <a:rPr lang="en-US" sz="2400" b="1" dirty="0" err="1"/>
                        <a:t>kNN</a:t>
                      </a:r>
                      <a:r>
                        <a:rPr lang="en-US" sz="2400" b="1" dirty="0"/>
                        <a:t>-similarity</a:t>
                      </a:r>
                    </a:p>
                  </a:txBody>
                  <a:tcPr>
                    <a:solidFill>
                      <a:schemeClr val="accent2">
                        <a:lumMod val="20000"/>
                        <a:lumOff val="80000"/>
                      </a:schemeClr>
                    </a:solidFill>
                  </a:tcPr>
                </a:tc>
                <a:extLst>
                  <a:ext uri="{0D108BD9-81ED-4DB2-BD59-A6C34878D82A}">
                    <a16:rowId xmlns:a16="http://schemas.microsoft.com/office/drawing/2014/main" val="1293032446"/>
                  </a:ext>
                </a:extLst>
              </a:tr>
              <a:tr h="434738">
                <a:tc>
                  <a:txBody>
                    <a:bodyPr/>
                    <a:lstStyle/>
                    <a:p>
                      <a:pPr algn="ctr"/>
                      <a:r>
                        <a:rPr lang="en-US" sz="2400" b="1" dirty="0"/>
                        <a:t>Efficiency</a:t>
                      </a:r>
                    </a:p>
                  </a:txBody>
                  <a:tcPr>
                    <a:solidFill>
                      <a:schemeClr val="accent6">
                        <a:lumMod val="20000"/>
                        <a:lumOff val="80000"/>
                      </a:schemeClr>
                    </a:solidFill>
                  </a:tcPr>
                </a:tc>
                <a:tc>
                  <a:txBody>
                    <a:bodyPr/>
                    <a:lstStyle/>
                    <a:p>
                      <a:pPr algn="ctr"/>
                      <a:r>
                        <a:rPr lang="en-US" sz="2400" b="1" dirty="0"/>
                        <a:t>Running time</a:t>
                      </a:r>
                    </a:p>
                  </a:txBody>
                  <a:tcPr>
                    <a:solidFill>
                      <a:schemeClr val="accent6">
                        <a:lumMod val="20000"/>
                        <a:lumOff val="80000"/>
                      </a:schemeClr>
                    </a:solidFill>
                  </a:tcPr>
                </a:tc>
                <a:extLst>
                  <a:ext uri="{0D108BD9-81ED-4DB2-BD59-A6C34878D82A}">
                    <a16:rowId xmlns:a16="http://schemas.microsoft.com/office/drawing/2014/main" val="2357566635"/>
                  </a:ext>
                </a:extLst>
              </a:tr>
              <a:tr h="4347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Usability</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t>Case studies</a:t>
                      </a:r>
                    </a:p>
                  </a:txBody>
                  <a:tcPr>
                    <a:solidFill>
                      <a:schemeClr val="accent5">
                        <a:lumMod val="20000"/>
                        <a:lumOff val="80000"/>
                      </a:schemeClr>
                    </a:solidFill>
                  </a:tcPr>
                </a:tc>
                <a:extLst>
                  <a:ext uri="{0D108BD9-81ED-4DB2-BD59-A6C34878D82A}">
                    <a16:rowId xmlns:a16="http://schemas.microsoft.com/office/drawing/2014/main" val="3266188931"/>
                  </a:ext>
                </a:extLst>
              </a:tr>
            </a:tbl>
          </a:graphicData>
        </a:graphic>
      </p:graphicFrame>
      <p:pic>
        <p:nvPicPr>
          <p:cNvPr id="12" name="Picture 11"/>
          <p:cNvPicPr>
            <a:picLocks noChangeAspect="1"/>
          </p:cNvPicPr>
          <p:nvPr/>
        </p:nvPicPr>
        <p:blipFill>
          <a:blip r:embed="rId4"/>
          <a:stretch>
            <a:fillRect/>
          </a:stretch>
        </p:blipFill>
        <p:spPr>
          <a:xfrm>
            <a:off x="1885950" y="1319532"/>
            <a:ext cx="3162300" cy="1447800"/>
          </a:xfrm>
          <a:prstGeom prst="rect">
            <a:avLst/>
          </a:prstGeom>
        </p:spPr>
      </p:pic>
    </p:spTree>
    <p:extLst>
      <p:ext uri="{BB962C8B-B14F-4D97-AF65-F5344CB8AC3E}">
        <p14:creationId xmlns:p14="http://schemas.microsoft.com/office/powerpoint/2010/main" val="240276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F0C88-0165-4FC4-8B5E-8BECB1048F4D}" type="slidenum">
              <a:rPr kumimoji="0" lang="en-US" sz="11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Autofit/>
          </a:bodyPr>
          <a:lstStyle/>
          <a:p>
            <a:r>
              <a:rPr lang="en-US" dirty="0"/>
              <a:t>Effectiveness Experiment Results (1) – Self-similarity</a:t>
            </a:r>
          </a:p>
        </p:txBody>
      </p:sp>
      <p:pic>
        <p:nvPicPr>
          <p:cNvPr id="8" name="Picture 7"/>
          <p:cNvPicPr>
            <a:picLocks noChangeAspect="1"/>
          </p:cNvPicPr>
          <p:nvPr/>
        </p:nvPicPr>
        <p:blipFill>
          <a:blip r:embed="rId3"/>
          <a:stretch>
            <a:fillRect/>
          </a:stretch>
        </p:blipFill>
        <p:spPr>
          <a:xfrm>
            <a:off x="1521231" y="1878487"/>
            <a:ext cx="9144000" cy="3863663"/>
          </a:xfrm>
          <a:prstGeom prst="rect">
            <a:avLst/>
          </a:prstGeom>
        </p:spPr>
      </p:pic>
    </p:spTree>
    <p:extLst>
      <p:ext uri="{BB962C8B-B14F-4D97-AF65-F5344CB8AC3E}">
        <p14:creationId xmlns:p14="http://schemas.microsoft.com/office/powerpoint/2010/main" val="1450621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F0C88-0165-4FC4-8B5E-8BECB1048F4D}" type="slidenum">
              <a:rPr kumimoji="0" lang="en-US" sz="11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Autofit/>
          </a:bodyPr>
          <a:lstStyle/>
          <a:p>
            <a:r>
              <a:rPr lang="en-US" altLang="zh-HK" dirty="0"/>
              <a:t>Effectiveness Experiment Results (2) – Cross-similarity</a:t>
            </a:r>
            <a:endParaRPr lang="en-US" dirty="0"/>
          </a:p>
        </p:txBody>
      </p:sp>
      <p:pic>
        <p:nvPicPr>
          <p:cNvPr id="8" name="Picture 7"/>
          <p:cNvPicPr>
            <a:picLocks noChangeAspect="1"/>
          </p:cNvPicPr>
          <p:nvPr/>
        </p:nvPicPr>
        <p:blipFill>
          <a:blip r:embed="rId3"/>
          <a:stretch>
            <a:fillRect/>
          </a:stretch>
        </p:blipFill>
        <p:spPr>
          <a:xfrm>
            <a:off x="1521231" y="1643657"/>
            <a:ext cx="9144000" cy="4055289"/>
          </a:xfrm>
          <a:prstGeom prst="rect">
            <a:avLst/>
          </a:prstGeom>
        </p:spPr>
      </p:pic>
    </p:spTree>
    <p:extLst>
      <p:ext uri="{BB962C8B-B14F-4D97-AF65-F5344CB8AC3E}">
        <p14:creationId xmlns:p14="http://schemas.microsoft.com/office/powerpoint/2010/main" val="197256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zh-HK" altLang="en-US"/>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F0C88-0165-4FC4-8B5E-8BECB1048F4D}" type="slidenum">
              <a:rPr kumimoji="0" lang="en-US" sz="11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Autofit/>
          </a:bodyPr>
          <a:lstStyle/>
          <a:p>
            <a:r>
              <a:rPr lang="en-US" altLang="zh-HK" dirty="0"/>
              <a:t>Effectiveness Experiment Results (3) – </a:t>
            </a:r>
            <a:r>
              <a:rPr lang="en-US" altLang="zh-HK" dirty="0" err="1"/>
              <a:t>kNN</a:t>
            </a:r>
            <a:r>
              <a:rPr lang="en-US" altLang="zh-HK" dirty="0"/>
              <a:t>-similarity</a:t>
            </a:r>
            <a:endParaRPr lang="zh-HK" altLang="en-US" dirty="0"/>
          </a:p>
        </p:txBody>
      </p:sp>
      <p:pic>
        <p:nvPicPr>
          <p:cNvPr id="6" name="Picture 5"/>
          <p:cNvPicPr>
            <a:picLocks noChangeAspect="1"/>
          </p:cNvPicPr>
          <p:nvPr/>
        </p:nvPicPr>
        <p:blipFill>
          <a:blip r:embed="rId3"/>
          <a:stretch>
            <a:fillRect/>
          </a:stretch>
        </p:blipFill>
        <p:spPr>
          <a:xfrm>
            <a:off x="2856000" y="1192372"/>
            <a:ext cx="6480000" cy="5235893"/>
          </a:xfrm>
          <a:prstGeom prst="rect">
            <a:avLst/>
          </a:prstGeom>
        </p:spPr>
      </p:pic>
      <p:cxnSp>
        <p:nvCxnSpPr>
          <p:cNvPr id="9" name="Straight Connector 8"/>
          <p:cNvCxnSpPr/>
          <p:nvPr/>
        </p:nvCxnSpPr>
        <p:spPr>
          <a:xfrm>
            <a:off x="4315326" y="1620253"/>
            <a:ext cx="978569" cy="3208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494926" y="1668379"/>
            <a:ext cx="978569" cy="3208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457958" y="1711151"/>
            <a:ext cx="1200141" cy="12192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658099" y="1827723"/>
            <a:ext cx="1020680" cy="1072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9750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F0C88-0165-4FC4-8B5E-8BECB1048F4D}" type="slidenum">
              <a:rPr kumimoji="0" lang="en-US" sz="11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t>Efficiency Experiment Results – Running Time</a:t>
            </a:r>
          </a:p>
        </p:txBody>
      </p:sp>
      <p:pic>
        <p:nvPicPr>
          <p:cNvPr id="8" name="Picture 7"/>
          <p:cNvPicPr>
            <a:picLocks noChangeAspect="1"/>
          </p:cNvPicPr>
          <p:nvPr/>
        </p:nvPicPr>
        <p:blipFill>
          <a:blip r:embed="rId3"/>
          <a:stretch>
            <a:fillRect/>
          </a:stretch>
        </p:blipFill>
        <p:spPr>
          <a:xfrm>
            <a:off x="2435631" y="1154446"/>
            <a:ext cx="7315200" cy="5113410"/>
          </a:xfrm>
          <a:prstGeom prst="rect">
            <a:avLst/>
          </a:prstGeom>
        </p:spPr>
      </p:pic>
      <p:cxnSp>
        <p:nvCxnSpPr>
          <p:cNvPr id="9" name="Straight Connector 8"/>
          <p:cNvCxnSpPr/>
          <p:nvPr/>
        </p:nvCxnSpPr>
        <p:spPr>
          <a:xfrm flipV="1">
            <a:off x="3994483" y="5559759"/>
            <a:ext cx="1251285" cy="4812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5245768" y="5181601"/>
            <a:ext cx="1198397" cy="37815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444165" y="5053263"/>
            <a:ext cx="1251285" cy="12833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7698457" y="4970883"/>
            <a:ext cx="1285122" cy="7599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476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F0C88-0165-4FC4-8B5E-8BECB1048F4D}" type="slidenum">
              <a:rPr kumimoji="0" lang="en-US" sz="11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t>Usability Experiment Results – Case Studies</a:t>
            </a:r>
          </a:p>
        </p:txBody>
      </p:sp>
      <p:pic>
        <p:nvPicPr>
          <p:cNvPr id="8" name="Picture 7"/>
          <p:cNvPicPr>
            <a:picLocks noChangeAspect="1"/>
          </p:cNvPicPr>
          <p:nvPr/>
        </p:nvPicPr>
        <p:blipFill>
          <a:blip r:embed="rId3"/>
          <a:stretch>
            <a:fillRect/>
          </a:stretch>
        </p:blipFill>
        <p:spPr>
          <a:xfrm>
            <a:off x="2435631" y="1130197"/>
            <a:ext cx="7315200" cy="5082209"/>
          </a:xfrm>
          <a:prstGeom prst="rect">
            <a:avLst/>
          </a:prstGeom>
        </p:spPr>
      </p:pic>
      <p:sp>
        <p:nvSpPr>
          <p:cNvPr id="9" name="TextBox 8"/>
          <p:cNvSpPr txBox="1"/>
          <p:nvPr/>
        </p:nvSpPr>
        <p:spPr>
          <a:xfrm>
            <a:off x="10092249" y="2057412"/>
            <a:ext cx="12643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82.86%</a:t>
            </a:r>
          </a:p>
        </p:txBody>
      </p:sp>
      <p:sp>
        <p:nvSpPr>
          <p:cNvPr id="10" name="TextBox 9"/>
          <p:cNvSpPr txBox="1"/>
          <p:nvPr/>
        </p:nvSpPr>
        <p:spPr>
          <a:xfrm>
            <a:off x="10083942" y="1562671"/>
            <a:ext cx="12643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17.14%</a:t>
            </a:r>
          </a:p>
        </p:txBody>
      </p:sp>
      <p:cxnSp>
        <p:nvCxnSpPr>
          <p:cNvPr id="14" name="Straight Connector 13"/>
          <p:cNvCxnSpPr/>
          <p:nvPr/>
        </p:nvCxnSpPr>
        <p:spPr>
          <a:xfrm>
            <a:off x="9520908" y="1814112"/>
            <a:ext cx="563034"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9211733" y="2288245"/>
            <a:ext cx="872209"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92204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12"/>
          </p:nvPr>
        </p:nvSpPr>
        <p:spPr/>
        <p:txBody>
          <a:bodyPr/>
          <a:lstStyle/>
          <a:p>
            <a:fld id="{6C4F0C88-0165-4FC4-8B5E-8BECB1048F4D}" type="slidenum">
              <a:rPr lang="en-US" smtClean="0"/>
              <a:pPr/>
              <a:t>18</a:t>
            </a:fld>
            <a:endParaRPr lang="en-US" dirty="0"/>
          </a:p>
        </p:txBody>
      </p:sp>
      <p:sp>
        <p:nvSpPr>
          <p:cNvPr id="4" name="Title 3"/>
          <p:cNvSpPr>
            <a:spLocks noGrp="1"/>
          </p:cNvSpPr>
          <p:nvPr>
            <p:ph type="title"/>
          </p:nvPr>
        </p:nvSpPr>
        <p:spPr/>
        <p:txBody>
          <a:bodyPr/>
          <a:lstStyle/>
          <a:p>
            <a:r>
              <a:rPr lang="en-US" dirty="0"/>
              <a:t>Q &amp; A</a:t>
            </a:r>
          </a:p>
        </p:txBody>
      </p:sp>
    </p:spTree>
    <p:extLst>
      <p:ext uri="{BB962C8B-B14F-4D97-AF65-F5344CB8AC3E}">
        <p14:creationId xmlns:p14="http://schemas.microsoft.com/office/powerpoint/2010/main" val="2083628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zh-HK" altLang="en-US"/>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F0C88-0165-4FC4-8B5E-8BECB1048F4D}" type="slidenum">
              <a:rPr kumimoji="0" lang="en-US" sz="11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altLang="zh-HK" dirty="0"/>
              <a:t>Sports Data</a:t>
            </a:r>
            <a:endParaRPr lang="zh-HK" altLang="en-US" dirty="0"/>
          </a:p>
        </p:txBody>
      </p:sp>
      <p:grpSp>
        <p:nvGrpSpPr>
          <p:cNvPr id="19" name="Group 18"/>
          <p:cNvGrpSpPr/>
          <p:nvPr/>
        </p:nvGrpSpPr>
        <p:grpSpPr>
          <a:xfrm>
            <a:off x="-1841565" y="3521953"/>
            <a:ext cx="7445611" cy="4173614"/>
            <a:chOff x="-1841565" y="3521953"/>
            <a:chExt cx="7445611" cy="4173614"/>
          </a:xfrm>
        </p:grpSpPr>
        <p:pic>
          <p:nvPicPr>
            <p:cNvPr id="7" name="event-dete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bwMode="auto">
            <a:xfrm>
              <a:off x="-1715916" y="3580767"/>
              <a:ext cx="731996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841565" y="3521953"/>
              <a:ext cx="3038621" cy="4173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1193329" y="3580767"/>
              <a:ext cx="4410717" cy="514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1193328" y="6518569"/>
              <a:ext cx="4410717" cy="11769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4306017" y="4113495"/>
              <a:ext cx="1298028" cy="2405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4" descr="https://gregmedia.files.wordpress.com/2012/09/fifa12_arsenal_chelsea_centerpitch.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3328" y="1554124"/>
            <a:ext cx="3112689" cy="176945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p:nvPr/>
        </p:nvCxnSpPr>
        <p:spPr>
          <a:xfrm>
            <a:off x="838200" y="3809008"/>
            <a:ext cx="10515600" cy="0"/>
          </a:xfrm>
          <a:prstGeom prst="line">
            <a:avLst/>
          </a:prstGeom>
        </p:spPr>
        <p:style>
          <a:lnRef idx="1">
            <a:schemeClr val="dk1"/>
          </a:lnRef>
          <a:fillRef idx="0">
            <a:schemeClr val="dk1"/>
          </a:fillRef>
          <a:effectRef idx="0">
            <a:schemeClr val="dk1"/>
          </a:effectRef>
          <a:fontRef idx="minor">
            <a:schemeClr val="tx1"/>
          </a:fontRef>
        </p:style>
      </p:cxnSp>
      <p:sp>
        <p:nvSpPr>
          <p:cNvPr id="16" name="Rectangle 15"/>
          <p:cNvSpPr/>
          <p:nvPr/>
        </p:nvSpPr>
        <p:spPr>
          <a:xfrm>
            <a:off x="6385535" y="4075297"/>
            <a:ext cx="4678730" cy="190888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Spatiotemporal sports data</a:t>
            </a: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New perspectives for sports analytics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Quantitative analytics</a:t>
            </a:r>
          </a:p>
        </p:txBody>
      </p:sp>
      <p:sp>
        <p:nvSpPr>
          <p:cNvPr id="17" name="Rectangle 16"/>
          <p:cNvSpPr/>
          <p:nvPr/>
        </p:nvSpPr>
        <p:spPr>
          <a:xfrm>
            <a:off x="6385535" y="1539069"/>
            <a:ext cx="4678730" cy="190888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Visual sports data</a:t>
            </a: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Widely used and accessed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Does not support quantitative analytics well</a:t>
            </a:r>
          </a:p>
        </p:txBody>
      </p:sp>
      <p:sp>
        <p:nvSpPr>
          <p:cNvPr id="18" name="TextBox 17"/>
          <p:cNvSpPr txBox="1"/>
          <p:nvPr/>
        </p:nvSpPr>
        <p:spPr>
          <a:xfrm>
            <a:off x="5729694" y="6165628"/>
            <a:ext cx="56241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Sources: https://gregmedia.wordpress.com/games-design/</a:t>
            </a:r>
          </a:p>
        </p:txBody>
      </p:sp>
      <p:sp>
        <p:nvSpPr>
          <p:cNvPr id="20" name="Rectangular Callout 19"/>
          <p:cNvSpPr/>
          <p:nvPr/>
        </p:nvSpPr>
        <p:spPr>
          <a:xfrm>
            <a:off x="4306017" y="3482645"/>
            <a:ext cx="5787007" cy="554907"/>
          </a:xfrm>
          <a:prstGeom prst="wedgeRectCallout">
            <a:avLst>
              <a:gd name="adj1" fmla="val -10219"/>
              <a:gd name="adj2" fmla="val -104076"/>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How far has Messi run during a game?</a:t>
            </a:r>
            <a:endParaRPr kumimoji="0" lang="zh-HK" altLang="en-US" sz="2800" b="0" i="0" u="none" strike="noStrike" kern="1200" cap="none" spc="0" normalizeH="0" baseline="0" noProof="0" dirty="0">
              <a:ln>
                <a:noFill/>
              </a:ln>
              <a:solidFill>
                <a:prstClr val="black"/>
              </a:solidFill>
              <a:effectLst/>
              <a:uLnTx/>
              <a:uFillTx/>
              <a:latin typeface="Calibri" panose="020F0502020204030204"/>
              <a:cs typeface="+mn-cs"/>
            </a:endParaRPr>
          </a:p>
        </p:txBody>
      </p:sp>
    </p:spTree>
    <p:extLst>
      <p:ext uri="{BB962C8B-B14F-4D97-AF65-F5344CB8AC3E}">
        <p14:creationId xmlns:p14="http://schemas.microsoft.com/office/powerpoint/2010/main" val="165584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7"/>
                </p:tgtEl>
              </p:cMediaNode>
            </p:video>
          </p:childTnLst>
        </p:cTn>
      </p:par>
    </p:tnLst>
    <p:bldLst>
      <p:bldP spid="16" grpId="0" animBg="1"/>
      <p:bldP spid="17"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F0C88-0165-4FC4-8B5E-8BECB1048F4D}" type="slidenum">
              <a:rPr kumimoji="0" lang="en-US" sz="11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t>Spatiotemporal Sports Data Analytics</a:t>
            </a:r>
          </a:p>
        </p:txBody>
      </p:sp>
      <p:sp>
        <p:nvSpPr>
          <p:cNvPr id="7" name="Rectangle 6"/>
          <p:cNvSpPr/>
          <p:nvPr/>
        </p:nvSpPr>
        <p:spPr>
          <a:xfrm>
            <a:off x="838200" y="3126783"/>
            <a:ext cx="1858107" cy="1353858"/>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Player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analytics</a:t>
            </a:r>
          </a:p>
        </p:txBody>
      </p:sp>
      <p:sp>
        <p:nvSpPr>
          <p:cNvPr id="8" name="Rectangle 7"/>
          <p:cNvSpPr/>
          <p:nvPr/>
        </p:nvSpPr>
        <p:spPr>
          <a:xfrm>
            <a:off x="3002572" y="3138213"/>
            <a:ext cx="1858107" cy="1353858"/>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Auto role detection</a:t>
            </a:r>
          </a:p>
        </p:txBody>
      </p:sp>
      <p:sp>
        <p:nvSpPr>
          <p:cNvPr id="9" name="Rectangle 8"/>
          <p:cNvSpPr/>
          <p:nvPr/>
        </p:nvSpPr>
        <p:spPr>
          <a:xfrm>
            <a:off x="9495692" y="3139997"/>
            <a:ext cx="1858107" cy="1353858"/>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a:r>
          </a:p>
        </p:txBody>
      </p:sp>
      <p:sp>
        <p:nvSpPr>
          <p:cNvPr id="10" name="Rectangle 9"/>
          <p:cNvSpPr/>
          <p:nvPr/>
        </p:nvSpPr>
        <p:spPr>
          <a:xfrm>
            <a:off x="7331318" y="3138213"/>
            <a:ext cx="1858107" cy="1353858"/>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Tactics analytics</a:t>
            </a:r>
          </a:p>
        </p:txBody>
      </p:sp>
      <p:sp>
        <p:nvSpPr>
          <p:cNvPr id="11" name="Rectangle 10"/>
          <p:cNvSpPr/>
          <p:nvPr/>
        </p:nvSpPr>
        <p:spPr>
          <a:xfrm>
            <a:off x="5110771" y="3138213"/>
            <a:ext cx="1970455" cy="1353858"/>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Similar plays retrieval</a:t>
            </a:r>
          </a:p>
        </p:txBody>
      </p:sp>
      <p:sp>
        <p:nvSpPr>
          <p:cNvPr id="13" name="Oval 12"/>
          <p:cNvSpPr/>
          <p:nvPr/>
        </p:nvSpPr>
        <p:spPr>
          <a:xfrm>
            <a:off x="4860679" y="2704563"/>
            <a:ext cx="2470638" cy="2240923"/>
          </a:xfrm>
          <a:prstGeom prst="ellipse">
            <a:avLst/>
          </a:prstGeom>
          <a:no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Tree>
    <p:extLst>
      <p:ext uri="{BB962C8B-B14F-4D97-AF65-F5344CB8AC3E}">
        <p14:creationId xmlns:p14="http://schemas.microsoft.com/office/powerpoint/2010/main" val="130116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F0C88-0165-4FC4-8B5E-8BECB1048F4D}" type="slidenum">
              <a:rPr kumimoji="0" lang="en-US" sz="11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a:t>Similar Plays Retrieval</a:t>
            </a:r>
          </a:p>
        </p:txBody>
      </p:sp>
      <p:pic>
        <p:nvPicPr>
          <p:cNvPr id="8" name="Picture 7"/>
          <p:cNvPicPr>
            <a:picLocks noChangeAspect="1"/>
          </p:cNvPicPr>
          <p:nvPr/>
        </p:nvPicPr>
        <p:blipFill>
          <a:blip r:embed="rId3"/>
          <a:stretch>
            <a:fillRect/>
          </a:stretch>
        </p:blipFill>
        <p:spPr>
          <a:xfrm>
            <a:off x="1928548" y="1268389"/>
            <a:ext cx="1371600" cy="919919"/>
          </a:xfrm>
          <a:prstGeom prst="rect">
            <a:avLst/>
          </a:prstGeom>
        </p:spPr>
      </p:pic>
      <p:pic>
        <p:nvPicPr>
          <p:cNvPr id="7" name="Picture 6"/>
          <p:cNvPicPr>
            <a:picLocks noChangeAspect="1"/>
          </p:cNvPicPr>
          <p:nvPr/>
        </p:nvPicPr>
        <p:blipFill>
          <a:blip r:embed="rId4"/>
          <a:stretch>
            <a:fillRect/>
          </a:stretch>
        </p:blipFill>
        <p:spPr>
          <a:xfrm>
            <a:off x="1928548" y="2433596"/>
            <a:ext cx="1371600" cy="916763"/>
          </a:xfrm>
          <a:prstGeom prst="rect">
            <a:avLst/>
          </a:prstGeom>
        </p:spPr>
      </p:pic>
      <p:pic>
        <p:nvPicPr>
          <p:cNvPr id="13" name="Picture 12"/>
          <p:cNvPicPr>
            <a:picLocks noChangeAspect="1"/>
          </p:cNvPicPr>
          <p:nvPr/>
        </p:nvPicPr>
        <p:blipFill>
          <a:blip r:embed="rId5"/>
          <a:stretch>
            <a:fillRect/>
          </a:stretch>
        </p:blipFill>
        <p:spPr>
          <a:xfrm>
            <a:off x="1928548" y="4310314"/>
            <a:ext cx="1371600" cy="912832"/>
          </a:xfrm>
          <a:prstGeom prst="rect">
            <a:avLst/>
          </a:prstGeom>
        </p:spPr>
      </p:pic>
      <p:pic>
        <p:nvPicPr>
          <p:cNvPr id="14" name="Picture 13"/>
          <p:cNvPicPr>
            <a:picLocks noChangeAspect="1"/>
          </p:cNvPicPr>
          <p:nvPr/>
        </p:nvPicPr>
        <p:blipFill>
          <a:blip r:embed="rId6"/>
          <a:stretch>
            <a:fillRect/>
          </a:stretch>
        </p:blipFill>
        <p:spPr>
          <a:xfrm>
            <a:off x="1928548" y="5472365"/>
            <a:ext cx="1371600" cy="921135"/>
          </a:xfrm>
          <a:prstGeom prst="rect">
            <a:avLst/>
          </a:prstGeom>
        </p:spPr>
      </p:pic>
      <p:pic>
        <p:nvPicPr>
          <p:cNvPr id="15" name="Picture 14"/>
          <p:cNvPicPr>
            <a:picLocks noChangeAspect="1"/>
          </p:cNvPicPr>
          <p:nvPr/>
        </p:nvPicPr>
        <p:blipFill>
          <a:blip r:embed="rId7"/>
          <a:stretch>
            <a:fillRect/>
          </a:stretch>
        </p:blipFill>
        <p:spPr>
          <a:xfrm>
            <a:off x="4405477" y="3393930"/>
            <a:ext cx="1371600" cy="919918"/>
          </a:xfrm>
          <a:prstGeom prst="rect">
            <a:avLst/>
          </a:prstGeom>
        </p:spPr>
      </p:pic>
      <p:sp>
        <p:nvSpPr>
          <p:cNvPr id="16" name="TextBox 15"/>
          <p:cNvSpPr txBox="1"/>
          <p:nvPr/>
        </p:nvSpPr>
        <p:spPr>
          <a:xfrm>
            <a:off x="2476449" y="3368984"/>
            <a:ext cx="553998" cy="868471"/>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9" name="Group 8"/>
          <p:cNvGrpSpPr/>
          <p:nvPr/>
        </p:nvGrpSpPr>
        <p:grpSpPr>
          <a:xfrm>
            <a:off x="811661" y="1491953"/>
            <a:ext cx="1245161" cy="4671811"/>
            <a:chOff x="811661" y="1491953"/>
            <a:chExt cx="1245161" cy="4671811"/>
          </a:xfrm>
        </p:grpSpPr>
        <p:sp>
          <p:nvSpPr>
            <p:cNvPr id="17" name="TextBox 16"/>
            <p:cNvSpPr txBox="1"/>
            <p:nvPr/>
          </p:nvSpPr>
          <p:spPr>
            <a:xfrm>
              <a:off x="820207" y="1491953"/>
              <a:ext cx="1228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Play 1</a:t>
              </a:r>
            </a:p>
          </p:txBody>
        </p:sp>
        <p:sp>
          <p:nvSpPr>
            <p:cNvPr id="18" name="TextBox 17"/>
            <p:cNvSpPr txBox="1"/>
            <p:nvPr/>
          </p:nvSpPr>
          <p:spPr>
            <a:xfrm>
              <a:off x="811661" y="5702099"/>
              <a:ext cx="1245161" cy="461665"/>
            </a:xfrm>
            <a:prstGeom prst="rect">
              <a:avLst/>
            </a:prstGeom>
            <a:noFill/>
          </p:spPr>
          <p:txBody>
            <a:bodyPr wrap="square" rtlCol="0">
              <a:spAutoFit/>
            </a:bodyPr>
            <a:lstStyle>
              <a:defPPr>
                <a:defRPr lang="en-US"/>
              </a:defPPr>
              <a:lvl1pPr algn="ctr">
                <a:defRPr sz="2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Play N</a:t>
              </a:r>
            </a:p>
          </p:txBody>
        </p:sp>
        <p:sp>
          <p:nvSpPr>
            <p:cNvPr id="19" name="TextBox 18"/>
            <p:cNvSpPr txBox="1"/>
            <p:nvPr/>
          </p:nvSpPr>
          <p:spPr>
            <a:xfrm>
              <a:off x="811661" y="2614878"/>
              <a:ext cx="12451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Play </a:t>
              </a:r>
              <a:r>
                <a:rPr kumimoji="0" lang="en-US" altLang="zh-CN" sz="2400" b="1" i="0" u="none" strike="noStrike" kern="1200" cap="none" spc="0" normalizeH="0" baseline="0" noProof="0" dirty="0">
                  <a:ln>
                    <a:noFill/>
                  </a:ln>
                  <a:solidFill>
                    <a:prstClr val="black"/>
                  </a:solidFill>
                  <a:effectLst/>
                  <a:uLnTx/>
                  <a:uFillTx/>
                  <a:latin typeface="Calibri" panose="020F0502020204030204"/>
                  <a:cs typeface="+mn-cs"/>
                </a:rPr>
                <a:t>2</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p:cNvSpPr txBox="1"/>
            <p:nvPr/>
          </p:nvSpPr>
          <p:spPr>
            <a:xfrm>
              <a:off x="811661" y="4535897"/>
              <a:ext cx="12451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Play N-1</a:t>
              </a:r>
            </a:p>
          </p:txBody>
        </p:sp>
        <p:sp>
          <p:nvSpPr>
            <p:cNvPr id="21" name="TextBox 20"/>
            <p:cNvSpPr txBox="1"/>
            <p:nvPr/>
          </p:nvSpPr>
          <p:spPr>
            <a:xfrm>
              <a:off x="1093050" y="3388564"/>
              <a:ext cx="553998" cy="868471"/>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22" name="TextBox 21"/>
          <p:cNvSpPr txBox="1"/>
          <p:nvPr/>
        </p:nvSpPr>
        <p:spPr>
          <a:xfrm>
            <a:off x="4405477" y="4305064"/>
            <a:ext cx="15942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libri" panose="020F0502020204030204"/>
                <a:cs typeface="+mn-cs"/>
              </a:rPr>
              <a:t>Query play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p:cNvSpPr/>
          <p:nvPr/>
        </p:nvSpPr>
        <p:spPr>
          <a:xfrm>
            <a:off x="6385535" y="1632392"/>
            <a:ext cx="4678730" cy="190888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Similar Play Retrieval:</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Find k plays that are the most </a:t>
            </a: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similar </a:t>
            </a: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to the query play</a:t>
            </a:r>
          </a:p>
        </p:txBody>
      </p:sp>
      <p:sp>
        <p:nvSpPr>
          <p:cNvPr id="24" name="Rectangle 23"/>
          <p:cNvSpPr/>
          <p:nvPr/>
        </p:nvSpPr>
        <p:spPr>
          <a:xfrm>
            <a:off x="6385535" y="4075297"/>
            <a:ext cx="4678730" cy="190888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Key operator</a:t>
            </a: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Measure the </a:t>
            </a: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similarity</a:t>
            </a: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 between two plays</a:t>
            </a:r>
          </a:p>
        </p:txBody>
      </p:sp>
    </p:spTree>
    <p:extLst>
      <p:ext uri="{BB962C8B-B14F-4D97-AF65-F5344CB8AC3E}">
        <p14:creationId xmlns:p14="http://schemas.microsoft.com/office/powerpoint/2010/main" val="312638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F0C88-0165-4FC4-8B5E-8BECB1048F4D}" type="slidenum">
              <a:rPr kumimoji="0" lang="en-US" sz="11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Autofit/>
          </a:bodyPr>
          <a:lstStyle/>
          <a:p>
            <a:r>
              <a:rPr lang="en-US" dirty="0"/>
              <a:t>Existing Play Similarity Measurements (1) – Matching-based Alignment Approach</a:t>
            </a:r>
          </a:p>
        </p:txBody>
      </p:sp>
      <p:pic>
        <p:nvPicPr>
          <p:cNvPr id="8" name="Picture 7"/>
          <p:cNvPicPr>
            <a:picLocks noChangeAspect="1"/>
          </p:cNvPicPr>
          <p:nvPr/>
        </p:nvPicPr>
        <p:blipFill>
          <a:blip r:embed="rId3"/>
          <a:stretch>
            <a:fillRect/>
          </a:stretch>
        </p:blipFill>
        <p:spPr>
          <a:xfrm>
            <a:off x="1587205" y="1268389"/>
            <a:ext cx="1371600" cy="919919"/>
          </a:xfrm>
          <a:prstGeom prst="rect">
            <a:avLst/>
          </a:prstGeom>
        </p:spPr>
      </p:pic>
      <p:sp>
        <p:nvSpPr>
          <p:cNvPr id="17" name="Freeform 16"/>
          <p:cNvSpPr/>
          <p:nvPr/>
        </p:nvSpPr>
        <p:spPr>
          <a:xfrm>
            <a:off x="4812807" y="6008010"/>
            <a:ext cx="1434905" cy="131747"/>
          </a:xfrm>
          <a:custGeom>
            <a:avLst/>
            <a:gdLst>
              <a:gd name="connsiteX0" fmla="*/ 0 w 1434905"/>
              <a:gd name="connsiteY0" fmla="*/ 17743 h 131747"/>
              <a:gd name="connsiteX1" fmla="*/ 506437 w 1434905"/>
              <a:gd name="connsiteY1" fmla="*/ 88082 h 131747"/>
              <a:gd name="connsiteX2" fmla="*/ 548640 w 1434905"/>
              <a:gd name="connsiteY2" fmla="*/ 74014 h 131747"/>
              <a:gd name="connsiteX3" fmla="*/ 773723 w 1434905"/>
              <a:gd name="connsiteY3" fmla="*/ 88082 h 131747"/>
              <a:gd name="connsiteX4" fmla="*/ 801859 w 1434905"/>
              <a:gd name="connsiteY4" fmla="*/ 116217 h 131747"/>
              <a:gd name="connsiteX5" fmla="*/ 984739 w 1434905"/>
              <a:gd name="connsiteY5" fmla="*/ 116217 h 131747"/>
              <a:gd name="connsiteX6" fmla="*/ 1069145 w 1434905"/>
              <a:gd name="connsiteY6" fmla="*/ 31811 h 131747"/>
              <a:gd name="connsiteX7" fmla="*/ 1111348 w 1434905"/>
              <a:gd name="connsiteY7" fmla="*/ 3676 h 131747"/>
              <a:gd name="connsiteX8" fmla="*/ 1434905 w 1434905"/>
              <a:gd name="connsiteY8" fmla="*/ 3676 h 13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4905" h="131747">
                <a:moveTo>
                  <a:pt x="0" y="17743"/>
                </a:moveTo>
                <a:cubicBezTo>
                  <a:pt x="168812" y="41189"/>
                  <a:pt x="336894" y="70693"/>
                  <a:pt x="506437" y="88082"/>
                </a:cubicBezTo>
                <a:cubicBezTo>
                  <a:pt x="521188" y="89595"/>
                  <a:pt x="533811" y="74014"/>
                  <a:pt x="548640" y="74014"/>
                </a:cubicBezTo>
                <a:cubicBezTo>
                  <a:pt x="623814" y="74014"/>
                  <a:pt x="698695" y="83393"/>
                  <a:pt x="773723" y="88082"/>
                </a:cubicBezTo>
                <a:cubicBezTo>
                  <a:pt x="783102" y="97460"/>
                  <a:pt x="790486" y="109393"/>
                  <a:pt x="801859" y="116217"/>
                </a:cubicBezTo>
                <a:cubicBezTo>
                  <a:pt x="855662" y="148499"/>
                  <a:pt x="934524" y="121239"/>
                  <a:pt x="984739" y="116217"/>
                </a:cubicBezTo>
                <a:cubicBezTo>
                  <a:pt x="1012874" y="88082"/>
                  <a:pt x="1036038" y="53882"/>
                  <a:pt x="1069145" y="31811"/>
                </a:cubicBezTo>
                <a:cubicBezTo>
                  <a:pt x="1083213" y="22433"/>
                  <a:pt x="1094491" y="4973"/>
                  <a:pt x="1111348" y="3676"/>
                </a:cubicBezTo>
                <a:cubicBezTo>
                  <a:pt x="1218883" y="-4596"/>
                  <a:pt x="1327053" y="3676"/>
                  <a:pt x="1434905" y="3676"/>
                </a:cubicBezTo>
              </a:path>
            </a:pathLst>
          </a:cu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roup 54"/>
          <p:cNvGrpSpPr/>
          <p:nvPr/>
        </p:nvGrpSpPr>
        <p:grpSpPr>
          <a:xfrm>
            <a:off x="3142937" y="2940576"/>
            <a:ext cx="1428615" cy="3048074"/>
            <a:chOff x="4337032" y="2940576"/>
            <a:chExt cx="3552932" cy="3048074"/>
          </a:xfrm>
        </p:grpSpPr>
        <p:cxnSp>
          <p:nvCxnSpPr>
            <p:cNvPr id="23" name="Straight Connector 22"/>
            <p:cNvCxnSpPr/>
            <p:nvPr/>
          </p:nvCxnSpPr>
          <p:spPr>
            <a:xfrm>
              <a:off x="4337032" y="2940576"/>
              <a:ext cx="3552932"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a:off x="4337032" y="3060153"/>
              <a:ext cx="3552932" cy="473194"/>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p:cNvCxnSpPr/>
            <p:nvPr/>
          </p:nvCxnSpPr>
          <p:spPr>
            <a:xfrm flipV="1">
              <a:off x="4337032" y="3032877"/>
              <a:ext cx="3552932" cy="500470"/>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4337032" y="3652923"/>
              <a:ext cx="3552932" cy="0"/>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4337032" y="4428375"/>
              <a:ext cx="3552932" cy="0"/>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4337032" y="4547952"/>
              <a:ext cx="3552932" cy="473194"/>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flipV="1">
              <a:off x="4337032" y="4520676"/>
              <a:ext cx="3552932" cy="500470"/>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a:off x="4337032" y="5140722"/>
              <a:ext cx="3552932" cy="0"/>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p:cNvCxnSpPr/>
            <p:nvPr/>
          </p:nvCxnSpPr>
          <p:spPr>
            <a:xfrm>
              <a:off x="4337032" y="5988650"/>
              <a:ext cx="3552932" cy="0"/>
            </a:xfrm>
            <a:prstGeom prst="line">
              <a:avLst/>
            </a:prstGeom>
          </p:spPr>
          <p:style>
            <a:lnRef idx="1">
              <a:schemeClr val="dk1"/>
            </a:lnRef>
            <a:fillRef idx="0">
              <a:schemeClr val="dk1"/>
            </a:fillRef>
            <a:effectRef idx="0">
              <a:schemeClr val="dk1"/>
            </a:effectRef>
            <a:fontRef idx="minor">
              <a:schemeClr val="tx1"/>
            </a:fontRef>
          </p:style>
        </p:cxnSp>
      </p:grpSp>
      <p:grpSp>
        <p:nvGrpSpPr>
          <p:cNvPr id="22" name="Group 21"/>
          <p:cNvGrpSpPr/>
          <p:nvPr/>
        </p:nvGrpSpPr>
        <p:grpSpPr>
          <a:xfrm>
            <a:off x="4742469" y="2785403"/>
            <a:ext cx="1505243" cy="1313017"/>
            <a:chOff x="4742469" y="2785403"/>
            <a:chExt cx="1505243" cy="1313017"/>
          </a:xfrm>
        </p:grpSpPr>
        <p:sp>
          <p:nvSpPr>
            <p:cNvPr id="14" name="Freeform 13"/>
            <p:cNvSpPr/>
            <p:nvPr/>
          </p:nvSpPr>
          <p:spPr>
            <a:xfrm>
              <a:off x="4742469" y="2785403"/>
              <a:ext cx="1505243" cy="155173"/>
            </a:xfrm>
            <a:custGeom>
              <a:avLst/>
              <a:gdLst>
                <a:gd name="connsiteX0" fmla="*/ 0 w 1505243"/>
                <a:gd name="connsiteY0" fmla="*/ 112542 h 155173"/>
                <a:gd name="connsiteX1" fmla="*/ 773723 w 1505243"/>
                <a:gd name="connsiteY1" fmla="*/ 140677 h 155173"/>
                <a:gd name="connsiteX2" fmla="*/ 872197 w 1505243"/>
                <a:gd name="connsiteY2" fmla="*/ 98474 h 155173"/>
                <a:gd name="connsiteX3" fmla="*/ 956603 w 1505243"/>
                <a:gd name="connsiteY3" fmla="*/ 56271 h 155173"/>
                <a:gd name="connsiteX4" fmla="*/ 1012874 w 1505243"/>
                <a:gd name="connsiteY4" fmla="*/ 0 h 155173"/>
                <a:gd name="connsiteX5" fmla="*/ 1209821 w 1505243"/>
                <a:gd name="connsiteY5" fmla="*/ 28135 h 155173"/>
                <a:gd name="connsiteX6" fmla="*/ 1237957 w 1505243"/>
                <a:gd name="connsiteY6" fmla="*/ 56271 h 155173"/>
                <a:gd name="connsiteX7" fmla="*/ 1322363 w 1505243"/>
                <a:gd name="connsiteY7" fmla="*/ 98474 h 155173"/>
                <a:gd name="connsiteX8" fmla="*/ 1434904 w 1505243"/>
                <a:gd name="connsiteY8" fmla="*/ 84406 h 155173"/>
                <a:gd name="connsiteX9" fmla="*/ 1477107 w 1505243"/>
                <a:gd name="connsiteY9" fmla="*/ 56271 h 155173"/>
                <a:gd name="connsiteX10" fmla="*/ 1505243 w 1505243"/>
                <a:gd name="connsiteY10" fmla="*/ 42203 h 15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5243" h="155173">
                  <a:moveTo>
                    <a:pt x="0" y="112542"/>
                  </a:moveTo>
                  <a:cubicBezTo>
                    <a:pt x="351662" y="137661"/>
                    <a:pt x="486921" y="176528"/>
                    <a:pt x="773723" y="140677"/>
                  </a:cubicBezTo>
                  <a:cubicBezTo>
                    <a:pt x="804771" y="136796"/>
                    <a:pt x="846574" y="109455"/>
                    <a:pt x="872197" y="98474"/>
                  </a:cubicBezTo>
                  <a:cubicBezTo>
                    <a:pt x="922120" y="77079"/>
                    <a:pt x="911547" y="94890"/>
                    <a:pt x="956603" y="56271"/>
                  </a:cubicBezTo>
                  <a:cubicBezTo>
                    <a:pt x="976743" y="39008"/>
                    <a:pt x="1012874" y="0"/>
                    <a:pt x="1012874" y="0"/>
                  </a:cubicBezTo>
                  <a:cubicBezTo>
                    <a:pt x="1015263" y="217"/>
                    <a:pt x="1166329" y="2040"/>
                    <a:pt x="1209821" y="28135"/>
                  </a:cubicBezTo>
                  <a:cubicBezTo>
                    <a:pt x="1221194" y="34959"/>
                    <a:pt x="1227600" y="47985"/>
                    <a:pt x="1237957" y="56271"/>
                  </a:cubicBezTo>
                  <a:cubicBezTo>
                    <a:pt x="1276914" y="87437"/>
                    <a:pt x="1277789" y="83616"/>
                    <a:pt x="1322363" y="98474"/>
                  </a:cubicBezTo>
                  <a:cubicBezTo>
                    <a:pt x="1359877" y="93785"/>
                    <a:pt x="1398431" y="94353"/>
                    <a:pt x="1434904" y="84406"/>
                  </a:cubicBezTo>
                  <a:cubicBezTo>
                    <a:pt x="1451215" y="79957"/>
                    <a:pt x="1462609" y="64970"/>
                    <a:pt x="1477107" y="56271"/>
                  </a:cubicBezTo>
                  <a:cubicBezTo>
                    <a:pt x="1486098" y="50876"/>
                    <a:pt x="1495864" y="46892"/>
                    <a:pt x="1505243" y="42203"/>
                  </a:cubicBezTo>
                </a:path>
              </a:pathLst>
            </a:cu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4"/>
            <p:cNvSpPr/>
            <p:nvPr/>
          </p:nvSpPr>
          <p:spPr>
            <a:xfrm>
              <a:off x="4826206" y="3451306"/>
              <a:ext cx="1408105" cy="647114"/>
            </a:xfrm>
            <a:custGeom>
              <a:avLst/>
              <a:gdLst>
                <a:gd name="connsiteX0" fmla="*/ 0 w 1408105"/>
                <a:gd name="connsiteY0" fmla="*/ 295422 h 647114"/>
                <a:gd name="connsiteX1" fmla="*/ 478302 w 1408105"/>
                <a:gd name="connsiteY1" fmla="*/ 154745 h 647114"/>
                <a:gd name="connsiteX2" fmla="*/ 576776 w 1408105"/>
                <a:gd name="connsiteY2" fmla="*/ 98474 h 647114"/>
                <a:gd name="connsiteX3" fmla="*/ 618979 w 1408105"/>
                <a:gd name="connsiteY3" fmla="*/ 84406 h 647114"/>
                <a:gd name="connsiteX4" fmla="*/ 759656 w 1408105"/>
                <a:gd name="connsiteY4" fmla="*/ 14068 h 647114"/>
                <a:gd name="connsiteX5" fmla="*/ 801859 w 1408105"/>
                <a:gd name="connsiteY5" fmla="*/ 0 h 647114"/>
                <a:gd name="connsiteX6" fmla="*/ 928468 w 1408105"/>
                <a:gd name="connsiteY6" fmla="*/ 14068 h 647114"/>
                <a:gd name="connsiteX7" fmla="*/ 1055077 w 1408105"/>
                <a:gd name="connsiteY7" fmla="*/ 42203 h 647114"/>
                <a:gd name="connsiteX8" fmla="*/ 1097280 w 1408105"/>
                <a:gd name="connsiteY8" fmla="*/ 70338 h 647114"/>
                <a:gd name="connsiteX9" fmla="*/ 1139483 w 1408105"/>
                <a:gd name="connsiteY9" fmla="*/ 84406 h 647114"/>
                <a:gd name="connsiteX10" fmla="*/ 1294228 w 1408105"/>
                <a:gd name="connsiteY10" fmla="*/ 112542 h 647114"/>
                <a:gd name="connsiteX11" fmla="*/ 1350499 w 1408105"/>
                <a:gd name="connsiteY11" fmla="*/ 239151 h 647114"/>
                <a:gd name="connsiteX12" fmla="*/ 1364566 w 1408105"/>
                <a:gd name="connsiteY12" fmla="*/ 309489 h 647114"/>
                <a:gd name="connsiteX13" fmla="*/ 1378634 w 1408105"/>
                <a:gd name="connsiteY13" fmla="*/ 351692 h 647114"/>
                <a:gd name="connsiteX14" fmla="*/ 1392702 w 1408105"/>
                <a:gd name="connsiteY14" fmla="*/ 450166 h 647114"/>
                <a:gd name="connsiteX15" fmla="*/ 1406769 w 1408105"/>
                <a:gd name="connsiteY15" fmla="*/ 520505 h 647114"/>
                <a:gd name="connsiteX16" fmla="*/ 1406769 w 1408105"/>
                <a:gd name="connsiteY16" fmla="*/ 647114 h 64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105" h="647114">
                  <a:moveTo>
                    <a:pt x="0" y="295422"/>
                  </a:moveTo>
                  <a:cubicBezTo>
                    <a:pt x="159434" y="248530"/>
                    <a:pt x="319829" y="204789"/>
                    <a:pt x="478302" y="154745"/>
                  </a:cubicBezTo>
                  <a:cubicBezTo>
                    <a:pt x="545239" y="133607"/>
                    <a:pt x="520716" y="126504"/>
                    <a:pt x="576776" y="98474"/>
                  </a:cubicBezTo>
                  <a:cubicBezTo>
                    <a:pt x="590039" y="91842"/>
                    <a:pt x="604911" y="89095"/>
                    <a:pt x="618979" y="84406"/>
                  </a:cubicBezTo>
                  <a:cubicBezTo>
                    <a:pt x="698976" y="24408"/>
                    <a:pt x="653005" y="49618"/>
                    <a:pt x="759656" y="14068"/>
                  </a:cubicBezTo>
                  <a:lnTo>
                    <a:pt x="801859" y="0"/>
                  </a:lnTo>
                  <a:cubicBezTo>
                    <a:pt x="844062" y="4689"/>
                    <a:pt x="886432" y="8063"/>
                    <a:pt x="928468" y="14068"/>
                  </a:cubicBezTo>
                  <a:cubicBezTo>
                    <a:pt x="970148" y="20022"/>
                    <a:pt x="1014113" y="31962"/>
                    <a:pt x="1055077" y="42203"/>
                  </a:cubicBezTo>
                  <a:cubicBezTo>
                    <a:pt x="1069145" y="51581"/>
                    <a:pt x="1082158" y="62777"/>
                    <a:pt x="1097280" y="70338"/>
                  </a:cubicBezTo>
                  <a:cubicBezTo>
                    <a:pt x="1110543" y="76970"/>
                    <a:pt x="1124984" y="81299"/>
                    <a:pt x="1139483" y="84406"/>
                  </a:cubicBezTo>
                  <a:cubicBezTo>
                    <a:pt x="1190747" y="95391"/>
                    <a:pt x="1242646" y="103163"/>
                    <a:pt x="1294228" y="112542"/>
                  </a:cubicBezTo>
                  <a:cubicBezTo>
                    <a:pt x="1327710" y="212988"/>
                    <a:pt x="1305912" y="172272"/>
                    <a:pt x="1350499" y="239151"/>
                  </a:cubicBezTo>
                  <a:cubicBezTo>
                    <a:pt x="1355188" y="262597"/>
                    <a:pt x="1358767" y="286293"/>
                    <a:pt x="1364566" y="309489"/>
                  </a:cubicBezTo>
                  <a:cubicBezTo>
                    <a:pt x="1368162" y="323875"/>
                    <a:pt x="1375726" y="337151"/>
                    <a:pt x="1378634" y="351692"/>
                  </a:cubicBezTo>
                  <a:cubicBezTo>
                    <a:pt x="1385137" y="384206"/>
                    <a:pt x="1387251" y="417459"/>
                    <a:pt x="1392702" y="450166"/>
                  </a:cubicBezTo>
                  <a:cubicBezTo>
                    <a:pt x="1396633" y="473751"/>
                    <a:pt x="1405066" y="496655"/>
                    <a:pt x="1406769" y="520505"/>
                  </a:cubicBezTo>
                  <a:cubicBezTo>
                    <a:pt x="1409776" y="562601"/>
                    <a:pt x="1406769" y="604911"/>
                    <a:pt x="1406769" y="647114"/>
                  </a:cubicBezTo>
                </a:path>
              </a:pathLst>
            </a:cu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3"/>
            <p:cNvSpPr txBox="1"/>
            <p:nvPr/>
          </p:nvSpPr>
          <p:spPr>
            <a:xfrm>
              <a:off x="5165367" y="2940576"/>
              <a:ext cx="677108" cy="592771"/>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grpSp>
        <p:nvGrpSpPr>
          <p:cNvPr id="24" name="Group 23"/>
          <p:cNvGrpSpPr/>
          <p:nvPr/>
        </p:nvGrpSpPr>
        <p:grpSpPr>
          <a:xfrm>
            <a:off x="4862044" y="4432857"/>
            <a:ext cx="1398992" cy="1064423"/>
            <a:chOff x="4862044" y="4432857"/>
            <a:chExt cx="1398992" cy="1064423"/>
          </a:xfrm>
        </p:grpSpPr>
        <p:sp>
          <p:nvSpPr>
            <p:cNvPr id="18" name="Freeform 17"/>
            <p:cNvSpPr/>
            <p:nvPr/>
          </p:nvSpPr>
          <p:spPr>
            <a:xfrm>
              <a:off x="4862044" y="5014203"/>
              <a:ext cx="1398992" cy="483077"/>
            </a:xfrm>
            <a:custGeom>
              <a:avLst/>
              <a:gdLst>
                <a:gd name="connsiteX0" fmla="*/ 42203 w 1398992"/>
                <a:gd name="connsiteY0" fmla="*/ 283966 h 483077"/>
                <a:gd name="connsiteX1" fmla="*/ 28135 w 1398992"/>
                <a:gd name="connsiteY1" fmla="*/ 213628 h 483077"/>
                <a:gd name="connsiteX2" fmla="*/ 0 w 1398992"/>
                <a:gd name="connsiteY2" fmla="*/ 129222 h 483077"/>
                <a:gd name="connsiteX3" fmla="*/ 70338 w 1398992"/>
                <a:gd name="connsiteY3" fmla="*/ 44816 h 483077"/>
                <a:gd name="connsiteX4" fmla="*/ 112541 w 1398992"/>
                <a:gd name="connsiteY4" fmla="*/ 58883 h 483077"/>
                <a:gd name="connsiteX5" fmla="*/ 154744 w 1398992"/>
                <a:gd name="connsiteY5" fmla="*/ 87019 h 483077"/>
                <a:gd name="connsiteX6" fmla="*/ 196947 w 1398992"/>
                <a:gd name="connsiteY6" fmla="*/ 101086 h 483077"/>
                <a:gd name="connsiteX7" fmla="*/ 267286 w 1398992"/>
                <a:gd name="connsiteY7" fmla="*/ 143289 h 483077"/>
                <a:gd name="connsiteX8" fmla="*/ 337624 w 1398992"/>
                <a:gd name="connsiteY8" fmla="*/ 185493 h 483077"/>
                <a:gd name="connsiteX9" fmla="*/ 379827 w 1398992"/>
                <a:gd name="connsiteY9" fmla="*/ 213628 h 483077"/>
                <a:gd name="connsiteX10" fmla="*/ 422031 w 1398992"/>
                <a:gd name="connsiteY10" fmla="*/ 227696 h 483077"/>
                <a:gd name="connsiteX11" fmla="*/ 464234 w 1398992"/>
                <a:gd name="connsiteY11" fmla="*/ 255831 h 483077"/>
                <a:gd name="connsiteX12" fmla="*/ 548640 w 1398992"/>
                <a:gd name="connsiteY12" fmla="*/ 283966 h 483077"/>
                <a:gd name="connsiteX13" fmla="*/ 590843 w 1398992"/>
                <a:gd name="connsiteY13" fmla="*/ 298034 h 483077"/>
                <a:gd name="connsiteX14" fmla="*/ 633046 w 1398992"/>
                <a:gd name="connsiteY14" fmla="*/ 312102 h 483077"/>
                <a:gd name="connsiteX15" fmla="*/ 689317 w 1398992"/>
                <a:gd name="connsiteY15" fmla="*/ 340237 h 483077"/>
                <a:gd name="connsiteX16" fmla="*/ 815926 w 1398992"/>
                <a:gd name="connsiteY16" fmla="*/ 368373 h 483077"/>
                <a:gd name="connsiteX17" fmla="*/ 984738 w 1398992"/>
                <a:gd name="connsiteY17" fmla="*/ 410576 h 483077"/>
                <a:gd name="connsiteX18" fmla="*/ 1083212 w 1398992"/>
                <a:gd name="connsiteY18" fmla="*/ 438711 h 483077"/>
                <a:gd name="connsiteX19" fmla="*/ 1125415 w 1398992"/>
                <a:gd name="connsiteY19" fmla="*/ 466846 h 483077"/>
                <a:gd name="connsiteX20" fmla="*/ 1209821 w 1398992"/>
                <a:gd name="connsiteY20" fmla="*/ 480914 h 483077"/>
                <a:gd name="connsiteX21" fmla="*/ 1350498 w 1398992"/>
                <a:gd name="connsiteY21" fmla="*/ 466846 h 483077"/>
                <a:gd name="connsiteX22" fmla="*/ 1322363 w 1398992"/>
                <a:gd name="connsiteY22" fmla="*/ 382440 h 4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992" h="483077">
                  <a:moveTo>
                    <a:pt x="42203" y="283966"/>
                  </a:moveTo>
                  <a:cubicBezTo>
                    <a:pt x="37514" y="260520"/>
                    <a:pt x="34426" y="236696"/>
                    <a:pt x="28135" y="213628"/>
                  </a:cubicBezTo>
                  <a:cubicBezTo>
                    <a:pt x="20332" y="185016"/>
                    <a:pt x="0" y="129222"/>
                    <a:pt x="0" y="129222"/>
                  </a:cubicBezTo>
                  <a:cubicBezTo>
                    <a:pt x="19705" y="-48133"/>
                    <a:pt x="-21587" y="-7712"/>
                    <a:pt x="70338" y="44816"/>
                  </a:cubicBezTo>
                  <a:cubicBezTo>
                    <a:pt x="83213" y="52173"/>
                    <a:pt x="98473" y="54194"/>
                    <a:pt x="112541" y="58883"/>
                  </a:cubicBezTo>
                  <a:cubicBezTo>
                    <a:pt x="126609" y="68262"/>
                    <a:pt x="139622" y="79458"/>
                    <a:pt x="154744" y="87019"/>
                  </a:cubicBezTo>
                  <a:cubicBezTo>
                    <a:pt x="168007" y="93651"/>
                    <a:pt x="184232" y="93457"/>
                    <a:pt x="196947" y="101086"/>
                  </a:cubicBezTo>
                  <a:cubicBezTo>
                    <a:pt x="293499" y="159017"/>
                    <a:pt x="147734" y="103440"/>
                    <a:pt x="267286" y="143289"/>
                  </a:cubicBezTo>
                  <a:cubicBezTo>
                    <a:pt x="322238" y="198243"/>
                    <a:pt x="264579" y="148970"/>
                    <a:pt x="337624" y="185493"/>
                  </a:cubicBezTo>
                  <a:cubicBezTo>
                    <a:pt x="352746" y="193054"/>
                    <a:pt x="364705" y="206067"/>
                    <a:pt x="379827" y="213628"/>
                  </a:cubicBezTo>
                  <a:cubicBezTo>
                    <a:pt x="393090" y="220260"/>
                    <a:pt x="408768" y="221064"/>
                    <a:pt x="422031" y="227696"/>
                  </a:cubicBezTo>
                  <a:cubicBezTo>
                    <a:pt x="437153" y="235257"/>
                    <a:pt x="448784" y="248964"/>
                    <a:pt x="464234" y="255831"/>
                  </a:cubicBezTo>
                  <a:cubicBezTo>
                    <a:pt x="491335" y="267876"/>
                    <a:pt x="520505" y="274588"/>
                    <a:pt x="548640" y="283966"/>
                  </a:cubicBezTo>
                  <a:lnTo>
                    <a:pt x="590843" y="298034"/>
                  </a:lnTo>
                  <a:cubicBezTo>
                    <a:pt x="604911" y="302723"/>
                    <a:pt x="619783" y="305471"/>
                    <a:pt x="633046" y="312102"/>
                  </a:cubicBezTo>
                  <a:cubicBezTo>
                    <a:pt x="651803" y="321480"/>
                    <a:pt x="669681" y="332874"/>
                    <a:pt x="689317" y="340237"/>
                  </a:cubicBezTo>
                  <a:cubicBezTo>
                    <a:pt x="723008" y="352871"/>
                    <a:pt x="783240" y="359459"/>
                    <a:pt x="815926" y="368373"/>
                  </a:cubicBezTo>
                  <a:cubicBezTo>
                    <a:pt x="1074426" y="438873"/>
                    <a:pt x="729665" y="359562"/>
                    <a:pt x="984738" y="410576"/>
                  </a:cubicBezTo>
                  <a:cubicBezTo>
                    <a:pt x="999768" y="413582"/>
                    <a:pt x="1065331" y="429771"/>
                    <a:pt x="1083212" y="438711"/>
                  </a:cubicBezTo>
                  <a:cubicBezTo>
                    <a:pt x="1098334" y="446272"/>
                    <a:pt x="1109375" y="461499"/>
                    <a:pt x="1125415" y="466846"/>
                  </a:cubicBezTo>
                  <a:cubicBezTo>
                    <a:pt x="1152475" y="475866"/>
                    <a:pt x="1181686" y="476225"/>
                    <a:pt x="1209821" y="480914"/>
                  </a:cubicBezTo>
                  <a:cubicBezTo>
                    <a:pt x="1256713" y="476225"/>
                    <a:pt x="1313299" y="495779"/>
                    <a:pt x="1350498" y="466846"/>
                  </a:cubicBezTo>
                  <a:cubicBezTo>
                    <a:pt x="1464968" y="377814"/>
                    <a:pt x="1343696" y="382440"/>
                    <a:pt x="1322363" y="38244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0"/>
            <p:cNvSpPr/>
            <p:nvPr/>
          </p:nvSpPr>
          <p:spPr>
            <a:xfrm>
              <a:off x="4862044" y="4432857"/>
              <a:ext cx="1336430" cy="351692"/>
            </a:xfrm>
            <a:custGeom>
              <a:avLst/>
              <a:gdLst>
                <a:gd name="connsiteX0" fmla="*/ 0 w 1336430"/>
                <a:gd name="connsiteY0" fmla="*/ 168812 h 351692"/>
                <a:gd name="connsiteX1" fmla="*/ 70338 w 1336430"/>
                <a:gd name="connsiteY1" fmla="*/ 112542 h 351692"/>
                <a:gd name="connsiteX2" fmla="*/ 98474 w 1336430"/>
                <a:gd name="connsiteY2" fmla="*/ 84406 h 351692"/>
                <a:gd name="connsiteX3" fmla="*/ 182880 w 1336430"/>
                <a:gd name="connsiteY3" fmla="*/ 42203 h 351692"/>
                <a:gd name="connsiteX4" fmla="*/ 267286 w 1336430"/>
                <a:gd name="connsiteY4" fmla="*/ 0 h 351692"/>
                <a:gd name="connsiteX5" fmla="*/ 478301 w 1336430"/>
                <a:gd name="connsiteY5" fmla="*/ 28135 h 351692"/>
                <a:gd name="connsiteX6" fmla="*/ 548640 w 1336430"/>
                <a:gd name="connsiteY6" fmla="*/ 84406 h 351692"/>
                <a:gd name="connsiteX7" fmla="*/ 633046 w 1336430"/>
                <a:gd name="connsiteY7" fmla="*/ 140677 h 351692"/>
                <a:gd name="connsiteX8" fmla="*/ 675249 w 1336430"/>
                <a:gd name="connsiteY8" fmla="*/ 168812 h 351692"/>
                <a:gd name="connsiteX9" fmla="*/ 731520 w 1336430"/>
                <a:gd name="connsiteY9" fmla="*/ 182880 h 351692"/>
                <a:gd name="connsiteX10" fmla="*/ 773723 w 1336430"/>
                <a:gd name="connsiteY10" fmla="*/ 211015 h 351692"/>
                <a:gd name="connsiteX11" fmla="*/ 815926 w 1336430"/>
                <a:gd name="connsiteY11" fmla="*/ 225083 h 351692"/>
                <a:gd name="connsiteX12" fmla="*/ 1111347 w 1336430"/>
                <a:gd name="connsiteY12" fmla="*/ 239151 h 351692"/>
                <a:gd name="connsiteX13" fmla="*/ 1237957 w 1336430"/>
                <a:gd name="connsiteY13" fmla="*/ 309489 h 351692"/>
                <a:gd name="connsiteX14" fmla="*/ 1308295 w 1336430"/>
                <a:gd name="connsiteY14" fmla="*/ 351692 h 351692"/>
                <a:gd name="connsiteX15" fmla="*/ 1336430 w 1336430"/>
                <a:gd name="connsiteY15" fmla="*/ 337625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6430" h="351692">
                  <a:moveTo>
                    <a:pt x="0" y="168812"/>
                  </a:moveTo>
                  <a:cubicBezTo>
                    <a:pt x="23446" y="150055"/>
                    <a:pt x="47541" y="132082"/>
                    <a:pt x="70338" y="112542"/>
                  </a:cubicBezTo>
                  <a:cubicBezTo>
                    <a:pt x="80408" y="103910"/>
                    <a:pt x="88117" y="92692"/>
                    <a:pt x="98474" y="84406"/>
                  </a:cubicBezTo>
                  <a:cubicBezTo>
                    <a:pt x="165665" y="30654"/>
                    <a:pt x="113543" y="76871"/>
                    <a:pt x="182880" y="42203"/>
                  </a:cubicBezTo>
                  <a:cubicBezTo>
                    <a:pt x="291962" y="-12338"/>
                    <a:pt x="161207" y="35360"/>
                    <a:pt x="267286" y="0"/>
                  </a:cubicBezTo>
                  <a:cubicBezTo>
                    <a:pt x="290366" y="2098"/>
                    <a:pt x="428119" y="6628"/>
                    <a:pt x="478301" y="28135"/>
                  </a:cubicBezTo>
                  <a:cubicBezTo>
                    <a:pt x="531846" y="51083"/>
                    <a:pt x="508308" y="54157"/>
                    <a:pt x="548640" y="84406"/>
                  </a:cubicBezTo>
                  <a:cubicBezTo>
                    <a:pt x="575692" y="104695"/>
                    <a:pt x="604911" y="121920"/>
                    <a:pt x="633046" y="140677"/>
                  </a:cubicBezTo>
                  <a:cubicBezTo>
                    <a:pt x="647114" y="150055"/>
                    <a:pt x="658847" y="164711"/>
                    <a:pt x="675249" y="168812"/>
                  </a:cubicBezTo>
                  <a:lnTo>
                    <a:pt x="731520" y="182880"/>
                  </a:lnTo>
                  <a:cubicBezTo>
                    <a:pt x="745588" y="192258"/>
                    <a:pt x="758601" y="203454"/>
                    <a:pt x="773723" y="211015"/>
                  </a:cubicBezTo>
                  <a:cubicBezTo>
                    <a:pt x="786986" y="217647"/>
                    <a:pt x="801149" y="223852"/>
                    <a:pt x="815926" y="225083"/>
                  </a:cubicBezTo>
                  <a:cubicBezTo>
                    <a:pt x="914171" y="233270"/>
                    <a:pt x="1012873" y="234462"/>
                    <a:pt x="1111347" y="239151"/>
                  </a:cubicBezTo>
                  <a:cubicBezTo>
                    <a:pt x="1164414" y="256840"/>
                    <a:pt x="1189590" y="261120"/>
                    <a:pt x="1237957" y="309489"/>
                  </a:cubicBezTo>
                  <a:cubicBezTo>
                    <a:pt x="1260244" y="331777"/>
                    <a:pt x="1271770" y="351692"/>
                    <a:pt x="1308295" y="351692"/>
                  </a:cubicBezTo>
                  <a:cubicBezTo>
                    <a:pt x="1318780" y="351692"/>
                    <a:pt x="1327052" y="342314"/>
                    <a:pt x="1336430" y="337625"/>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Box 44"/>
            <p:cNvSpPr txBox="1"/>
            <p:nvPr/>
          </p:nvSpPr>
          <p:spPr>
            <a:xfrm>
              <a:off x="5165367" y="4604383"/>
              <a:ext cx="677108" cy="592771"/>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56" name="Rectangle 55"/>
          <p:cNvSpPr/>
          <p:nvPr/>
        </p:nvSpPr>
        <p:spPr>
          <a:xfrm>
            <a:off x="6487836" y="2369003"/>
            <a:ext cx="4569915" cy="288673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Efficiency Issue</a:t>
            </a: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Quadratic</a:t>
            </a: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 for computing the weight of each edge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Cubic</a:t>
            </a: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 for computing an optimal alignment</a:t>
            </a:r>
            <a:endParaRPr kumimoji="0" lang="zh-HK" altLang="en-US" sz="2800" b="0" i="0" u="none" strike="noStrike" kern="1200" cap="none" spc="0" normalizeH="0" baseline="0" noProof="0" dirty="0">
              <a:ln>
                <a:noFill/>
              </a:ln>
              <a:solidFill>
                <a:prstClr val="black"/>
              </a:solidFill>
              <a:effectLst/>
              <a:uLnTx/>
              <a:uFillTx/>
              <a:latin typeface="Calibri" panose="020F0502020204030204"/>
              <a:cs typeface="+mn-cs"/>
            </a:endParaRPr>
          </a:p>
        </p:txBody>
      </p:sp>
      <p:pic>
        <p:nvPicPr>
          <p:cNvPr id="35" name="Picture 34"/>
          <p:cNvPicPr>
            <a:picLocks noChangeAspect="1"/>
          </p:cNvPicPr>
          <p:nvPr/>
        </p:nvPicPr>
        <p:blipFill>
          <a:blip r:embed="rId4"/>
          <a:stretch>
            <a:fillRect/>
          </a:stretch>
        </p:blipFill>
        <p:spPr>
          <a:xfrm>
            <a:off x="4742469" y="1267158"/>
            <a:ext cx="1371600" cy="919918"/>
          </a:xfrm>
          <a:prstGeom prst="rect">
            <a:avLst/>
          </a:prstGeom>
        </p:spPr>
      </p:pic>
      <p:grpSp>
        <p:nvGrpSpPr>
          <p:cNvPr id="7" name="Group 6"/>
          <p:cNvGrpSpPr/>
          <p:nvPr/>
        </p:nvGrpSpPr>
        <p:grpSpPr>
          <a:xfrm>
            <a:off x="314950" y="2653049"/>
            <a:ext cx="2819786" cy="999874"/>
            <a:chOff x="314950" y="2653049"/>
            <a:chExt cx="2819786" cy="999874"/>
          </a:xfrm>
        </p:grpSpPr>
        <p:sp>
          <p:nvSpPr>
            <p:cNvPr id="10" name="Freeform 9"/>
            <p:cNvSpPr/>
            <p:nvPr/>
          </p:nvSpPr>
          <p:spPr>
            <a:xfrm>
              <a:off x="1699831" y="2653049"/>
              <a:ext cx="1434905" cy="379828"/>
            </a:xfrm>
            <a:custGeom>
              <a:avLst/>
              <a:gdLst>
                <a:gd name="connsiteX0" fmla="*/ 0 w 1434905"/>
                <a:gd name="connsiteY0" fmla="*/ 0 h 379828"/>
                <a:gd name="connsiteX1" fmla="*/ 492370 w 1434905"/>
                <a:gd name="connsiteY1" fmla="*/ 253218 h 379828"/>
                <a:gd name="connsiteX2" fmla="*/ 562708 w 1434905"/>
                <a:gd name="connsiteY2" fmla="*/ 323557 h 379828"/>
                <a:gd name="connsiteX3" fmla="*/ 647114 w 1434905"/>
                <a:gd name="connsiteY3" fmla="*/ 379828 h 379828"/>
                <a:gd name="connsiteX4" fmla="*/ 801859 w 1434905"/>
                <a:gd name="connsiteY4" fmla="*/ 351692 h 379828"/>
                <a:gd name="connsiteX5" fmla="*/ 900333 w 1434905"/>
                <a:gd name="connsiteY5" fmla="*/ 267286 h 379828"/>
                <a:gd name="connsiteX6" fmla="*/ 928468 w 1434905"/>
                <a:gd name="connsiteY6" fmla="*/ 225083 h 379828"/>
                <a:gd name="connsiteX7" fmla="*/ 970671 w 1434905"/>
                <a:gd name="connsiteY7" fmla="*/ 196948 h 379828"/>
                <a:gd name="connsiteX8" fmla="*/ 998806 w 1434905"/>
                <a:gd name="connsiteY8" fmla="*/ 168812 h 379828"/>
                <a:gd name="connsiteX9" fmla="*/ 1181686 w 1434905"/>
                <a:gd name="connsiteY9" fmla="*/ 239151 h 379828"/>
                <a:gd name="connsiteX10" fmla="*/ 1195754 w 1434905"/>
                <a:gd name="connsiteY10" fmla="*/ 281354 h 379828"/>
                <a:gd name="connsiteX11" fmla="*/ 1322363 w 1434905"/>
                <a:gd name="connsiteY11" fmla="*/ 140677 h 379828"/>
                <a:gd name="connsiteX12" fmla="*/ 1364566 w 1434905"/>
                <a:gd name="connsiteY12" fmla="*/ 84406 h 379828"/>
                <a:gd name="connsiteX13" fmla="*/ 1434905 w 1434905"/>
                <a:gd name="connsiteY13" fmla="*/ 42203 h 37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4905" h="379828">
                  <a:moveTo>
                    <a:pt x="0" y="0"/>
                  </a:moveTo>
                  <a:cubicBezTo>
                    <a:pt x="164123" y="84406"/>
                    <a:pt x="332377" y="161222"/>
                    <a:pt x="492370" y="253218"/>
                  </a:cubicBezTo>
                  <a:cubicBezTo>
                    <a:pt x="521115" y="269746"/>
                    <a:pt x="535119" y="305164"/>
                    <a:pt x="562708" y="323557"/>
                  </a:cubicBezTo>
                  <a:lnTo>
                    <a:pt x="647114" y="379828"/>
                  </a:lnTo>
                  <a:cubicBezTo>
                    <a:pt x="685913" y="374978"/>
                    <a:pt x="758486" y="373378"/>
                    <a:pt x="801859" y="351692"/>
                  </a:cubicBezTo>
                  <a:cubicBezTo>
                    <a:pt x="833679" y="335782"/>
                    <a:pt x="883027" y="293246"/>
                    <a:pt x="900333" y="267286"/>
                  </a:cubicBezTo>
                  <a:cubicBezTo>
                    <a:pt x="909711" y="253218"/>
                    <a:pt x="916513" y="237038"/>
                    <a:pt x="928468" y="225083"/>
                  </a:cubicBezTo>
                  <a:cubicBezTo>
                    <a:pt x="940423" y="213128"/>
                    <a:pt x="957469" y="207510"/>
                    <a:pt x="970671" y="196948"/>
                  </a:cubicBezTo>
                  <a:cubicBezTo>
                    <a:pt x="981028" y="188662"/>
                    <a:pt x="989428" y="178191"/>
                    <a:pt x="998806" y="168812"/>
                  </a:cubicBezTo>
                  <a:cubicBezTo>
                    <a:pt x="1127041" y="181636"/>
                    <a:pt x="1129005" y="146959"/>
                    <a:pt x="1181686" y="239151"/>
                  </a:cubicBezTo>
                  <a:cubicBezTo>
                    <a:pt x="1189043" y="252026"/>
                    <a:pt x="1191065" y="267286"/>
                    <a:pt x="1195754" y="281354"/>
                  </a:cubicBezTo>
                  <a:cubicBezTo>
                    <a:pt x="1276973" y="227207"/>
                    <a:pt x="1227813" y="266743"/>
                    <a:pt x="1322363" y="140677"/>
                  </a:cubicBezTo>
                  <a:cubicBezTo>
                    <a:pt x="1336431" y="121920"/>
                    <a:pt x="1342323" y="91820"/>
                    <a:pt x="1364566" y="84406"/>
                  </a:cubicBezTo>
                  <a:cubicBezTo>
                    <a:pt x="1419352" y="66144"/>
                    <a:pt x="1396284" y="80824"/>
                    <a:pt x="1434905" y="42203"/>
                  </a:cubicBezTo>
                </a:path>
              </a:pathLst>
            </a:cu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0"/>
            <p:cNvSpPr/>
            <p:nvPr/>
          </p:nvSpPr>
          <p:spPr>
            <a:xfrm>
              <a:off x="1633511" y="3413772"/>
              <a:ext cx="1406769" cy="239151"/>
            </a:xfrm>
            <a:custGeom>
              <a:avLst/>
              <a:gdLst>
                <a:gd name="connsiteX0" fmla="*/ 0 w 1406769"/>
                <a:gd name="connsiteY0" fmla="*/ 239151 h 239151"/>
                <a:gd name="connsiteX1" fmla="*/ 182880 w 1406769"/>
                <a:gd name="connsiteY1" fmla="*/ 182880 h 239151"/>
                <a:gd name="connsiteX2" fmla="*/ 295422 w 1406769"/>
                <a:gd name="connsiteY2" fmla="*/ 112541 h 239151"/>
                <a:gd name="connsiteX3" fmla="*/ 337625 w 1406769"/>
                <a:gd name="connsiteY3" fmla="*/ 98474 h 239151"/>
                <a:gd name="connsiteX4" fmla="*/ 407963 w 1406769"/>
                <a:gd name="connsiteY4" fmla="*/ 56271 h 239151"/>
                <a:gd name="connsiteX5" fmla="*/ 436099 w 1406769"/>
                <a:gd name="connsiteY5" fmla="*/ 28135 h 239151"/>
                <a:gd name="connsiteX6" fmla="*/ 520505 w 1406769"/>
                <a:gd name="connsiteY6" fmla="*/ 0 h 239151"/>
                <a:gd name="connsiteX7" fmla="*/ 618979 w 1406769"/>
                <a:gd name="connsiteY7" fmla="*/ 14068 h 239151"/>
                <a:gd name="connsiteX8" fmla="*/ 703385 w 1406769"/>
                <a:gd name="connsiteY8" fmla="*/ 98474 h 239151"/>
                <a:gd name="connsiteX9" fmla="*/ 787791 w 1406769"/>
                <a:gd name="connsiteY9" fmla="*/ 154744 h 239151"/>
                <a:gd name="connsiteX10" fmla="*/ 872197 w 1406769"/>
                <a:gd name="connsiteY10" fmla="*/ 182880 h 239151"/>
                <a:gd name="connsiteX11" fmla="*/ 970671 w 1406769"/>
                <a:gd name="connsiteY11" fmla="*/ 225083 h 239151"/>
                <a:gd name="connsiteX12" fmla="*/ 1209822 w 1406769"/>
                <a:gd name="connsiteY12" fmla="*/ 196948 h 239151"/>
                <a:gd name="connsiteX13" fmla="*/ 1294228 w 1406769"/>
                <a:gd name="connsiteY13" fmla="*/ 168812 h 239151"/>
                <a:gd name="connsiteX14" fmla="*/ 1406769 w 1406769"/>
                <a:gd name="connsiteY14" fmla="*/ 112541 h 23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6769" h="239151">
                  <a:moveTo>
                    <a:pt x="0" y="239151"/>
                  </a:moveTo>
                  <a:cubicBezTo>
                    <a:pt x="60960" y="220394"/>
                    <a:pt x="122736" y="204108"/>
                    <a:pt x="182880" y="182880"/>
                  </a:cubicBezTo>
                  <a:cubicBezTo>
                    <a:pt x="261531" y="155120"/>
                    <a:pt x="220798" y="155183"/>
                    <a:pt x="295422" y="112541"/>
                  </a:cubicBezTo>
                  <a:cubicBezTo>
                    <a:pt x="308297" y="105184"/>
                    <a:pt x="323557" y="103163"/>
                    <a:pt x="337625" y="98474"/>
                  </a:cubicBezTo>
                  <a:cubicBezTo>
                    <a:pt x="408911" y="27185"/>
                    <a:pt x="316656" y="111055"/>
                    <a:pt x="407963" y="56271"/>
                  </a:cubicBezTo>
                  <a:cubicBezTo>
                    <a:pt x="419336" y="49447"/>
                    <a:pt x="424236" y="34067"/>
                    <a:pt x="436099" y="28135"/>
                  </a:cubicBezTo>
                  <a:cubicBezTo>
                    <a:pt x="462625" y="14872"/>
                    <a:pt x="520505" y="0"/>
                    <a:pt x="520505" y="0"/>
                  </a:cubicBezTo>
                  <a:cubicBezTo>
                    <a:pt x="553330" y="4689"/>
                    <a:pt x="589784" y="-1652"/>
                    <a:pt x="618979" y="14068"/>
                  </a:cubicBezTo>
                  <a:cubicBezTo>
                    <a:pt x="654012" y="32932"/>
                    <a:pt x="670278" y="76403"/>
                    <a:pt x="703385" y="98474"/>
                  </a:cubicBezTo>
                  <a:cubicBezTo>
                    <a:pt x="731520" y="117231"/>
                    <a:pt x="755712" y="144051"/>
                    <a:pt x="787791" y="154744"/>
                  </a:cubicBezTo>
                  <a:cubicBezTo>
                    <a:pt x="815926" y="164123"/>
                    <a:pt x="847521" y="166429"/>
                    <a:pt x="872197" y="182880"/>
                  </a:cubicBezTo>
                  <a:cubicBezTo>
                    <a:pt x="930487" y="221740"/>
                    <a:pt x="897998" y="206914"/>
                    <a:pt x="970671" y="225083"/>
                  </a:cubicBezTo>
                  <a:cubicBezTo>
                    <a:pt x="1090881" y="215836"/>
                    <a:pt x="1120150" y="223849"/>
                    <a:pt x="1209822" y="196948"/>
                  </a:cubicBezTo>
                  <a:cubicBezTo>
                    <a:pt x="1238229" y="188426"/>
                    <a:pt x="1267702" y="182075"/>
                    <a:pt x="1294228" y="168812"/>
                  </a:cubicBezTo>
                  <a:lnTo>
                    <a:pt x="1406769" y="112541"/>
                  </a:lnTo>
                </a:path>
              </a:pathLst>
            </a:cu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Box 41"/>
            <p:cNvSpPr txBox="1"/>
            <p:nvPr/>
          </p:nvSpPr>
          <p:spPr>
            <a:xfrm>
              <a:off x="2127275" y="2940576"/>
              <a:ext cx="677108" cy="592771"/>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6" name="TextBox 35"/>
            <p:cNvSpPr txBox="1"/>
            <p:nvPr/>
          </p:nvSpPr>
          <p:spPr>
            <a:xfrm>
              <a:off x="314950" y="2777997"/>
              <a:ext cx="154815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Attacking team</a:t>
              </a:r>
            </a:p>
          </p:txBody>
        </p:sp>
      </p:grpSp>
      <p:grpSp>
        <p:nvGrpSpPr>
          <p:cNvPr id="16" name="Group 15"/>
          <p:cNvGrpSpPr/>
          <p:nvPr/>
        </p:nvGrpSpPr>
        <p:grpSpPr>
          <a:xfrm>
            <a:off x="320383" y="4332593"/>
            <a:ext cx="2698795" cy="836503"/>
            <a:chOff x="320383" y="4332593"/>
            <a:chExt cx="2698795" cy="836503"/>
          </a:xfrm>
        </p:grpSpPr>
        <p:sp>
          <p:nvSpPr>
            <p:cNvPr id="12" name="Freeform 11"/>
            <p:cNvSpPr/>
            <p:nvPr/>
          </p:nvSpPr>
          <p:spPr>
            <a:xfrm>
              <a:off x="1739018" y="4873674"/>
              <a:ext cx="1280160" cy="295422"/>
            </a:xfrm>
            <a:custGeom>
              <a:avLst/>
              <a:gdLst>
                <a:gd name="connsiteX0" fmla="*/ 0 w 1280160"/>
                <a:gd name="connsiteY0" fmla="*/ 168812 h 295422"/>
                <a:gd name="connsiteX1" fmla="*/ 422030 w 1280160"/>
                <a:gd name="connsiteY1" fmla="*/ 126609 h 295422"/>
                <a:gd name="connsiteX2" fmla="*/ 464233 w 1280160"/>
                <a:gd name="connsiteY2" fmla="*/ 98474 h 295422"/>
                <a:gd name="connsiteX3" fmla="*/ 534572 w 1280160"/>
                <a:gd name="connsiteY3" fmla="*/ 84406 h 295422"/>
                <a:gd name="connsiteX4" fmla="*/ 590843 w 1280160"/>
                <a:gd name="connsiteY4" fmla="*/ 42203 h 295422"/>
                <a:gd name="connsiteX5" fmla="*/ 633046 w 1280160"/>
                <a:gd name="connsiteY5" fmla="*/ 28135 h 295422"/>
                <a:gd name="connsiteX6" fmla="*/ 675249 w 1280160"/>
                <a:gd name="connsiteY6" fmla="*/ 0 h 295422"/>
                <a:gd name="connsiteX7" fmla="*/ 815926 w 1280160"/>
                <a:gd name="connsiteY7" fmla="*/ 14068 h 295422"/>
                <a:gd name="connsiteX8" fmla="*/ 858129 w 1280160"/>
                <a:gd name="connsiteY8" fmla="*/ 56271 h 295422"/>
                <a:gd name="connsiteX9" fmla="*/ 914400 w 1280160"/>
                <a:gd name="connsiteY9" fmla="*/ 70339 h 295422"/>
                <a:gd name="connsiteX10" fmla="*/ 998806 w 1280160"/>
                <a:gd name="connsiteY10" fmla="*/ 126609 h 295422"/>
                <a:gd name="connsiteX11" fmla="*/ 1083212 w 1280160"/>
                <a:gd name="connsiteY11" fmla="*/ 154745 h 295422"/>
                <a:gd name="connsiteX12" fmla="*/ 1167618 w 1280160"/>
                <a:gd name="connsiteY12" fmla="*/ 225083 h 295422"/>
                <a:gd name="connsiteX13" fmla="*/ 1195753 w 1280160"/>
                <a:gd name="connsiteY13" fmla="*/ 253219 h 295422"/>
                <a:gd name="connsiteX14" fmla="*/ 1237957 w 1280160"/>
                <a:gd name="connsiteY14" fmla="*/ 267286 h 295422"/>
                <a:gd name="connsiteX15" fmla="*/ 1280160 w 1280160"/>
                <a:gd name="connsiteY15" fmla="*/ 295422 h 29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0160" h="295422">
                  <a:moveTo>
                    <a:pt x="0" y="168812"/>
                  </a:moveTo>
                  <a:cubicBezTo>
                    <a:pt x="140677" y="154744"/>
                    <a:pt x="282247" y="147788"/>
                    <a:pt x="422030" y="126609"/>
                  </a:cubicBezTo>
                  <a:cubicBezTo>
                    <a:pt x="438746" y="124076"/>
                    <a:pt x="448402" y="104410"/>
                    <a:pt x="464233" y="98474"/>
                  </a:cubicBezTo>
                  <a:cubicBezTo>
                    <a:pt x="486621" y="90078"/>
                    <a:pt x="511126" y="89095"/>
                    <a:pt x="534572" y="84406"/>
                  </a:cubicBezTo>
                  <a:cubicBezTo>
                    <a:pt x="553329" y="70338"/>
                    <a:pt x="570486" y="53836"/>
                    <a:pt x="590843" y="42203"/>
                  </a:cubicBezTo>
                  <a:cubicBezTo>
                    <a:pt x="603718" y="34846"/>
                    <a:pt x="619783" y="34767"/>
                    <a:pt x="633046" y="28135"/>
                  </a:cubicBezTo>
                  <a:cubicBezTo>
                    <a:pt x="648168" y="20574"/>
                    <a:pt x="661181" y="9378"/>
                    <a:pt x="675249" y="0"/>
                  </a:cubicBezTo>
                  <a:cubicBezTo>
                    <a:pt x="722141" y="4689"/>
                    <a:pt x="770884" y="209"/>
                    <a:pt x="815926" y="14068"/>
                  </a:cubicBezTo>
                  <a:cubicBezTo>
                    <a:pt x="834941" y="19919"/>
                    <a:pt x="840856" y="46400"/>
                    <a:pt x="858129" y="56271"/>
                  </a:cubicBezTo>
                  <a:cubicBezTo>
                    <a:pt x="874916" y="65864"/>
                    <a:pt x="895643" y="65650"/>
                    <a:pt x="914400" y="70339"/>
                  </a:cubicBezTo>
                  <a:cubicBezTo>
                    <a:pt x="942535" y="89096"/>
                    <a:pt x="966727" y="115916"/>
                    <a:pt x="998806" y="126609"/>
                  </a:cubicBezTo>
                  <a:lnTo>
                    <a:pt x="1083212" y="154745"/>
                  </a:lnTo>
                  <a:cubicBezTo>
                    <a:pt x="1183470" y="255003"/>
                    <a:pt x="1069684" y="146735"/>
                    <a:pt x="1167618" y="225083"/>
                  </a:cubicBezTo>
                  <a:cubicBezTo>
                    <a:pt x="1177975" y="233369"/>
                    <a:pt x="1184380" y="246395"/>
                    <a:pt x="1195753" y="253219"/>
                  </a:cubicBezTo>
                  <a:cubicBezTo>
                    <a:pt x="1208469" y="260848"/>
                    <a:pt x="1223889" y="262597"/>
                    <a:pt x="1237957" y="267286"/>
                  </a:cubicBezTo>
                  <a:lnTo>
                    <a:pt x="1280160" y="295422"/>
                  </a:ln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8"/>
            <p:cNvSpPr/>
            <p:nvPr/>
          </p:nvSpPr>
          <p:spPr>
            <a:xfrm>
              <a:off x="1703850" y="4339670"/>
              <a:ext cx="1308295" cy="183487"/>
            </a:xfrm>
            <a:custGeom>
              <a:avLst/>
              <a:gdLst>
                <a:gd name="connsiteX0" fmla="*/ 0 w 1308295"/>
                <a:gd name="connsiteY0" fmla="*/ 0 h 183487"/>
                <a:gd name="connsiteX1" fmla="*/ 70338 w 1308295"/>
                <a:gd name="connsiteY1" fmla="*/ 14067 h 183487"/>
                <a:gd name="connsiteX2" fmla="*/ 154744 w 1308295"/>
                <a:gd name="connsiteY2" fmla="*/ 42203 h 183487"/>
                <a:gd name="connsiteX3" fmla="*/ 196947 w 1308295"/>
                <a:gd name="connsiteY3" fmla="*/ 56270 h 183487"/>
                <a:gd name="connsiteX4" fmla="*/ 239150 w 1308295"/>
                <a:gd name="connsiteY4" fmla="*/ 70338 h 183487"/>
                <a:gd name="connsiteX5" fmla="*/ 281353 w 1308295"/>
                <a:gd name="connsiteY5" fmla="*/ 84406 h 183487"/>
                <a:gd name="connsiteX6" fmla="*/ 407963 w 1308295"/>
                <a:gd name="connsiteY6" fmla="*/ 154744 h 183487"/>
                <a:gd name="connsiteX7" fmla="*/ 450166 w 1308295"/>
                <a:gd name="connsiteY7" fmla="*/ 182880 h 183487"/>
                <a:gd name="connsiteX8" fmla="*/ 689317 w 1308295"/>
                <a:gd name="connsiteY8" fmla="*/ 154744 h 183487"/>
                <a:gd name="connsiteX9" fmla="*/ 731520 w 1308295"/>
                <a:gd name="connsiteY9" fmla="*/ 126609 h 183487"/>
                <a:gd name="connsiteX10" fmla="*/ 801858 w 1308295"/>
                <a:gd name="connsiteY10" fmla="*/ 112541 h 183487"/>
                <a:gd name="connsiteX11" fmla="*/ 886264 w 1308295"/>
                <a:gd name="connsiteY11" fmla="*/ 84406 h 183487"/>
                <a:gd name="connsiteX12" fmla="*/ 1209821 w 1308295"/>
                <a:gd name="connsiteY12" fmla="*/ 84406 h 183487"/>
                <a:gd name="connsiteX13" fmla="*/ 1237957 w 1308295"/>
                <a:gd name="connsiteY13" fmla="*/ 56270 h 183487"/>
                <a:gd name="connsiteX14" fmla="*/ 1280160 w 1308295"/>
                <a:gd name="connsiteY14" fmla="*/ 42203 h 183487"/>
                <a:gd name="connsiteX15" fmla="*/ 1308295 w 1308295"/>
                <a:gd name="connsiteY15" fmla="*/ 0 h 18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8295" h="183487">
                  <a:moveTo>
                    <a:pt x="0" y="0"/>
                  </a:moveTo>
                  <a:cubicBezTo>
                    <a:pt x="23446" y="4689"/>
                    <a:pt x="47270" y="7776"/>
                    <a:pt x="70338" y="14067"/>
                  </a:cubicBezTo>
                  <a:cubicBezTo>
                    <a:pt x="98950" y="21870"/>
                    <a:pt x="126609" y="32825"/>
                    <a:pt x="154744" y="42203"/>
                  </a:cubicBezTo>
                  <a:lnTo>
                    <a:pt x="196947" y="56270"/>
                  </a:lnTo>
                  <a:lnTo>
                    <a:pt x="239150" y="70338"/>
                  </a:lnTo>
                  <a:cubicBezTo>
                    <a:pt x="253218" y="75027"/>
                    <a:pt x="269015" y="76181"/>
                    <a:pt x="281353" y="84406"/>
                  </a:cubicBezTo>
                  <a:cubicBezTo>
                    <a:pt x="378098" y="148902"/>
                    <a:pt x="333680" y="129984"/>
                    <a:pt x="407963" y="154744"/>
                  </a:cubicBezTo>
                  <a:cubicBezTo>
                    <a:pt x="422031" y="164123"/>
                    <a:pt x="433288" y="181887"/>
                    <a:pt x="450166" y="182880"/>
                  </a:cubicBezTo>
                  <a:cubicBezTo>
                    <a:pt x="474036" y="184284"/>
                    <a:pt x="627003" y="185901"/>
                    <a:pt x="689317" y="154744"/>
                  </a:cubicBezTo>
                  <a:cubicBezTo>
                    <a:pt x="704439" y="147183"/>
                    <a:pt x="715689" y="132546"/>
                    <a:pt x="731520" y="126609"/>
                  </a:cubicBezTo>
                  <a:cubicBezTo>
                    <a:pt x="753908" y="118213"/>
                    <a:pt x="778790" y="118832"/>
                    <a:pt x="801858" y="112541"/>
                  </a:cubicBezTo>
                  <a:cubicBezTo>
                    <a:pt x="830470" y="104738"/>
                    <a:pt x="886264" y="84406"/>
                    <a:pt x="886264" y="84406"/>
                  </a:cubicBezTo>
                  <a:cubicBezTo>
                    <a:pt x="996178" y="92861"/>
                    <a:pt x="1100766" y="111670"/>
                    <a:pt x="1209821" y="84406"/>
                  </a:cubicBezTo>
                  <a:cubicBezTo>
                    <a:pt x="1222688" y="81189"/>
                    <a:pt x="1226584" y="63094"/>
                    <a:pt x="1237957" y="56270"/>
                  </a:cubicBezTo>
                  <a:cubicBezTo>
                    <a:pt x="1250672" y="48641"/>
                    <a:pt x="1266092" y="46892"/>
                    <a:pt x="1280160" y="42203"/>
                  </a:cubicBezTo>
                  <a:lnTo>
                    <a:pt x="1308295" y="0"/>
                  </a:ln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p:cNvSpPr txBox="1"/>
            <p:nvPr/>
          </p:nvSpPr>
          <p:spPr>
            <a:xfrm>
              <a:off x="2127275" y="4428375"/>
              <a:ext cx="677108" cy="592771"/>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6" name="TextBox 45"/>
            <p:cNvSpPr txBox="1"/>
            <p:nvPr/>
          </p:nvSpPr>
          <p:spPr>
            <a:xfrm>
              <a:off x="320383" y="4332593"/>
              <a:ext cx="153728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Defending team</a:t>
              </a:r>
            </a:p>
          </p:txBody>
        </p:sp>
      </p:grpSp>
      <p:grpSp>
        <p:nvGrpSpPr>
          <p:cNvPr id="20" name="Group 19"/>
          <p:cNvGrpSpPr/>
          <p:nvPr/>
        </p:nvGrpSpPr>
        <p:grpSpPr>
          <a:xfrm>
            <a:off x="320383" y="5546345"/>
            <a:ext cx="2649559" cy="527539"/>
            <a:chOff x="320383" y="5546345"/>
            <a:chExt cx="2649559" cy="527539"/>
          </a:xfrm>
        </p:grpSpPr>
        <p:sp>
          <p:nvSpPr>
            <p:cNvPr id="13" name="Freeform 12"/>
            <p:cNvSpPr/>
            <p:nvPr/>
          </p:nvSpPr>
          <p:spPr>
            <a:xfrm>
              <a:off x="1703850" y="5609650"/>
              <a:ext cx="1266092" cy="464234"/>
            </a:xfrm>
            <a:custGeom>
              <a:avLst/>
              <a:gdLst>
                <a:gd name="connsiteX0" fmla="*/ 0 w 1266092"/>
                <a:gd name="connsiteY0" fmla="*/ 0 h 464234"/>
                <a:gd name="connsiteX1" fmla="*/ 56270 w 1266092"/>
                <a:gd name="connsiteY1" fmla="*/ 168813 h 464234"/>
                <a:gd name="connsiteX2" fmla="*/ 84406 w 1266092"/>
                <a:gd name="connsiteY2" fmla="*/ 196948 h 464234"/>
                <a:gd name="connsiteX3" fmla="*/ 98473 w 1266092"/>
                <a:gd name="connsiteY3" fmla="*/ 239151 h 464234"/>
                <a:gd name="connsiteX4" fmla="*/ 126609 w 1266092"/>
                <a:gd name="connsiteY4" fmla="*/ 281354 h 464234"/>
                <a:gd name="connsiteX5" fmla="*/ 211015 w 1266092"/>
                <a:gd name="connsiteY5" fmla="*/ 309490 h 464234"/>
                <a:gd name="connsiteX6" fmla="*/ 365760 w 1266092"/>
                <a:gd name="connsiteY6" fmla="*/ 295422 h 464234"/>
                <a:gd name="connsiteX7" fmla="*/ 407963 w 1266092"/>
                <a:gd name="connsiteY7" fmla="*/ 267287 h 464234"/>
                <a:gd name="connsiteX8" fmla="*/ 450166 w 1266092"/>
                <a:gd name="connsiteY8" fmla="*/ 253219 h 464234"/>
                <a:gd name="connsiteX9" fmla="*/ 604910 w 1266092"/>
                <a:gd name="connsiteY9" fmla="*/ 267287 h 464234"/>
                <a:gd name="connsiteX10" fmla="*/ 703384 w 1266092"/>
                <a:gd name="connsiteY10" fmla="*/ 379828 h 464234"/>
                <a:gd name="connsiteX11" fmla="*/ 787790 w 1266092"/>
                <a:gd name="connsiteY11" fmla="*/ 436099 h 464234"/>
                <a:gd name="connsiteX12" fmla="*/ 829993 w 1266092"/>
                <a:gd name="connsiteY12" fmla="*/ 464234 h 464234"/>
                <a:gd name="connsiteX13" fmla="*/ 970670 w 1266092"/>
                <a:gd name="connsiteY13" fmla="*/ 450167 h 464234"/>
                <a:gd name="connsiteX14" fmla="*/ 1041009 w 1266092"/>
                <a:gd name="connsiteY14" fmla="*/ 393896 h 464234"/>
                <a:gd name="connsiteX15" fmla="*/ 1097280 w 1266092"/>
                <a:gd name="connsiteY15" fmla="*/ 351693 h 464234"/>
                <a:gd name="connsiteX16" fmla="*/ 1125415 w 1266092"/>
                <a:gd name="connsiteY16" fmla="*/ 309490 h 464234"/>
                <a:gd name="connsiteX17" fmla="*/ 1153550 w 1266092"/>
                <a:gd name="connsiteY17" fmla="*/ 281354 h 464234"/>
                <a:gd name="connsiteX18" fmla="*/ 1167618 w 1266092"/>
                <a:gd name="connsiteY18" fmla="*/ 239151 h 464234"/>
                <a:gd name="connsiteX19" fmla="*/ 1195753 w 1266092"/>
                <a:gd name="connsiteY19" fmla="*/ 196948 h 464234"/>
                <a:gd name="connsiteX20" fmla="*/ 1237957 w 1266092"/>
                <a:gd name="connsiteY20" fmla="*/ 112542 h 464234"/>
                <a:gd name="connsiteX21" fmla="*/ 1266092 w 1266092"/>
                <a:gd name="connsiteY21" fmla="*/ 42204 h 46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6092" h="464234">
                  <a:moveTo>
                    <a:pt x="0" y="0"/>
                  </a:moveTo>
                  <a:cubicBezTo>
                    <a:pt x="18757" y="56271"/>
                    <a:pt x="32905" y="114294"/>
                    <a:pt x="56270" y="168813"/>
                  </a:cubicBezTo>
                  <a:cubicBezTo>
                    <a:pt x="61495" y="181004"/>
                    <a:pt x="77582" y="185575"/>
                    <a:pt x="84406" y="196948"/>
                  </a:cubicBezTo>
                  <a:cubicBezTo>
                    <a:pt x="92035" y="209663"/>
                    <a:pt x="91841" y="225888"/>
                    <a:pt x="98473" y="239151"/>
                  </a:cubicBezTo>
                  <a:cubicBezTo>
                    <a:pt x="106034" y="254273"/>
                    <a:pt x="112272" y="272393"/>
                    <a:pt x="126609" y="281354"/>
                  </a:cubicBezTo>
                  <a:cubicBezTo>
                    <a:pt x="151758" y="297072"/>
                    <a:pt x="211015" y="309490"/>
                    <a:pt x="211015" y="309490"/>
                  </a:cubicBezTo>
                  <a:cubicBezTo>
                    <a:pt x="262597" y="304801"/>
                    <a:pt x="315115" y="306274"/>
                    <a:pt x="365760" y="295422"/>
                  </a:cubicBezTo>
                  <a:cubicBezTo>
                    <a:pt x="382292" y="291879"/>
                    <a:pt x="392841" y="274848"/>
                    <a:pt x="407963" y="267287"/>
                  </a:cubicBezTo>
                  <a:cubicBezTo>
                    <a:pt x="421226" y="260655"/>
                    <a:pt x="436098" y="257908"/>
                    <a:pt x="450166" y="253219"/>
                  </a:cubicBezTo>
                  <a:cubicBezTo>
                    <a:pt x="501747" y="257908"/>
                    <a:pt x="556414" y="249101"/>
                    <a:pt x="604910" y="267287"/>
                  </a:cubicBezTo>
                  <a:cubicBezTo>
                    <a:pt x="654497" y="285882"/>
                    <a:pt x="673534" y="342515"/>
                    <a:pt x="703384" y="379828"/>
                  </a:cubicBezTo>
                  <a:cubicBezTo>
                    <a:pt x="735055" y="419417"/>
                    <a:pt x="737512" y="407369"/>
                    <a:pt x="787790" y="436099"/>
                  </a:cubicBezTo>
                  <a:cubicBezTo>
                    <a:pt x="802470" y="444487"/>
                    <a:pt x="815925" y="454856"/>
                    <a:pt x="829993" y="464234"/>
                  </a:cubicBezTo>
                  <a:cubicBezTo>
                    <a:pt x="876885" y="459545"/>
                    <a:pt x="924751" y="460764"/>
                    <a:pt x="970670" y="450167"/>
                  </a:cubicBezTo>
                  <a:cubicBezTo>
                    <a:pt x="999528" y="443508"/>
                    <a:pt x="1020043" y="411367"/>
                    <a:pt x="1041009" y="393896"/>
                  </a:cubicBezTo>
                  <a:cubicBezTo>
                    <a:pt x="1059021" y="378886"/>
                    <a:pt x="1078523" y="365761"/>
                    <a:pt x="1097280" y="351693"/>
                  </a:cubicBezTo>
                  <a:cubicBezTo>
                    <a:pt x="1106658" y="337625"/>
                    <a:pt x="1114853" y="322692"/>
                    <a:pt x="1125415" y="309490"/>
                  </a:cubicBezTo>
                  <a:cubicBezTo>
                    <a:pt x="1133700" y="299133"/>
                    <a:pt x="1146726" y="292727"/>
                    <a:pt x="1153550" y="281354"/>
                  </a:cubicBezTo>
                  <a:cubicBezTo>
                    <a:pt x="1161179" y="268638"/>
                    <a:pt x="1160986" y="252414"/>
                    <a:pt x="1167618" y="239151"/>
                  </a:cubicBezTo>
                  <a:cubicBezTo>
                    <a:pt x="1175179" y="224029"/>
                    <a:pt x="1188192" y="212070"/>
                    <a:pt x="1195753" y="196948"/>
                  </a:cubicBezTo>
                  <a:cubicBezTo>
                    <a:pt x="1253992" y="80471"/>
                    <a:pt x="1157329" y="233481"/>
                    <a:pt x="1237957" y="112542"/>
                  </a:cubicBezTo>
                  <a:cubicBezTo>
                    <a:pt x="1255340" y="60392"/>
                    <a:pt x="1245392" y="83602"/>
                    <a:pt x="1266092" y="42204"/>
                  </a:cubicBezTo>
                </a:path>
              </a:pathLst>
            </a:cu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TextBox 46"/>
            <p:cNvSpPr txBox="1"/>
            <p:nvPr/>
          </p:nvSpPr>
          <p:spPr>
            <a:xfrm>
              <a:off x="320383" y="5546345"/>
              <a:ext cx="15372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Ball</a:t>
              </a:r>
            </a:p>
          </p:txBody>
        </p:sp>
      </p:grpSp>
      <p:sp>
        <p:nvSpPr>
          <p:cNvPr id="48" name="TextBox 47"/>
          <p:cNvSpPr txBox="1"/>
          <p:nvPr/>
        </p:nvSpPr>
        <p:spPr>
          <a:xfrm>
            <a:off x="2987584" y="1324042"/>
            <a:ext cx="173931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Similarities between trajectories</a:t>
            </a:r>
          </a:p>
        </p:txBody>
      </p:sp>
      <p:cxnSp>
        <p:nvCxnSpPr>
          <p:cNvPr id="25" name="Straight Arrow Connector 24"/>
          <p:cNvCxnSpPr/>
          <p:nvPr/>
        </p:nvCxnSpPr>
        <p:spPr>
          <a:xfrm>
            <a:off x="3857243" y="2420149"/>
            <a:ext cx="0" cy="422814"/>
          </a:xfrm>
          <a:prstGeom prst="straightConnector1">
            <a:avLst/>
          </a:prstGeom>
          <a:ln w="9525" cap="flat" cmpd="sng" algn="ctr">
            <a:solidFill>
              <a:srgbClr val="C0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96445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6" grpId="0" animBg="1"/>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F0C88-0165-4FC4-8B5E-8BECB1048F4D}" type="slidenum">
              <a:rPr kumimoji="0" lang="en-US" sz="11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Autofit/>
          </a:bodyPr>
          <a:lstStyle/>
          <a:p>
            <a:r>
              <a:rPr lang="en-US" dirty="0"/>
              <a:t>Existing Play Similarity Measurements (2) – Role-based Alignment Approach</a:t>
            </a:r>
          </a:p>
        </p:txBody>
      </p:sp>
      <p:sp>
        <p:nvSpPr>
          <p:cNvPr id="33" name="Rectangle 32"/>
          <p:cNvSpPr/>
          <p:nvPr/>
        </p:nvSpPr>
        <p:spPr>
          <a:xfrm>
            <a:off x="6439943" y="1328802"/>
            <a:ext cx="4569915" cy="148194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Efficiency Issue</a:t>
            </a: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Quadratic</a:t>
            </a: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 for computing the weight of each edge</a:t>
            </a:r>
          </a:p>
        </p:txBody>
      </p:sp>
      <p:sp>
        <p:nvSpPr>
          <p:cNvPr id="46" name="Rectangle 45"/>
          <p:cNvSpPr/>
          <p:nvPr/>
        </p:nvSpPr>
        <p:spPr>
          <a:xfrm>
            <a:off x="6439943" y="3069347"/>
            <a:ext cx="4569915" cy="148194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Effectiveness Issue</a:t>
            </a: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Assumptions</a:t>
            </a: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 not justified</a:t>
            </a:r>
            <a:endPar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47" name="Rectangle 46"/>
          <p:cNvSpPr/>
          <p:nvPr/>
        </p:nvSpPr>
        <p:spPr>
          <a:xfrm>
            <a:off x="6439943" y="4809891"/>
            <a:ext cx="4569915" cy="148194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Robustness Issue</a:t>
            </a: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No mechanisms for handling </a:t>
            </a: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noises</a:t>
            </a:r>
          </a:p>
        </p:txBody>
      </p:sp>
      <p:pic>
        <p:nvPicPr>
          <p:cNvPr id="35" name="Picture 34"/>
          <p:cNvPicPr>
            <a:picLocks noChangeAspect="1"/>
          </p:cNvPicPr>
          <p:nvPr/>
        </p:nvPicPr>
        <p:blipFill>
          <a:blip r:embed="rId3"/>
          <a:stretch>
            <a:fillRect/>
          </a:stretch>
        </p:blipFill>
        <p:spPr>
          <a:xfrm>
            <a:off x="1587205" y="1268389"/>
            <a:ext cx="1371600" cy="919919"/>
          </a:xfrm>
          <a:prstGeom prst="rect">
            <a:avLst/>
          </a:prstGeom>
        </p:spPr>
      </p:pic>
      <p:sp>
        <p:nvSpPr>
          <p:cNvPr id="36" name="Freeform 35"/>
          <p:cNvSpPr/>
          <p:nvPr/>
        </p:nvSpPr>
        <p:spPr>
          <a:xfrm>
            <a:off x="1699831" y="2653049"/>
            <a:ext cx="1434905" cy="379828"/>
          </a:xfrm>
          <a:custGeom>
            <a:avLst/>
            <a:gdLst>
              <a:gd name="connsiteX0" fmla="*/ 0 w 1434905"/>
              <a:gd name="connsiteY0" fmla="*/ 0 h 379828"/>
              <a:gd name="connsiteX1" fmla="*/ 492370 w 1434905"/>
              <a:gd name="connsiteY1" fmla="*/ 253218 h 379828"/>
              <a:gd name="connsiteX2" fmla="*/ 562708 w 1434905"/>
              <a:gd name="connsiteY2" fmla="*/ 323557 h 379828"/>
              <a:gd name="connsiteX3" fmla="*/ 647114 w 1434905"/>
              <a:gd name="connsiteY3" fmla="*/ 379828 h 379828"/>
              <a:gd name="connsiteX4" fmla="*/ 801859 w 1434905"/>
              <a:gd name="connsiteY4" fmla="*/ 351692 h 379828"/>
              <a:gd name="connsiteX5" fmla="*/ 900333 w 1434905"/>
              <a:gd name="connsiteY5" fmla="*/ 267286 h 379828"/>
              <a:gd name="connsiteX6" fmla="*/ 928468 w 1434905"/>
              <a:gd name="connsiteY6" fmla="*/ 225083 h 379828"/>
              <a:gd name="connsiteX7" fmla="*/ 970671 w 1434905"/>
              <a:gd name="connsiteY7" fmla="*/ 196948 h 379828"/>
              <a:gd name="connsiteX8" fmla="*/ 998806 w 1434905"/>
              <a:gd name="connsiteY8" fmla="*/ 168812 h 379828"/>
              <a:gd name="connsiteX9" fmla="*/ 1181686 w 1434905"/>
              <a:gd name="connsiteY9" fmla="*/ 239151 h 379828"/>
              <a:gd name="connsiteX10" fmla="*/ 1195754 w 1434905"/>
              <a:gd name="connsiteY10" fmla="*/ 281354 h 379828"/>
              <a:gd name="connsiteX11" fmla="*/ 1322363 w 1434905"/>
              <a:gd name="connsiteY11" fmla="*/ 140677 h 379828"/>
              <a:gd name="connsiteX12" fmla="*/ 1364566 w 1434905"/>
              <a:gd name="connsiteY12" fmla="*/ 84406 h 379828"/>
              <a:gd name="connsiteX13" fmla="*/ 1434905 w 1434905"/>
              <a:gd name="connsiteY13" fmla="*/ 42203 h 37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4905" h="379828">
                <a:moveTo>
                  <a:pt x="0" y="0"/>
                </a:moveTo>
                <a:cubicBezTo>
                  <a:pt x="164123" y="84406"/>
                  <a:pt x="332377" y="161222"/>
                  <a:pt x="492370" y="253218"/>
                </a:cubicBezTo>
                <a:cubicBezTo>
                  <a:pt x="521115" y="269746"/>
                  <a:pt x="535119" y="305164"/>
                  <a:pt x="562708" y="323557"/>
                </a:cubicBezTo>
                <a:lnTo>
                  <a:pt x="647114" y="379828"/>
                </a:lnTo>
                <a:cubicBezTo>
                  <a:pt x="685913" y="374978"/>
                  <a:pt x="758486" y="373378"/>
                  <a:pt x="801859" y="351692"/>
                </a:cubicBezTo>
                <a:cubicBezTo>
                  <a:pt x="833679" y="335782"/>
                  <a:pt x="883027" y="293246"/>
                  <a:pt x="900333" y="267286"/>
                </a:cubicBezTo>
                <a:cubicBezTo>
                  <a:pt x="909711" y="253218"/>
                  <a:pt x="916513" y="237038"/>
                  <a:pt x="928468" y="225083"/>
                </a:cubicBezTo>
                <a:cubicBezTo>
                  <a:pt x="940423" y="213128"/>
                  <a:pt x="957469" y="207510"/>
                  <a:pt x="970671" y="196948"/>
                </a:cubicBezTo>
                <a:cubicBezTo>
                  <a:pt x="981028" y="188662"/>
                  <a:pt x="989428" y="178191"/>
                  <a:pt x="998806" y="168812"/>
                </a:cubicBezTo>
                <a:cubicBezTo>
                  <a:pt x="1127041" y="181636"/>
                  <a:pt x="1129005" y="146959"/>
                  <a:pt x="1181686" y="239151"/>
                </a:cubicBezTo>
                <a:cubicBezTo>
                  <a:pt x="1189043" y="252026"/>
                  <a:pt x="1191065" y="267286"/>
                  <a:pt x="1195754" y="281354"/>
                </a:cubicBezTo>
                <a:cubicBezTo>
                  <a:pt x="1276973" y="227207"/>
                  <a:pt x="1227813" y="266743"/>
                  <a:pt x="1322363" y="140677"/>
                </a:cubicBezTo>
                <a:cubicBezTo>
                  <a:pt x="1336431" y="121920"/>
                  <a:pt x="1342323" y="91820"/>
                  <a:pt x="1364566" y="84406"/>
                </a:cubicBezTo>
                <a:cubicBezTo>
                  <a:pt x="1419352" y="66144"/>
                  <a:pt x="1396284" y="80824"/>
                  <a:pt x="1434905" y="42203"/>
                </a:cubicBezTo>
              </a:path>
            </a:pathLst>
          </a:cu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37"/>
          <p:cNvSpPr/>
          <p:nvPr/>
        </p:nvSpPr>
        <p:spPr>
          <a:xfrm>
            <a:off x="1633511" y="3413772"/>
            <a:ext cx="1406769" cy="239151"/>
          </a:xfrm>
          <a:custGeom>
            <a:avLst/>
            <a:gdLst>
              <a:gd name="connsiteX0" fmla="*/ 0 w 1406769"/>
              <a:gd name="connsiteY0" fmla="*/ 239151 h 239151"/>
              <a:gd name="connsiteX1" fmla="*/ 182880 w 1406769"/>
              <a:gd name="connsiteY1" fmla="*/ 182880 h 239151"/>
              <a:gd name="connsiteX2" fmla="*/ 295422 w 1406769"/>
              <a:gd name="connsiteY2" fmla="*/ 112541 h 239151"/>
              <a:gd name="connsiteX3" fmla="*/ 337625 w 1406769"/>
              <a:gd name="connsiteY3" fmla="*/ 98474 h 239151"/>
              <a:gd name="connsiteX4" fmla="*/ 407963 w 1406769"/>
              <a:gd name="connsiteY4" fmla="*/ 56271 h 239151"/>
              <a:gd name="connsiteX5" fmla="*/ 436099 w 1406769"/>
              <a:gd name="connsiteY5" fmla="*/ 28135 h 239151"/>
              <a:gd name="connsiteX6" fmla="*/ 520505 w 1406769"/>
              <a:gd name="connsiteY6" fmla="*/ 0 h 239151"/>
              <a:gd name="connsiteX7" fmla="*/ 618979 w 1406769"/>
              <a:gd name="connsiteY7" fmla="*/ 14068 h 239151"/>
              <a:gd name="connsiteX8" fmla="*/ 703385 w 1406769"/>
              <a:gd name="connsiteY8" fmla="*/ 98474 h 239151"/>
              <a:gd name="connsiteX9" fmla="*/ 787791 w 1406769"/>
              <a:gd name="connsiteY9" fmla="*/ 154744 h 239151"/>
              <a:gd name="connsiteX10" fmla="*/ 872197 w 1406769"/>
              <a:gd name="connsiteY10" fmla="*/ 182880 h 239151"/>
              <a:gd name="connsiteX11" fmla="*/ 970671 w 1406769"/>
              <a:gd name="connsiteY11" fmla="*/ 225083 h 239151"/>
              <a:gd name="connsiteX12" fmla="*/ 1209822 w 1406769"/>
              <a:gd name="connsiteY12" fmla="*/ 196948 h 239151"/>
              <a:gd name="connsiteX13" fmla="*/ 1294228 w 1406769"/>
              <a:gd name="connsiteY13" fmla="*/ 168812 h 239151"/>
              <a:gd name="connsiteX14" fmla="*/ 1406769 w 1406769"/>
              <a:gd name="connsiteY14" fmla="*/ 112541 h 23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6769" h="239151">
                <a:moveTo>
                  <a:pt x="0" y="239151"/>
                </a:moveTo>
                <a:cubicBezTo>
                  <a:pt x="60960" y="220394"/>
                  <a:pt x="122736" y="204108"/>
                  <a:pt x="182880" y="182880"/>
                </a:cubicBezTo>
                <a:cubicBezTo>
                  <a:pt x="261531" y="155120"/>
                  <a:pt x="220798" y="155183"/>
                  <a:pt x="295422" y="112541"/>
                </a:cubicBezTo>
                <a:cubicBezTo>
                  <a:pt x="308297" y="105184"/>
                  <a:pt x="323557" y="103163"/>
                  <a:pt x="337625" y="98474"/>
                </a:cubicBezTo>
                <a:cubicBezTo>
                  <a:pt x="408911" y="27185"/>
                  <a:pt x="316656" y="111055"/>
                  <a:pt x="407963" y="56271"/>
                </a:cubicBezTo>
                <a:cubicBezTo>
                  <a:pt x="419336" y="49447"/>
                  <a:pt x="424236" y="34067"/>
                  <a:pt x="436099" y="28135"/>
                </a:cubicBezTo>
                <a:cubicBezTo>
                  <a:pt x="462625" y="14872"/>
                  <a:pt x="520505" y="0"/>
                  <a:pt x="520505" y="0"/>
                </a:cubicBezTo>
                <a:cubicBezTo>
                  <a:pt x="553330" y="4689"/>
                  <a:pt x="589784" y="-1652"/>
                  <a:pt x="618979" y="14068"/>
                </a:cubicBezTo>
                <a:cubicBezTo>
                  <a:pt x="654012" y="32932"/>
                  <a:pt x="670278" y="76403"/>
                  <a:pt x="703385" y="98474"/>
                </a:cubicBezTo>
                <a:cubicBezTo>
                  <a:pt x="731520" y="117231"/>
                  <a:pt x="755712" y="144051"/>
                  <a:pt x="787791" y="154744"/>
                </a:cubicBezTo>
                <a:cubicBezTo>
                  <a:pt x="815926" y="164123"/>
                  <a:pt x="847521" y="166429"/>
                  <a:pt x="872197" y="182880"/>
                </a:cubicBezTo>
                <a:cubicBezTo>
                  <a:pt x="930487" y="221740"/>
                  <a:pt x="897998" y="206914"/>
                  <a:pt x="970671" y="225083"/>
                </a:cubicBezTo>
                <a:cubicBezTo>
                  <a:pt x="1090881" y="215836"/>
                  <a:pt x="1120150" y="223849"/>
                  <a:pt x="1209822" y="196948"/>
                </a:cubicBezTo>
                <a:cubicBezTo>
                  <a:pt x="1238229" y="188426"/>
                  <a:pt x="1267702" y="182075"/>
                  <a:pt x="1294228" y="168812"/>
                </a:cubicBezTo>
                <a:lnTo>
                  <a:pt x="1406769" y="112541"/>
                </a:lnTo>
              </a:path>
            </a:pathLst>
          </a:cu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8"/>
          <p:cNvSpPr/>
          <p:nvPr/>
        </p:nvSpPr>
        <p:spPr>
          <a:xfrm>
            <a:off x="1739018" y="4873674"/>
            <a:ext cx="1280160" cy="295422"/>
          </a:xfrm>
          <a:custGeom>
            <a:avLst/>
            <a:gdLst>
              <a:gd name="connsiteX0" fmla="*/ 0 w 1280160"/>
              <a:gd name="connsiteY0" fmla="*/ 168812 h 295422"/>
              <a:gd name="connsiteX1" fmla="*/ 422030 w 1280160"/>
              <a:gd name="connsiteY1" fmla="*/ 126609 h 295422"/>
              <a:gd name="connsiteX2" fmla="*/ 464233 w 1280160"/>
              <a:gd name="connsiteY2" fmla="*/ 98474 h 295422"/>
              <a:gd name="connsiteX3" fmla="*/ 534572 w 1280160"/>
              <a:gd name="connsiteY3" fmla="*/ 84406 h 295422"/>
              <a:gd name="connsiteX4" fmla="*/ 590843 w 1280160"/>
              <a:gd name="connsiteY4" fmla="*/ 42203 h 295422"/>
              <a:gd name="connsiteX5" fmla="*/ 633046 w 1280160"/>
              <a:gd name="connsiteY5" fmla="*/ 28135 h 295422"/>
              <a:gd name="connsiteX6" fmla="*/ 675249 w 1280160"/>
              <a:gd name="connsiteY6" fmla="*/ 0 h 295422"/>
              <a:gd name="connsiteX7" fmla="*/ 815926 w 1280160"/>
              <a:gd name="connsiteY7" fmla="*/ 14068 h 295422"/>
              <a:gd name="connsiteX8" fmla="*/ 858129 w 1280160"/>
              <a:gd name="connsiteY8" fmla="*/ 56271 h 295422"/>
              <a:gd name="connsiteX9" fmla="*/ 914400 w 1280160"/>
              <a:gd name="connsiteY9" fmla="*/ 70339 h 295422"/>
              <a:gd name="connsiteX10" fmla="*/ 998806 w 1280160"/>
              <a:gd name="connsiteY10" fmla="*/ 126609 h 295422"/>
              <a:gd name="connsiteX11" fmla="*/ 1083212 w 1280160"/>
              <a:gd name="connsiteY11" fmla="*/ 154745 h 295422"/>
              <a:gd name="connsiteX12" fmla="*/ 1167618 w 1280160"/>
              <a:gd name="connsiteY12" fmla="*/ 225083 h 295422"/>
              <a:gd name="connsiteX13" fmla="*/ 1195753 w 1280160"/>
              <a:gd name="connsiteY13" fmla="*/ 253219 h 295422"/>
              <a:gd name="connsiteX14" fmla="*/ 1237957 w 1280160"/>
              <a:gd name="connsiteY14" fmla="*/ 267286 h 295422"/>
              <a:gd name="connsiteX15" fmla="*/ 1280160 w 1280160"/>
              <a:gd name="connsiteY15" fmla="*/ 295422 h 29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0160" h="295422">
                <a:moveTo>
                  <a:pt x="0" y="168812"/>
                </a:moveTo>
                <a:cubicBezTo>
                  <a:pt x="140677" y="154744"/>
                  <a:pt x="282247" y="147788"/>
                  <a:pt x="422030" y="126609"/>
                </a:cubicBezTo>
                <a:cubicBezTo>
                  <a:pt x="438746" y="124076"/>
                  <a:pt x="448402" y="104410"/>
                  <a:pt x="464233" y="98474"/>
                </a:cubicBezTo>
                <a:cubicBezTo>
                  <a:pt x="486621" y="90078"/>
                  <a:pt x="511126" y="89095"/>
                  <a:pt x="534572" y="84406"/>
                </a:cubicBezTo>
                <a:cubicBezTo>
                  <a:pt x="553329" y="70338"/>
                  <a:pt x="570486" y="53836"/>
                  <a:pt x="590843" y="42203"/>
                </a:cubicBezTo>
                <a:cubicBezTo>
                  <a:pt x="603718" y="34846"/>
                  <a:pt x="619783" y="34767"/>
                  <a:pt x="633046" y="28135"/>
                </a:cubicBezTo>
                <a:cubicBezTo>
                  <a:pt x="648168" y="20574"/>
                  <a:pt x="661181" y="9378"/>
                  <a:pt x="675249" y="0"/>
                </a:cubicBezTo>
                <a:cubicBezTo>
                  <a:pt x="722141" y="4689"/>
                  <a:pt x="770884" y="209"/>
                  <a:pt x="815926" y="14068"/>
                </a:cubicBezTo>
                <a:cubicBezTo>
                  <a:pt x="834941" y="19919"/>
                  <a:pt x="840856" y="46400"/>
                  <a:pt x="858129" y="56271"/>
                </a:cubicBezTo>
                <a:cubicBezTo>
                  <a:pt x="874916" y="65864"/>
                  <a:pt x="895643" y="65650"/>
                  <a:pt x="914400" y="70339"/>
                </a:cubicBezTo>
                <a:cubicBezTo>
                  <a:pt x="942535" y="89096"/>
                  <a:pt x="966727" y="115916"/>
                  <a:pt x="998806" y="126609"/>
                </a:cubicBezTo>
                <a:lnTo>
                  <a:pt x="1083212" y="154745"/>
                </a:lnTo>
                <a:cubicBezTo>
                  <a:pt x="1183470" y="255003"/>
                  <a:pt x="1069684" y="146735"/>
                  <a:pt x="1167618" y="225083"/>
                </a:cubicBezTo>
                <a:cubicBezTo>
                  <a:pt x="1177975" y="233369"/>
                  <a:pt x="1184380" y="246395"/>
                  <a:pt x="1195753" y="253219"/>
                </a:cubicBezTo>
                <a:cubicBezTo>
                  <a:pt x="1208469" y="260848"/>
                  <a:pt x="1223889" y="262597"/>
                  <a:pt x="1237957" y="267286"/>
                </a:cubicBezTo>
                <a:lnTo>
                  <a:pt x="1280160" y="295422"/>
                </a:ln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47"/>
          <p:cNvSpPr/>
          <p:nvPr/>
        </p:nvSpPr>
        <p:spPr>
          <a:xfrm>
            <a:off x="1703850" y="5609650"/>
            <a:ext cx="1266092" cy="464234"/>
          </a:xfrm>
          <a:custGeom>
            <a:avLst/>
            <a:gdLst>
              <a:gd name="connsiteX0" fmla="*/ 0 w 1266092"/>
              <a:gd name="connsiteY0" fmla="*/ 0 h 464234"/>
              <a:gd name="connsiteX1" fmla="*/ 56270 w 1266092"/>
              <a:gd name="connsiteY1" fmla="*/ 168813 h 464234"/>
              <a:gd name="connsiteX2" fmla="*/ 84406 w 1266092"/>
              <a:gd name="connsiteY2" fmla="*/ 196948 h 464234"/>
              <a:gd name="connsiteX3" fmla="*/ 98473 w 1266092"/>
              <a:gd name="connsiteY3" fmla="*/ 239151 h 464234"/>
              <a:gd name="connsiteX4" fmla="*/ 126609 w 1266092"/>
              <a:gd name="connsiteY4" fmla="*/ 281354 h 464234"/>
              <a:gd name="connsiteX5" fmla="*/ 211015 w 1266092"/>
              <a:gd name="connsiteY5" fmla="*/ 309490 h 464234"/>
              <a:gd name="connsiteX6" fmla="*/ 365760 w 1266092"/>
              <a:gd name="connsiteY6" fmla="*/ 295422 h 464234"/>
              <a:gd name="connsiteX7" fmla="*/ 407963 w 1266092"/>
              <a:gd name="connsiteY7" fmla="*/ 267287 h 464234"/>
              <a:gd name="connsiteX8" fmla="*/ 450166 w 1266092"/>
              <a:gd name="connsiteY8" fmla="*/ 253219 h 464234"/>
              <a:gd name="connsiteX9" fmla="*/ 604910 w 1266092"/>
              <a:gd name="connsiteY9" fmla="*/ 267287 h 464234"/>
              <a:gd name="connsiteX10" fmla="*/ 703384 w 1266092"/>
              <a:gd name="connsiteY10" fmla="*/ 379828 h 464234"/>
              <a:gd name="connsiteX11" fmla="*/ 787790 w 1266092"/>
              <a:gd name="connsiteY11" fmla="*/ 436099 h 464234"/>
              <a:gd name="connsiteX12" fmla="*/ 829993 w 1266092"/>
              <a:gd name="connsiteY12" fmla="*/ 464234 h 464234"/>
              <a:gd name="connsiteX13" fmla="*/ 970670 w 1266092"/>
              <a:gd name="connsiteY13" fmla="*/ 450167 h 464234"/>
              <a:gd name="connsiteX14" fmla="*/ 1041009 w 1266092"/>
              <a:gd name="connsiteY14" fmla="*/ 393896 h 464234"/>
              <a:gd name="connsiteX15" fmla="*/ 1097280 w 1266092"/>
              <a:gd name="connsiteY15" fmla="*/ 351693 h 464234"/>
              <a:gd name="connsiteX16" fmla="*/ 1125415 w 1266092"/>
              <a:gd name="connsiteY16" fmla="*/ 309490 h 464234"/>
              <a:gd name="connsiteX17" fmla="*/ 1153550 w 1266092"/>
              <a:gd name="connsiteY17" fmla="*/ 281354 h 464234"/>
              <a:gd name="connsiteX18" fmla="*/ 1167618 w 1266092"/>
              <a:gd name="connsiteY18" fmla="*/ 239151 h 464234"/>
              <a:gd name="connsiteX19" fmla="*/ 1195753 w 1266092"/>
              <a:gd name="connsiteY19" fmla="*/ 196948 h 464234"/>
              <a:gd name="connsiteX20" fmla="*/ 1237957 w 1266092"/>
              <a:gd name="connsiteY20" fmla="*/ 112542 h 464234"/>
              <a:gd name="connsiteX21" fmla="*/ 1266092 w 1266092"/>
              <a:gd name="connsiteY21" fmla="*/ 42204 h 46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6092" h="464234">
                <a:moveTo>
                  <a:pt x="0" y="0"/>
                </a:moveTo>
                <a:cubicBezTo>
                  <a:pt x="18757" y="56271"/>
                  <a:pt x="32905" y="114294"/>
                  <a:pt x="56270" y="168813"/>
                </a:cubicBezTo>
                <a:cubicBezTo>
                  <a:pt x="61495" y="181004"/>
                  <a:pt x="77582" y="185575"/>
                  <a:pt x="84406" y="196948"/>
                </a:cubicBezTo>
                <a:cubicBezTo>
                  <a:pt x="92035" y="209663"/>
                  <a:pt x="91841" y="225888"/>
                  <a:pt x="98473" y="239151"/>
                </a:cubicBezTo>
                <a:cubicBezTo>
                  <a:pt x="106034" y="254273"/>
                  <a:pt x="112272" y="272393"/>
                  <a:pt x="126609" y="281354"/>
                </a:cubicBezTo>
                <a:cubicBezTo>
                  <a:pt x="151758" y="297072"/>
                  <a:pt x="211015" y="309490"/>
                  <a:pt x="211015" y="309490"/>
                </a:cubicBezTo>
                <a:cubicBezTo>
                  <a:pt x="262597" y="304801"/>
                  <a:pt x="315115" y="306274"/>
                  <a:pt x="365760" y="295422"/>
                </a:cubicBezTo>
                <a:cubicBezTo>
                  <a:pt x="382292" y="291879"/>
                  <a:pt x="392841" y="274848"/>
                  <a:pt x="407963" y="267287"/>
                </a:cubicBezTo>
                <a:cubicBezTo>
                  <a:pt x="421226" y="260655"/>
                  <a:pt x="436098" y="257908"/>
                  <a:pt x="450166" y="253219"/>
                </a:cubicBezTo>
                <a:cubicBezTo>
                  <a:pt x="501747" y="257908"/>
                  <a:pt x="556414" y="249101"/>
                  <a:pt x="604910" y="267287"/>
                </a:cubicBezTo>
                <a:cubicBezTo>
                  <a:pt x="654497" y="285882"/>
                  <a:pt x="673534" y="342515"/>
                  <a:pt x="703384" y="379828"/>
                </a:cubicBezTo>
                <a:cubicBezTo>
                  <a:pt x="735055" y="419417"/>
                  <a:pt x="737512" y="407369"/>
                  <a:pt x="787790" y="436099"/>
                </a:cubicBezTo>
                <a:cubicBezTo>
                  <a:pt x="802470" y="444487"/>
                  <a:pt x="815925" y="454856"/>
                  <a:pt x="829993" y="464234"/>
                </a:cubicBezTo>
                <a:cubicBezTo>
                  <a:pt x="876885" y="459545"/>
                  <a:pt x="924751" y="460764"/>
                  <a:pt x="970670" y="450167"/>
                </a:cubicBezTo>
                <a:cubicBezTo>
                  <a:pt x="999528" y="443508"/>
                  <a:pt x="1020043" y="411367"/>
                  <a:pt x="1041009" y="393896"/>
                </a:cubicBezTo>
                <a:cubicBezTo>
                  <a:pt x="1059021" y="378886"/>
                  <a:pt x="1078523" y="365761"/>
                  <a:pt x="1097280" y="351693"/>
                </a:cubicBezTo>
                <a:cubicBezTo>
                  <a:pt x="1106658" y="337625"/>
                  <a:pt x="1114853" y="322692"/>
                  <a:pt x="1125415" y="309490"/>
                </a:cubicBezTo>
                <a:cubicBezTo>
                  <a:pt x="1133700" y="299133"/>
                  <a:pt x="1146726" y="292727"/>
                  <a:pt x="1153550" y="281354"/>
                </a:cubicBezTo>
                <a:cubicBezTo>
                  <a:pt x="1161179" y="268638"/>
                  <a:pt x="1160986" y="252414"/>
                  <a:pt x="1167618" y="239151"/>
                </a:cubicBezTo>
                <a:cubicBezTo>
                  <a:pt x="1175179" y="224029"/>
                  <a:pt x="1188192" y="212070"/>
                  <a:pt x="1195753" y="196948"/>
                </a:cubicBezTo>
                <a:cubicBezTo>
                  <a:pt x="1253992" y="80471"/>
                  <a:pt x="1157329" y="233481"/>
                  <a:pt x="1237957" y="112542"/>
                </a:cubicBezTo>
                <a:cubicBezTo>
                  <a:pt x="1255340" y="60392"/>
                  <a:pt x="1245392" y="83602"/>
                  <a:pt x="1266092" y="42204"/>
                </a:cubicBezTo>
              </a:path>
            </a:pathLst>
          </a:cu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8"/>
          <p:cNvSpPr/>
          <p:nvPr/>
        </p:nvSpPr>
        <p:spPr>
          <a:xfrm>
            <a:off x="4742469" y="2785403"/>
            <a:ext cx="1505243" cy="155173"/>
          </a:xfrm>
          <a:custGeom>
            <a:avLst/>
            <a:gdLst>
              <a:gd name="connsiteX0" fmla="*/ 0 w 1505243"/>
              <a:gd name="connsiteY0" fmla="*/ 112542 h 155173"/>
              <a:gd name="connsiteX1" fmla="*/ 773723 w 1505243"/>
              <a:gd name="connsiteY1" fmla="*/ 140677 h 155173"/>
              <a:gd name="connsiteX2" fmla="*/ 872197 w 1505243"/>
              <a:gd name="connsiteY2" fmla="*/ 98474 h 155173"/>
              <a:gd name="connsiteX3" fmla="*/ 956603 w 1505243"/>
              <a:gd name="connsiteY3" fmla="*/ 56271 h 155173"/>
              <a:gd name="connsiteX4" fmla="*/ 1012874 w 1505243"/>
              <a:gd name="connsiteY4" fmla="*/ 0 h 155173"/>
              <a:gd name="connsiteX5" fmla="*/ 1209821 w 1505243"/>
              <a:gd name="connsiteY5" fmla="*/ 28135 h 155173"/>
              <a:gd name="connsiteX6" fmla="*/ 1237957 w 1505243"/>
              <a:gd name="connsiteY6" fmla="*/ 56271 h 155173"/>
              <a:gd name="connsiteX7" fmla="*/ 1322363 w 1505243"/>
              <a:gd name="connsiteY7" fmla="*/ 98474 h 155173"/>
              <a:gd name="connsiteX8" fmla="*/ 1434904 w 1505243"/>
              <a:gd name="connsiteY8" fmla="*/ 84406 h 155173"/>
              <a:gd name="connsiteX9" fmla="*/ 1477107 w 1505243"/>
              <a:gd name="connsiteY9" fmla="*/ 56271 h 155173"/>
              <a:gd name="connsiteX10" fmla="*/ 1505243 w 1505243"/>
              <a:gd name="connsiteY10" fmla="*/ 42203 h 15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5243" h="155173">
                <a:moveTo>
                  <a:pt x="0" y="112542"/>
                </a:moveTo>
                <a:cubicBezTo>
                  <a:pt x="351662" y="137661"/>
                  <a:pt x="486921" y="176528"/>
                  <a:pt x="773723" y="140677"/>
                </a:cubicBezTo>
                <a:cubicBezTo>
                  <a:pt x="804771" y="136796"/>
                  <a:pt x="846574" y="109455"/>
                  <a:pt x="872197" y="98474"/>
                </a:cubicBezTo>
                <a:cubicBezTo>
                  <a:pt x="922120" y="77079"/>
                  <a:pt x="911547" y="94890"/>
                  <a:pt x="956603" y="56271"/>
                </a:cubicBezTo>
                <a:cubicBezTo>
                  <a:pt x="976743" y="39008"/>
                  <a:pt x="1012874" y="0"/>
                  <a:pt x="1012874" y="0"/>
                </a:cubicBezTo>
                <a:cubicBezTo>
                  <a:pt x="1015263" y="217"/>
                  <a:pt x="1166329" y="2040"/>
                  <a:pt x="1209821" y="28135"/>
                </a:cubicBezTo>
                <a:cubicBezTo>
                  <a:pt x="1221194" y="34959"/>
                  <a:pt x="1227600" y="47985"/>
                  <a:pt x="1237957" y="56271"/>
                </a:cubicBezTo>
                <a:cubicBezTo>
                  <a:pt x="1276914" y="87437"/>
                  <a:pt x="1277789" y="83616"/>
                  <a:pt x="1322363" y="98474"/>
                </a:cubicBezTo>
                <a:cubicBezTo>
                  <a:pt x="1359877" y="93785"/>
                  <a:pt x="1398431" y="94353"/>
                  <a:pt x="1434904" y="84406"/>
                </a:cubicBezTo>
                <a:cubicBezTo>
                  <a:pt x="1451215" y="79957"/>
                  <a:pt x="1462609" y="64970"/>
                  <a:pt x="1477107" y="56271"/>
                </a:cubicBezTo>
                <a:cubicBezTo>
                  <a:pt x="1486098" y="50876"/>
                  <a:pt x="1495864" y="46892"/>
                  <a:pt x="1505243" y="42203"/>
                </a:cubicBezTo>
              </a:path>
            </a:pathLst>
          </a:cu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49"/>
          <p:cNvSpPr/>
          <p:nvPr/>
        </p:nvSpPr>
        <p:spPr>
          <a:xfrm>
            <a:off x="4826206" y="3451306"/>
            <a:ext cx="1408105" cy="647114"/>
          </a:xfrm>
          <a:custGeom>
            <a:avLst/>
            <a:gdLst>
              <a:gd name="connsiteX0" fmla="*/ 0 w 1408105"/>
              <a:gd name="connsiteY0" fmla="*/ 295422 h 647114"/>
              <a:gd name="connsiteX1" fmla="*/ 478302 w 1408105"/>
              <a:gd name="connsiteY1" fmla="*/ 154745 h 647114"/>
              <a:gd name="connsiteX2" fmla="*/ 576776 w 1408105"/>
              <a:gd name="connsiteY2" fmla="*/ 98474 h 647114"/>
              <a:gd name="connsiteX3" fmla="*/ 618979 w 1408105"/>
              <a:gd name="connsiteY3" fmla="*/ 84406 h 647114"/>
              <a:gd name="connsiteX4" fmla="*/ 759656 w 1408105"/>
              <a:gd name="connsiteY4" fmla="*/ 14068 h 647114"/>
              <a:gd name="connsiteX5" fmla="*/ 801859 w 1408105"/>
              <a:gd name="connsiteY5" fmla="*/ 0 h 647114"/>
              <a:gd name="connsiteX6" fmla="*/ 928468 w 1408105"/>
              <a:gd name="connsiteY6" fmla="*/ 14068 h 647114"/>
              <a:gd name="connsiteX7" fmla="*/ 1055077 w 1408105"/>
              <a:gd name="connsiteY7" fmla="*/ 42203 h 647114"/>
              <a:gd name="connsiteX8" fmla="*/ 1097280 w 1408105"/>
              <a:gd name="connsiteY8" fmla="*/ 70338 h 647114"/>
              <a:gd name="connsiteX9" fmla="*/ 1139483 w 1408105"/>
              <a:gd name="connsiteY9" fmla="*/ 84406 h 647114"/>
              <a:gd name="connsiteX10" fmla="*/ 1294228 w 1408105"/>
              <a:gd name="connsiteY10" fmla="*/ 112542 h 647114"/>
              <a:gd name="connsiteX11" fmla="*/ 1350499 w 1408105"/>
              <a:gd name="connsiteY11" fmla="*/ 239151 h 647114"/>
              <a:gd name="connsiteX12" fmla="*/ 1364566 w 1408105"/>
              <a:gd name="connsiteY12" fmla="*/ 309489 h 647114"/>
              <a:gd name="connsiteX13" fmla="*/ 1378634 w 1408105"/>
              <a:gd name="connsiteY13" fmla="*/ 351692 h 647114"/>
              <a:gd name="connsiteX14" fmla="*/ 1392702 w 1408105"/>
              <a:gd name="connsiteY14" fmla="*/ 450166 h 647114"/>
              <a:gd name="connsiteX15" fmla="*/ 1406769 w 1408105"/>
              <a:gd name="connsiteY15" fmla="*/ 520505 h 647114"/>
              <a:gd name="connsiteX16" fmla="*/ 1406769 w 1408105"/>
              <a:gd name="connsiteY16" fmla="*/ 647114 h 64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08105" h="647114">
                <a:moveTo>
                  <a:pt x="0" y="295422"/>
                </a:moveTo>
                <a:cubicBezTo>
                  <a:pt x="159434" y="248530"/>
                  <a:pt x="319829" y="204789"/>
                  <a:pt x="478302" y="154745"/>
                </a:cubicBezTo>
                <a:cubicBezTo>
                  <a:pt x="545239" y="133607"/>
                  <a:pt x="520716" y="126504"/>
                  <a:pt x="576776" y="98474"/>
                </a:cubicBezTo>
                <a:cubicBezTo>
                  <a:pt x="590039" y="91842"/>
                  <a:pt x="604911" y="89095"/>
                  <a:pt x="618979" y="84406"/>
                </a:cubicBezTo>
                <a:cubicBezTo>
                  <a:pt x="698976" y="24408"/>
                  <a:pt x="653005" y="49618"/>
                  <a:pt x="759656" y="14068"/>
                </a:cubicBezTo>
                <a:lnTo>
                  <a:pt x="801859" y="0"/>
                </a:lnTo>
                <a:cubicBezTo>
                  <a:pt x="844062" y="4689"/>
                  <a:pt x="886432" y="8063"/>
                  <a:pt x="928468" y="14068"/>
                </a:cubicBezTo>
                <a:cubicBezTo>
                  <a:pt x="970148" y="20022"/>
                  <a:pt x="1014113" y="31962"/>
                  <a:pt x="1055077" y="42203"/>
                </a:cubicBezTo>
                <a:cubicBezTo>
                  <a:pt x="1069145" y="51581"/>
                  <a:pt x="1082158" y="62777"/>
                  <a:pt x="1097280" y="70338"/>
                </a:cubicBezTo>
                <a:cubicBezTo>
                  <a:pt x="1110543" y="76970"/>
                  <a:pt x="1124984" y="81299"/>
                  <a:pt x="1139483" y="84406"/>
                </a:cubicBezTo>
                <a:cubicBezTo>
                  <a:pt x="1190747" y="95391"/>
                  <a:pt x="1242646" y="103163"/>
                  <a:pt x="1294228" y="112542"/>
                </a:cubicBezTo>
                <a:cubicBezTo>
                  <a:pt x="1327710" y="212988"/>
                  <a:pt x="1305912" y="172272"/>
                  <a:pt x="1350499" y="239151"/>
                </a:cubicBezTo>
                <a:cubicBezTo>
                  <a:pt x="1355188" y="262597"/>
                  <a:pt x="1358767" y="286293"/>
                  <a:pt x="1364566" y="309489"/>
                </a:cubicBezTo>
                <a:cubicBezTo>
                  <a:pt x="1368162" y="323875"/>
                  <a:pt x="1375726" y="337151"/>
                  <a:pt x="1378634" y="351692"/>
                </a:cubicBezTo>
                <a:cubicBezTo>
                  <a:pt x="1385137" y="384206"/>
                  <a:pt x="1387251" y="417459"/>
                  <a:pt x="1392702" y="450166"/>
                </a:cubicBezTo>
                <a:cubicBezTo>
                  <a:pt x="1396633" y="473751"/>
                  <a:pt x="1405066" y="496655"/>
                  <a:pt x="1406769" y="520505"/>
                </a:cubicBezTo>
                <a:cubicBezTo>
                  <a:pt x="1409776" y="562601"/>
                  <a:pt x="1406769" y="604911"/>
                  <a:pt x="1406769" y="647114"/>
                </a:cubicBezTo>
              </a:path>
            </a:pathLst>
          </a:cu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0"/>
          <p:cNvSpPr/>
          <p:nvPr/>
        </p:nvSpPr>
        <p:spPr>
          <a:xfrm>
            <a:off x="4812807" y="6008010"/>
            <a:ext cx="1434905" cy="131747"/>
          </a:xfrm>
          <a:custGeom>
            <a:avLst/>
            <a:gdLst>
              <a:gd name="connsiteX0" fmla="*/ 0 w 1434905"/>
              <a:gd name="connsiteY0" fmla="*/ 17743 h 131747"/>
              <a:gd name="connsiteX1" fmla="*/ 506437 w 1434905"/>
              <a:gd name="connsiteY1" fmla="*/ 88082 h 131747"/>
              <a:gd name="connsiteX2" fmla="*/ 548640 w 1434905"/>
              <a:gd name="connsiteY2" fmla="*/ 74014 h 131747"/>
              <a:gd name="connsiteX3" fmla="*/ 773723 w 1434905"/>
              <a:gd name="connsiteY3" fmla="*/ 88082 h 131747"/>
              <a:gd name="connsiteX4" fmla="*/ 801859 w 1434905"/>
              <a:gd name="connsiteY4" fmla="*/ 116217 h 131747"/>
              <a:gd name="connsiteX5" fmla="*/ 984739 w 1434905"/>
              <a:gd name="connsiteY5" fmla="*/ 116217 h 131747"/>
              <a:gd name="connsiteX6" fmla="*/ 1069145 w 1434905"/>
              <a:gd name="connsiteY6" fmla="*/ 31811 h 131747"/>
              <a:gd name="connsiteX7" fmla="*/ 1111348 w 1434905"/>
              <a:gd name="connsiteY7" fmla="*/ 3676 h 131747"/>
              <a:gd name="connsiteX8" fmla="*/ 1434905 w 1434905"/>
              <a:gd name="connsiteY8" fmla="*/ 3676 h 13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4905" h="131747">
                <a:moveTo>
                  <a:pt x="0" y="17743"/>
                </a:moveTo>
                <a:cubicBezTo>
                  <a:pt x="168812" y="41189"/>
                  <a:pt x="336894" y="70693"/>
                  <a:pt x="506437" y="88082"/>
                </a:cubicBezTo>
                <a:cubicBezTo>
                  <a:pt x="521188" y="89595"/>
                  <a:pt x="533811" y="74014"/>
                  <a:pt x="548640" y="74014"/>
                </a:cubicBezTo>
                <a:cubicBezTo>
                  <a:pt x="623814" y="74014"/>
                  <a:pt x="698695" y="83393"/>
                  <a:pt x="773723" y="88082"/>
                </a:cubicBezTo>
                <a:cubicBezTo>
                  <a:pt x="783102" y="97460"/>
                  <a:pt x="790486" y="109393"/>
                  <a:pt x="801859" y="116217"/>
                </a:cubicBezTo>
                <a:cubicBezTo>
                  <a:pt x="855662" y="148499"/>
                  <a:pt x="934524" y="121239"/>
                  <a:pt x="984739" y="116217"/>
                </a:cubicBezTo>
                <a:cubicBezTo>
                  <a:pt x="1012874" y="88082"/>
                  <a:pt x="1036038" y="53882"/>
                  <a:pt x="1069145" y="31811"/>
                </a:cubicBezTo>
                <a:cubicBezTo>
                  <a:pt x="1083213" y="22433"/>
                  <a:pt x="1094491" y="4973"/>
                  <a:pt x="1111348" y="3676"/>
                </a:cubicBezTo>
                <a:cubicBezTo>
                  <a:pt x="1218883" y="-4596"/>
                  <a:pt x="1327053" y="3676"/>
                  <a:pt x="1434905" y="3676"/>
                </a:cubicBezTo>
              </a:path>
            </a:pathLst>
          </a:cu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51"/>
          <p:cNvSpPr/>
          <p:nvPr/>
        </p:nvSpPr>
        <p:spPr>
          <a:xfrm>
            <a:off x="4862044" y="5014203"/>
            <a:ext cx="1398992" cy="483077"/>
          </a:xfrm>
          <a:custGeom>
            <a:avLst/>
            <a:gdLst>
              <a:gd name="connsiteX0" fmla="*/ 42203 w 1398992"/>
              <a:gd name="connsiteY0" fmla="*/ 283966 h 483077"/>
              <a:gd name="connsiteX1" fmla="*/ 28135 w 1398992"/>
              <a:gd name="connsiteY1" fmla="*/ 213628 h 483077"/>
              <a:gd name="connsiteX2" fmla="*/ 0 w 1398992"/>
              <a:gd name="connsiteY2" fmla="*/ 129222 h 483077"/>
              <a:gd name="connsiteX3" fmla="*/ 70338 w 1398992"/>
              <a:gd name="connsiteY3" fmla="*/ 44816 h 483077"/>
              <a:gd name="connsiteX4" fmla="*/ 112541 w 1398992"/>
              <a:gd name="connsiteY4" fmla="*/ 58883 h 483077"/>
              <a:gd name="connsiteX5" fmla="*/ 154744 w 1398992"/>
              <a:gd name="connsiteY5" fmla="*/ 87019 h 483077"/>
              <a:gd name="connsiteX6" fmla="*/ 196947 w 1398992"/>
              <a:gd name="connsiteY6" fmla="*/ 101086 h 483077"/>
              <a:gd name="connsiteX7" fmla="*/ 267286 w 1398992"/>
              <a:gd name="connsiteY7" fmla="*/ 143289 h 483077"/>
              <a:gd name="connsiteX8" fmla="*/ 337624 w 1398992"/>
              <a:gd name="connsiteY8" fmla="*/ 185493 h 483077"/>
              <a:gd name="connsiteX9" fmla="*/ 379827 w 1398992"/>
              <a:gd name="connsiteY9" fmla="*/ 213628 h 483077"/>
              <a:gd name="connsiteX10" fmla="*/ 422031 w 1398992"/>
              <a:gd name="connsiteY10" fmla="*/ 227696 h 483077"/>
              <a:gd name="connsiteX11" fmla="*/ 464234 w 1398992"/>
              <a:gd name="connsiteY11" fmla="*/ 255831 h 483077"/>
              <a:gd name="connsiteX12" fmla="*/ 548640 w 1398992"/>
              <a:gd name="connsiteY12" fmla="*/ 283966 h 483077"/>
              <a:gd name="connsiteX13" fmla="*/ 590843 w 1398992"/>
              <a:gd name="connsiteY13" fmla="*/ 298034 h 483077"/>
              <a:gd name="connsiteX14" fmla="*/ 633046 w 1398992"/>
              <a:gd name="connsiteY14" fmla="*/ 312102 h 483077"/>
              <a:gd name="connsiteX15" fmla="*/ 689317 w 1398992"/>
              <a:gd name="connsiteY15" fmla="*/ 340237 h 483077"/>
              <a:gd name="connsiteX16" fmla="*/ 815926 w 1398992"/>
              <a:gd name="connsiteY16" fmla="*/ 368373 h 483077"/>
              <a:gd name="connsiteX17" fmla="*/ 984738 w 1398992"/>
              <a:gd name="connsiteY17" fmla="*/ 410576 h 483077"/>
              <a:gd name="connsiteX18" fmla="*/ 1083212 w 1398992"/>
              <a:gd name="connsiteY18" fmla="*/ 438711 h 483077"/>
              <a:gd name="connsiteX19" fmla="*/ 1125415 w 1398992"/>
              <a:gd name="connsiteY19" fmla="*/ 466846 h 483077"/>
              <a:gd name="connsiteX20" fmla="*/ 1209821 w 1398992"/>
              <a:gd name="connsiteY20" fmla="*/ 480914 h 483077"/>
              <a:gd name="connsiteX21" fmla="*/ 1350498 w 1398992"/>
              <a:gd name="connsiteY21" fmla="*/ 466846 h 483077"/>
              <a:gd name="connsiteX22" fmla="*/ 1322363 w 1398992"/>
              <a:gd name="connsiteY22" fmla="*/ 382440 h 4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98992" h="483077">
                <a:moveTo>
                  <a:pt x="42203" y="283966"/>
                </a:moveTo>
                <a:cubicBezTo>
                  <a:pt x="37514" y="260520"/>
                  <a:pt x="34426" y="236696"/>
                  <a:pt x="28135" y="213628"/>
                </a:cubicBezTo>
                <a:cubicBezTo>
                  <a:pt x="20332" y="185016"/>
                  <a:pt x="0" y="129222"/>
                  <a:pt x="0" y="129222"/>
                </a:cubicBezTo>
                <a:cubicBezTo>
                  <a:pt x="19705" y="-48133"/>
                  <a:pt x="-21587" y="-7712"/>
                  <a:pt x="70338" y="44816"/>
                </a:cubicBezTo>
                <a:cubicBezTo>
                  <a:pt x="83213" y="52173"/>
                  <a:pt x="98473" y="54194"/>
                  <a:pt x="112541" y="58883"/>
                </a:cubicBezTo>
                <a:cubicBezTo>
                  <a:pt x="126609" y="68262"/>
                  <a:pt x="139622" y="79458"/>
                  <a:pt x="154744" y="87019"/>
                </a:cubicBezTo>
                <a:cubicBezTo>
                  <a:pt x="168007" y="93651"/>
                  <a:pt x="184232" y="93457"/>
                  <a:pt x="196947" y="101086"/>
                </a:cubicBezTo>
                <a:cubicBezTo>
                  <a:pt x="293499" y="159017"/>
                  <a:pt x="147734" y="103440"/>
                  <a:pt x="267286" y="143289"/>
                </a:cubicBezTo>
                <a:cubicBezTo>
                  <a:pt x="322238" y="198243"/>
                  <a:pt x="264579" y="148970"/>
                  <a:pt x="337624" y="185493"/>
                </a:cubicBezTo>
                <a:cubicBezTo>
                  <a:pt x="352746" y="193054"/>
                  <a:pt x="364705" y="206067"/>
                  <a:pt x="379827" y="213628"/>
                </a:cubicBezTo>
                <a:cubicBezTo>
                  <a:pt x="393090" y="220260"/>
                  <a:pt x="408768" y="221064"/>
                  <a:pt x="422031" y="227696"/>
                </a:cubicBezTo>
                <a:cubicBezTo>
                  <a:pt x="437153" y="235257"/>
                  <a:pt x="448784" y="248964"/>
                  <a:pt x="464234" y="255831"/>
                </a:cubicBezTo>
                <a:cubicBezTo>
                  <a:pt x="491335" y="267876"/>
                  <a:pt x="520505" y="274588"/>
                  <a:pt x="548640" y="283966"/>
                </a:cubicBezTo>
                <a:lnTo>
                  <a:pt x="590843" y="298034"/>
                </a:lnTo>
                <a:cubicBezTo>
                  <a:pt x="604911" y="302723"/>
                  <a:pt x="619783" y="305471"/>
                  <a:pt x="633046" y="312102"/>
                </a:cubicBezTo>
                <a:cubicBezTo>
                  <a:pt x="651803" y="321480"/>
                  <a:pt x="669681" y="332874"/>
                  <a:pt x="689317" y="340237"/>
                </a:cubicBezTo>
                <a:cubicBezTo>
                  <a:pt x="723008" y="352871"/>
                  <a:pt x="783240" y="359459"/>
                  <a:pt x="815926" y="368373"/>
                </a:cubicBezTo>
                <a:cubicBezTo>
                  <a:pt x="1074426" y="438873"/>
                  <a:pt x="729665" y="359562"/>
                  <a:pt x="984738" y="410576"/>
                </a:cubicBezTo>
                <a:cubicBezTo>
                  <a:pt x="999768" y="413582"/>
                  <a:pt x="1065331" y="429771"/>
                  <a:pt x="1083212" y="438711"/>
                </a:cubicBezTo>
                <a:cubicBezTo>
                  <a:pt x="1098334" y="446272"/>
                  <a:pt x="1109375" y="461499"/>
                  <a:pt x="1125415" y="466846"/>
                </a:cubicBezTo>
                <a:cubicBezTo>
                  <a:pt x="1152475" y="475866"/>
                  <a:pt x="1181686" y="476225"/>
                  <a:pt x="1209821" y="480914"/>
                </a:cubicBezTo>
                <a:cubicBezTo>
                  <a:pt x="1256713" y="476225"/>
                  <a:pt x="1313299" y="495779"/>
                  <a:pt x="1350498" y="466846"/>
                </a:cubicBezTo>
                <a:cubicBezTo>
                  <a:pt x="1464968" y="377814"/>
                  <a:pt x="1343696" y="382440"/>
                  <a:pt x="1322363" y="38244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2"/>
          <p:cNvSpPr/>
          <p:nvPr/>
        </p:nvSpPr>
        <p:spPr>
          <a:xfrm>
            <a:off x="1703850" y="4339670"/>
            <a:ext cx="1308295" cy="183487"/>
          </a:xfrm>
          <a:custGeom>
            <a:avLst/>
            <a:gdLst>
              <a:gd name="connsiteX0" fmla="*/ 0 w 1308295"/>
              <a:gd name="connsiteY0" fmla="*/ 0 h 183487"/>
              <a:gd name="connsiteX1" fmla="*/ 70338 w 1308295"/>
              <a:gd name="connsiteY1" fmla="*/ 14067 h 183487"/>
              <a:gd name="connsiteX2" fmla="*/ 154744 w 1308295"/>
              <a:gd name="connsiteY2" fmla="*/ 42203 h 183487"/>
              <a:gd name="connsiteX3" fmla="*/ 196947 w 1308295"/>
              <a:gd name="connsiteY3" fmla="*/ 56270 h 183487"/>
              <a:gd name="connsiteX4" fmla="*/ 239150 w 1308295"/>
              <a:gd name="connsiteY4" fmla="*/ 70338 h 183487"/>
              <a:gd name="connsiteX5" fmla="*/ 281353 w 1308295"/>
              <a:gd name="connsiteY5" fmla="*/ 84406 h 183487"/>
              <a:gd name="connsiteX6" fmla="*/ 407963 w 1308295"/>
              <a:gd name="connsiteY6" fmla="*/ 154744 h 183487"/>
              <a:gd name="connsiteX7" fmla="*/ 450166 w 1308295"/>
              <a:gd name="connsiteY7" fmla="*/ 182880 h 183487"/>
              <a:gd name="connsiteX8" fmla="*/ 689317 w 1308295"/>
              <a:gd name="connsiteY8" fmla="*/ 154744 h 183487"/>
              <a:gd name="connsiteX9" fmla="*/ 731520 w 1308295"/>
              <a:gd name="connsiteY9" fmla="*/ 126609 h 183487"/>
              <a:gd name="connsiteX10" fmla="*/ 801858 w 1308295"/>
              <a:gd name="connsiteY10" fmla="*/ 112541 h 183487"/>
              <a:gd name="connsiteX11" fmla="*/ 886264 w 1308295"/>
              <a:gd name="connsiteY11" fmla="*/ 84406 h 183487"/>
              <a:gd name="connsiteX12" fmla="*/ 1209821 w 1308295"/>
              <a:gd name="connsiteY12" fmla="*/ 84406 h 183487"/>
              <a:gd name="connsiteX13" fmla="*/ 1237957 w 1308295"/>
              <a:gd name="connsiteY13" fmla="*/ 56270 h 183487"/>
              <a:gd name="connsiteX14" fmla="*/ 1280160 w 1308295"/>
              <a:gd name="connsiteY14" fmla="*/ 42203 h 183487"/>
              <a:gd name="connsiteX15" fmla="*/ 1308295 w 1308295"/>
              <a:gd name="connsiteY15" fmla="*/ 0 h 18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08295" h="183487">
                <a:moveTo>
                  <a:pt x="0" y="0"/>
                </a:moveTo>
                <a:cubicBezTo>
                  <a:pt x="23446" y="4689"/>
                  <a:pt x="47270" y="7776"/>
                  <a:pt x="70338" y="14067"/>
                </a:cubicBezTo>
                <a:cubicBezTo>
                  <a:pt x="98950" y="21870"/>
                  <a:pt x="126609" y="32825"/>
                  <a:pt x="154744" y="42203"/>
                </a:cubicBezTo>
                <a:lnTo>
                  <a:pt x="196947" y="56270"/>
                </a:lnTo>
                <a:lnTo>
                  <a:pt x="239150" y="70338"/>
                </a:lnTo>
                <a:cubicBezTo>
                  <a:pt x="253218" y="75027"/>
                  <a:pt x="269015" y="76181"/>
                  <a:pt x="281353" y="84406"/>
                </a:cubicBezTo>
                <a:cubicBezTo>
                  <a:pt x="378098" y="148902"/>
                  <a:pt x="333680" y="129984"/>
                  <a:pt x="407963" y="154744"/>
                </a:cubicBezTo>
                <a:cubicBezTo>
                  <a:pt x="422031" y="164123"/>
                  <a:pt x="433288" y="181887"/>
                  <a:pt x="450166" y="182880"/>
                </a:cubicBezTo>
                <a:cubicBezTo>
                  <a:pt x="474036" y="184284"/>
                  <a:pt x="627003" y="185901"/>
                  <a:pt x="689317" y="154744"/>
                </a:cubicBezTo>
                <a:cubicBezTo>
                  <a:pt x="704439" y="147183"/>
                  <a:pt x="715689" y="132546"/>
                  <a:pt x="731520" y="126609"/>
                </a:cubicBezTo>
                <a:cubicBezTo>
                  <a:pt x="753908" y="118213"/>
                  <a:pt x="778790" y="118832"/>
                  <a:pt x="801858" y="112541"/>
                </a:cubicBezTo>
                <a:cubicBezTo>
                  <a:pt x="830470" y="104738"/>
                  <a:pt x="886264" y="84406"/>
                  <a:pt x="886264" y="84406"/>
                </a:cubicBezTo>
                <a:cubicBezTo>
                  <a:pt x="996178" y="92861"/>
                  <a:pt x="1100766" y="111670"/>
                  <a:pt x="1209821" y="84406"/>
                </a:cubicBezTo>
                <a:cubicBezTo>
                  <a:pt x="1222688" y="81189"/>
                  <a:pt x="1226584" y="63094"/>
                  <a:pt x="1237957" y="56270"/>
                </a:cubicBezTo>
                <a:cubicBezTo>
                  <a:pt x="1250672" y="48641"/>
                  <a:pt x="1266092" y="46892"/>
                  <a:pt x="1280160" y="42203"/>
                </a:cubicBezTo>
                <a:lnTo>
                  <a:pt x="1308295" y="0"/>
                </a:ln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53"/>
          <p:cNvSpPr/>
          <p:nvPr/>
        </p:nvSpPr>
        <p:spPr>
          <a:xfrm>
            <a:off x="4862044" y="4432857"/>
            <a:ext cx="1336430" cy="351692"/>
          </a:xfrm>
          <a:custGeom>
            <a:avLst/>
            <a:gdLst>
              <a:gd name="connsiteX0" fmla="*/ 0 w 1336430"/>
              <a:gd name="connsiteY0" fmla="*/ 168812 h 351692"/>
              <a:gd name="connsiteX1" fmla="*/ 70338 w 1336430"/>
              <a:gd name="connsiteY1" fmla="*/ 112542 h 351692"/>
              <a:gd name="connsiteX2" fmla="*/ 98474 w 1336430"/>
              <a:gd name="connsiteY2" fmla="*/ 84406 h 351692"/>
              <a:gd name="connsiteX3" fmla="*/ 182880 w 1336430"/>
              <a:gd name="connsiteY3" fmla="*/ 42203 h 351692"/>
              <a:gd name="connsiteX4" fmla="*/ 267286 w 1336430"/>
              <a:gd name="connsiteY4" fmla="*/ 0 h 351692"/>
              <a:gd name="connsiteX5" fmla="*/ 478301 w 1336430"/>
              <a:gd name="connsiteY5" fmla="*/ 28135 h 351692"/>
              <a:gd name="connsiteX6" fmla="*/ 548640 w 1336430"/>
              <a:gd name="connsiteY6" fmla="*/ 84406 h 351692"/>
              <a:gd name="connsiteX7" fmla="*/ 633046 w 1336430"/>
              <a:gd name="connsiteY7" fmla="*/ 140677 h 351692"/>
              <a:gd name="connsiteX8" fmla="*/ 675249 w 1336430"/>
              <a:gd name="connsiteY8" fmla="*/ 168812 h 351692"/>
              <a:gd name="connsiteX9" fmla="*/ 731520 w 1336430"/>
              <a:gd name="connsiteY9" fmla="*/ 182880 h 351692"/>
              <a:gd name="connsiteX10" fmla="*/ 773723 w 1336430"/>
              <a:gd name="connsiteY10" fmla="*/ 211015 h 351692"/>
              <a:gd name="connsiteX11" fmla="*/ 815926 w 1336430"/>
              <a:gd name="connsiteY11" fmla="*/ 225083 h 351692"/>
              <a:gd name="connsiteX12" fmla="*/ 1111347 w 1336430"/>
              <a:gd name="connsiteY12" fmla="*/ 239151 h 351692"/>
              <a:gd name="connsiteX13" fmla="*/ 1237957 w 1336430"/>
              <a:gd name="connsiteY13" fmla="*/ 309489 h 351692"/>
              <a:gd name="connsiteX14" fmla="*/ 1308295 w 1336430"/>
              <a:gd name="connsiteY14" fmla="*/ 351692 h 351692"/>
              <a:gd name="connsiteX15" fmla="*/ 1336430 w 1336430"/>
              <a:gd name="connsiteY15" fmla="*/ 337625 h 35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36430" h="351692">
                <a:moveTo>
                  <a:pt x="0" y="168812"/>
                </a:moveTo>
                <a:cubicBezTo>
                  <a:pt x="23446" y="150055"/>
                  <a:pt x="47541" y="132082"/>
                  <a:pt x="70338" y="112542"/>
                </a:cubicBezTo>
                <a:cubicBezTo>
                  <a:pt x="80408" y="103910"/>
                  <a:pt x="88117" y="92692"/>
                  <a:pt x="98474" y="84406"/>
                </a:cubicBezTo>
                <a:cubicBezTo>
                  <a:pt x="165665" y="30654"/>
                  <a:pt x="113543" y="76871"/>
                  <a:pt x="182880" y="42203"/>
                </a:cubicBezTo>
                <a:cubicBezTo>
                  <a:pt x="291962" y="-12338"/>
                  <a:pt x="161207" y="35360"/>
                  <a:pt x="267286" y="0"/>
                </a:cubicBezTo>
                <a:cubicBezTo>
                  <a:pt x="290366" y="2098"/>
                  <a:pt x="428119" y="6628"/>
                  <a:pt x="478301" y="28135"/>
                </a:cubicBezTo>
                <a:cubicBezTo>
                  <a:pt x="531846" y="51083"/>
                  <a:pt x="508308" y="54157"/>
                  <a:pt x="548640" y="84406"/>
                </a:cubicBezTo>
                <a:cubicBezTo>
                  <a:pt x="575692" y="104695"/>
                  <a:pt x="604911" y="121920"/>
                  <a:pt x="633046" y="140677"/>
                </a:cubicBezTo>
                <a:cubicBezTo>
                  <a:pt x="647114" y="150055"/>
                  <a:pt x="658847" y="164711"/>
                  <a:pt x="675249" y="168812"/>
                </a:cubicBezTo>
                <a:lnTo>
                  <a:pt x="731520" y="182880"/>
                </a:lnTo>
                <a:cubicBezTo>
                  <a:pt x="745588" y="192258"/>
                  <a:pt x="758601" y="203454"/>
                  <a:pt x="773723" y="211015"/>
                </a:cubicBezTo>
                <a:cubicBezTo>
                  <a:pt x="786986" y="217647"/>
                  <a:pt x="801149" y="223852"/>
                  <a:pt x="815926" y="225083"/>
                </a:cubicBezTo>
                <a:cubicBezTo>
                  <a:pt x="914171" y="233270"/>
                  <a:pt x="1012873" y="234462"/>
                  <a:pt x="1111347" y="239151"/>
                </a:cubicBezTo>
                <a:cubicBezTo>
                  <a:pt x="1164414" y="256840"/>
                  <a:pt x="1189590" y="261120"/>
                  <a:pt x="1237957" y="309489"/>
                </a:cubicBezTo>
                <a:cubicBezTo>
                  <a:pt x="1260244" y="331777"/>
                  <a:pt x="1271770" y="351692"/>
                  <a:pt x="1308295" y="351692"/>
                </a:cubicBezTo>
                <a:cubicBezTo>
                  <a:pt x="1318780" y="351692"/>
                  <a:pt x="1327052" y="342314"/>
                  <a:pt x="1336430" y="337625"/>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oup 55"/>
          <p:cNvGrpSpPr/>
          <p:nvPr/>
        </p:nvGrpSpPr>
        <p:grpSpPr>
          <a:xfrm>
            <a:off x="3142937" y="2940576"/>
            <a:ext cx="1428615" cy="3048074"/>
            <a:chOff x="4337032" y="2940576"/>
            <a:chExt cx="3552932" cy="3048074"/>
          </a:xfrm>
        </p:grpSpPr>
        <p:cxnSp>
          <p:nvCxnSpPr>
            <p:cNvPr id="57" name="Straight Connector 56"/>
            <p:cNvCxnSpPr/>
            <p:nvPr/>
          </p:nvCxnSpPr>
          <p:spPr>
            <a:xfrm>
              <a:off x="4337033" y="2940576"/>
              <a:ext cx="3552931" cy="0"/>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4337032" y="3652923"/>
              <a:ext cx="3552931" cy="0"/>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4337033" y="4428375"/>
              <a:ext cx="3552931" cy="0"/>
            </a:xfrm>
            <a:prstGeom prst="line">
              <a:avLst/>
            </a:prstGeom>
          </p:spPr>
          <p:style>
            <a:lnRef idx="1">
              <a:schemeClr val="dk1"/>
            </a:lnRef>
            <a:fillRef idx="0">
              <a:schemeClr val="dk1"/>
            </a:fillRef>
            <a:effectRef idx="0">
              <a:schemeClr val="dk1"/>
            </a:effectRef>
            <a:fontRef idx="minor">
              <a:schemeClr val="tx1"/>
            </a:fontRef>
          </p:style>
        </p:cxnSp>
        <p:cxnSp>
          <p:nvCxnSpPr>
            <p:cNvPr id="64" name="Straight Connector 63"/>
            <p:cNvCxnSpPr/>
            <p:nvPr/>
          </p:nvCxnSpPr>
          <p:spPr>
            <a:xfrm>
              <a:off x="4337032" y="5140722"/>
              <a:ext cx="3552931" cy="0"/>
            </a:xfrm>
            <a:prstGeom prst="line">
              <a:avLst/>
            </a:prstGeom>
          </p:spPr>
          <p:style>
            <a:lnRef idx="1">
              <a:schemeClr val="dk1"/>
            </a:lnRef>
            <a:fillRef idx="0">
              <a:schemeClr val="dk1"/>
            </a:fillRef>
            <a:effectRef idx="0">
              <a:schemeClr val="dk1"/>
            </a:effectRef>
            <a:fontRef idx="minor">
              <a:schemeClr val="tx1"/>
            </a:fontRef>
          </p:style>
        </p:cxnSp>
        <p:cxnSp>
          <p:nvCxnSpPr>
            <p:cNvPr id="65" name="Straight Connector 64"/>
            <p:cNvCxnSpPr/>
            <p:nvPr/>
          </p:nvCxnSpPr>
          <p:spPr>
            <a:xfrm>
              <a:off x="4337032" y="5988650"/>
              <a:ext cx="3552931" cy="0"/>
            </a:xfrm>
            <a:prstGeom prst="line">
              <a:avLst/>
            </a:prstGeom>
          </p:spPr>
          <p:style>
            <a:lnRef idx="1">
              <a:schemeClr val="dk1"/>
            </a:lnRef>
            <a:fillRef idx="0">
              <a:schemeClr val="dk1"/>
            </a:fillRef>
            <a:effectRef idx="0">
              <a:schemeClr val="dk1"/>
            </a:effectRef>
            <a:fontRef idx="minor">
              <a:schemeClr val="tx1"/>
            </a:fontRef>
          </p:style>
        </p:cxnSp>
      </p:grpSp>
      <p:sp>
        <p:nvSpPr>
          <p:cNvPr id="66" name="TextBox 65"/>
          <p:cNvSpPr txBox="1"/>
          <p:nvPr/>
        </p:nvSpPr>
        <p:spPr>
          <a:xfrm>
            <a:off x="2127275" y="2940576"/>
            <a:ext cx="677108" cy="592771"/>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7" name="TextBox 66"/>
          <p:cNvSpPr txBox="1"/>
          <p:nvPr/>
        </p:nvSpPr>
        <p:spPr>
          <a:xfrm>
            <a:off x="2127275" y="4428375"/>
            <a:ext cx="677108" cy="592771"/>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8" name="TextBox 67"/>
          <p:cNvSpPr txBox="1"/>
          <p:nvPr/>
        </p:nvSpPr>
        <p:spPr>
          <a:xfrm>
            <a:off x="5165367" y="2940576"/>
            <a:ext cx="677108" cy="592771"/>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69" name="TextBox 68"/>
          <p:cNvSpPr txBox="1"/>
          <p:nvPr/>
        </p:nvSpPr>
        <p:spPr>
          <a:xfrm>
            <a:off x="5165367" y="4604383"/>
            <a:ext cx="677108" cy="592771"/>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70" name="Picture 69"/>
          <p:cNvPicPr>
            <a:picLocks noChangeAspect="1"/>
          </p:cNvPicPr>
          <p:nvPr/>
        </p:nvPicPr>
        <p:blipFill>
          <a:blip r:embed="rId4"/>
          <a:stretch>
            <a:fillRect/>
          </a:stretch>
        </p:blipFill>
        <p:spPr>
          <a:xfrm>
            <a:off x="4742469" y="1267158"/>
            <a:ext cx="1371600" cy="919918"/>
          </a:xfrm>
          <a:prstGeom prst="rect">
            <a:avLst/>
          </a:prstGeom>
        </p:spPr>
      </p:pic>
      <p:sp>
        <p:nvSpPr>
          <p:cNvPr id="71" name="TextBox 70"/>
          <p:cNvSpPr txBox="1"/>
          <p:nvPr/>
        </p:nvSpPr>
        <p:spPr>
          <a:xfrm>
            <a:off x="230597" y="2478911"/>
            <a:ext cx="15481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Right wing</a:t>
            </a:r>
          </a:p>
        </p:txBody>
      </p:sp>
      <p:sp>
        <p:nvSpPr>
          <p:cNvPr id="72" name="TextBox 71"/>
          <p:cNvSpPr txBox="1"/>
          <p:nvPr/>
        </p:nvSpPr>
        <p:spPr>
          <a:xfrm>
            <a:off x="236030" y="4183103"/>
            <a:ext cx="15372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Left back</a:t>
            </a:r>
          </a:p>
        </p:txBody>
      </p:sp>
      <p:sp>
        <p:nvSpPr>
          <p:cNvPr id="73" name="TextBox 72"/>
          <p:cNvSpPr txBox="1"/>
          <p:nvPr/>
        </p:nvSpPr>
        <p:spPr>
          <a:xfrm>
            <a:off x="236030" y="5546345"/>
            <a:ext cx="15372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Calibri" panose="020F0502020204030204"/>
                <a:ea typeface="+mn-ea"/>
                <a:cs typeface="+mn-cs"/>
              </a:rPr>
              <a:t>Ball</a:t>
            </a:r>
          </a:p>
        </p:txBody>
      </p:sp>
      <p:sp>
        <p:nvSpPr>
          <p:cNvPr id="74" name="TextBox 73"/>
          <p:cNvSpPr txBox="1"/>
          <p:nvPr/>
        </p:nvSpPr>
        <p:spPr>
          <a:xfrm>
            <a:off x="230597" y="3329100"/>
            <a:ext cx="15481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Center</a:t>
            </a:r>
          </a:p>
        </p:txBody>
      </p:sp>
      <p:sp>
        <p:nvSpPr>
          <p:cNvPr id="75" name="TextBox 74"/>
          <p:cNvSpPr txBox="1"/>
          <p:nvPr/>
        </p:nvSpPr>
        <p:spPr>
          <a:xfrm>
            <a:off x="236030" y="4783370"/>
            <a:ext cx="15372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Right back</a:t>
            </a:r>
          </a:p>
        </p:txBody>
      </p:sp>
    </p:spTree>
    <p:extLst>
      <p:ext uri="{BB962C8B-B14F-4D97-AF65-F5344CB8AC3E}">
        <p14:creationId xmlns:p14="http://schemas.microsoft.com/office/powerpoint/2010/main" val="277437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6" grpId="0" animBg="1"/>
      <p:bldP spid="47" grpId="0" animBg="1"/>
      <p:bldP spid="71" grpId="0"/>
      <p:bldP spid="72" grpId="0"/>
      <p:bldP spid="73" grpId="0"/>
      <p:bldP spid="74"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F0C88-0165-4FC4-8B5E-8BECB1048F4D}" type="slidenum">
              <a:rPr kumimoji="0" lang="en-US" sz="11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Autofit/>
          </a:bodyPr>
          <a:lstStyle/>
          <a:p>
            <a:r>
              <a:rPr lang="en-US" dirty="0"/>
              <a:t>New Play Similarity Measurement – A Representation Learning Approach (play2vec)</a:t>
            </a:r>
          </a:p>
        </p:txBody>
      </p:sp>
      <p:pic>
        <p:nvPicPr>
          <p:cNvPr id="6" name="Picture 5"/>
          <p:cNvPicPr>
            <a:picLocks noChangeAspect="1"/>
          </p:cNvPicPr>
          <p:nvPr/>
        </p:nvPicPr>
        <p:blipFill>
          <a:blip r:embed="rId3"/>
          <a:stretch>
            <a:fillRect/>
          </a:stretch>
        </p:blipFill>
        <p:spPr>
          <a:xfrm>
            <a:off x="1135380" y="1268389"/>
            <a:ext cx="1371600" cy="919919"/>
          </a:xfrm>
          <a:prstGeom prst="rect">
            <a:avLst/>
          </a:prstGeom>
        </p:spPr>
      </p:pic>
      <p:sp>
        <p:nvSpPr>
          <p:cNvPr id="10" name="Rectangle 9"/>
          <p:cNvSpPr/>
          <p:nvPr/>
        </p:nvSpPr>
        <p:spPr>
          <a:xfrm>
            <a:off x="6439943" y="1328802"/>
            <a:ext cx="4569915" cy="148194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Efficiency </a:t>
            </a: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advantage: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Linear</a:t>
            </a: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 time complexity</a:t>
            </a:r>
          </a:p>
        </p:txBody>
      </p:sp>
      <p:sp>
        <p:nvSpPr>
          <p:cNvPr id="11" name="Rectangle 10"/>
          <p:cNvSpPr/>
          <p:nvPr/>
        </p:nvSpPr>
        <p:spPr>
          <a:xfrm>
            <a:off x="6439943" y="3069347"/>
            <a:ext cx="4569915" cy="148194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Effectiveness </a:t>
            </a: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advantage: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Data-driven</a:t>
            </a:r>
          </a:p>
        </p:txBody>
      </p:sp>
      <p:sp>
        <p:nvSpPr>
          <p:cNvPr id="12" name="Rectangle 11"/>
          <p:cNvSpPr/>
          <p:nvPr/>
        </p:nvSpPr>
        <p:spPr>
          <a:xfrm>
            <a:off x="6439943" y="4809891"/>
            <a:ext cx="4569915" cy="148194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Robustness </a:t>
            </a: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advantage: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HK" sz="2800" b="1" i="0" u="none" strike="noStrike" kern="1200" cap="none" spc="0" normalizeH="0" baseline="0" noProof="0" dirty="0">
                <a:ln>
                  <a:noFill/>
                </a:ln>
                <a:solidFill>
                  <a:prstClr val="black"/>
                </a:solidFill>
                <a:effectLst/>
                <a:uLnTx/>
                <a:uFillTx/>
                <a:latin typeface="Calibri" panose="020F0502020204030204"/>
                <a:cs typeface="+mn-cs"/>
              </a:rPr>
              <a:t>De-noising</a:t>
            </a:r>
            <a:r>
              <a:rPr kumimoji="0" lang="en-US" altLang="zh-HK" sz="2800" b="0" i="0" u="none" strike="noStrike" kern="1200" cap="none" spc="0" normalizeH="0" baseline="0" noProof="0" dirty="0">
                <a:ln>
                  <a:noFill/>
                </a:ln>
                <a:solidFill>
                  <a:prstClr val="black"/>
                </a:solidFill>
                <a:effectLst/>
                <a:uLnTx/>
                <a:uFillTx/>
                <a:latin typeface="Calibri" panose="020F0502020204030204"/>
                <a:cs typeface="+mn-cs"/>
              </a:rPr>
              <a:t> mechanism</a:t>
            </a:r>
          </a:p>
        </p:txBody>
      </p:sp>
      <p:grpSp>
        <p:nvGrpSpPr>
          <p:cNvPr id="29" name="Group 28"/>
          <p:cNvGrpSpPr/>
          <p:nvPr/>
        </p:nvGrpSpPr>
        <p:grpSpPr>
          <a:xfrm>
            <a:off x="1135380" y="2256460"/>
            <a:ext cx="4459459" cy="2294830"/>
            <a:chOff x="1135380" y="2256460"/>
            <a:chExt cx="4459459" cy="2294830"/>
          </a:xfrm>
        </p:grpSpPr>
        <p:sp>
          <p:nvSpPr>
            <p:cNvPr id="8" name="Rectangle 7"/>
            <p:cNvSpPr/>
            <p:nvPr/>
          </p:nvSpPr>
          <p:spPr>
            <a:xfrm>
              <a:off x="1135380" y="3069347"/>
              <a:ext cx="4459459" cy="1481943"/>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Representation 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(play2vec)</a:t>
              </a:r>
            </a:p>
          </p:txBody>
        </p:sp>
        <p:cxnSp>
          <p:nvCxnSpPr>
            <p:cNvPr id="14" name="Straight Arrow Connector 13"/>
            <p:cNvCxnSpPr/>
            <p:nvPr/>
          </p:nvCxnSpPr>
          <p:spPr>
            <a:xfrm>
              <a:off x="1884164" y="2256460"/>
              <a:ext cx="0" cy="8128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a:off x="4961465" y="2256460"/>
              <a:ext cx="0" cy="8128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nvGrpSpPr>
          <p:cNvPr id="30" name="Group 29"/>
          <p:cNvGrpSpPr/>
          <p:nvPr/>
        </p:nvGrpSpPr>
        <p:grpSpPr>
          <a:xfrm>
            <a:off x="1135381" y="4588868"/>
            <a:ext cx="4459458" cy="1749103"/>
            <a:chOff x="1135381" y="4588868"/>
            <a:chExt cx="4459458" cy="1749103"/>
          </a:xfrm>
        </p:grpSpPr>
        <p:sp>
          <p:nvSpPr>
            <p:cNvPr id="15" name="Oval 14"/>
            <p:cNvSpPr/>
            <p:nvPr/>
          </p:nvSpPr>
          <p:spPr>
            <a:xfrm>
              <a:off x="1135381" y="5202072"/>
              <a:ext cx="4459458" cy="1135899"/>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R</a:t>
              </a:r>
              <a:r>
                <a:rPr kumimoji="0" lang="en-US" sz="2400" b="1" i="0" u="none" strike="noStrike" kern="1200" cap="none" spc="0" normalizeH="0" baseline="30000" noProof="0" dirty="0">
                  <a:ln>
                    <a:noFill/>
                  </a:ln>
                  <a:solidFill>
                    <a:srgbClr val="C00000"/>
                  </a:solidFill>
                  <a:effectLst/>
                  <a:uLnTx/>
                  <a:uFillTx/>
                  <a:latin typeface="Calibri" panose="020F0502020204030204"/>
                  <a:ea typeface="+mn-ea"/>
                  <a:cs typeface="+mn-cs"/>
                </a:rPr>
                <a:t>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C00000"/>
                </a:solidFill>
                <a:effectLst/>
                <a:uLnTx/>
                <a:uFillTx/>
                <a:latin typeface="Calibri" panose="020F0502020204030204"/>
                <a:ea typeface="+mn-ea"/>
                <a:cs typeface="+mn-cs"/>
              </a:endParaRPr>
            </a:p>
          </p:txBody>
        </p:sp>
        <p:sp>
          <p:nvSpPr>
            <p:cNvPr id="16" name="Oval 15"/>
            <p:cNvSpPr/>
            <p:nvPr/>
          </p:nvSpPr>
          <p:spPr>
            <a:xfrm>
              <a:off x="1722706" y="5695159"/>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4814079" y="5695159"/>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Straight Arrow Connector 22"/>
            <p:cNvCxnSpPr/>
            <p:nvPr/>
          </p:nvCxnSpPr>
          <p:spPr>
            <a:xfrm>
              <a:off x="1884164" y="4588868"/>
              <a:ext cx="0" cy="9539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a:off x="4961465" y="4588868"/>
              <a:ext cx="0" cy="9539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pic>
        <p:nvPicPr>
          <p:cNvPr id="20" name="Picture 19"/>
          <p:cNvPicPr>
            <a:picLocks noChangeAspect="1"/>
          </p:cNvPicPr>
          <p:nvPr/>
        </p:nvPicPr>
        <p:blipFill>
          <a:blip r:embed="rId4"/>
          <a:stretch>
            <a:fillRect/>
          </a:stretch>
        </p:blipFill>
        <p:spPr>
          <a:xfrm>
            <a:off x="4290644" y="1267158"/>
            <a:ext cx="1371600" cy="919918"/>
          </a:xfrm>
          <a:prstGeom prst="rect">
            <a:avLst/>
          </a:prstGeom>
        </p:spPr>
      </p:pic>
      <p:cxnSp>
        <p:nvCxnSpPr>
          <p:cNvPr id="13" name="Straight Connector 12"/>
          <p:cNvCxnSpPr/>
          <p:nvPr/>
        </p:nvCxnSpPr>
        <p:spPr>
          <a:xfrm>
            <a:off x="2021541" y="5797231"/>
            <a:ext cx="2792538" cy="0"/>
          </a:xfrm>
          <a:prstGeom prst="line">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27" name="TextBox 26"/>
          <p:cNvSpPr txBox="1"/>
          <p:nvPr/>
        </p:nvSpPr>
        <p:spPr>
          <a:xfrm>
            <a:off x="2058639" y="5797231"/>
            <a:ext cx="26164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Euclidean distance</a:t>
            </a:r>
          </a:p>
        </p:txBody>
      </p:sp>
    </p:spTree>
    <p:extLst>
      <p:ext uri="{BB962C8B-B14F-4D97-AF65-F5344CB8AC3E}">
        <p14:creationId xmlns:p14="http://schemas.microsoft.com/office/powerpoint/2010/main" val="4228941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21" name="Oval 20"/>
          <p:cNvSpPr/>
          <p:nvPr/>
        </p:nvSpPr>
        <p:spPr>
          <a:xfrm>
            <a:off x="4933953" y="1996535"/>
            <a:ext cx="2356106" cy="3348863"/>
          </a:xfrm>
          <a:prstGeom prst="ellipse">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R</a:t>
            </a:r>
            <a:r>
              <a:rPr kumimoji="0" lang="en-US" sz="2400" b="1" i="0" u="none" strike="noStrike" kern="1200" cap="none" spc="0" normalizeH="0" baseline="30000" noProof="0" dirty="0">
                <a:ln>
                  <a:noFill/>
                </a:ln>
                <a:solidFill>
                  <a:srgbClr val="C00000"/>
                </a:solidFill>
                <a:effectLst/>
                <a:uLnTx/>
                <a:uFillTx/>
                <a:latin typeface="Calibri" panose="020F0502020204030204"/>
                <a:ea typeface="+mn-ea"/>
                <a:cs typeface="+mn-cs"/>
              </a:rPr>
              <a:t>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30000" noProof="0" dirty="0">
              <a:ln>
                <a:noFill/>
              </a:ln>
              <a:solidFill>
                <a:srgbClr val="C00000"/>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F0C88-0165-4FC4-8B5E-8BECB1048F4D}" type="slidenum">
              <a:rPr kumimoji="0" lang="en-US" sz="11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noAutofit/>
          </a:bodyPr>
          <a:lstStyle/>
          <a:p>
            <a:r>
              <a:rPr lang="en-US" dirty="0"/>
              <a:t>Similar Plays Retrieval based on Representation Learning (play2vec)</a:t>
            </a:r>
          </a:p>
        </p:txBody>
      </p:sp>
      <p:sp>
        <p:nvSpPr>
          <p:cNvPr id="12" name="Rectangle 11"/>
          <p:cNvSpPr/>
          <p:nvPr/>
        </p:nvSpPr>
        <p:spPr>
          <a:xfrm>
            <a:off x="3319975" y="1268389"/>
            <a:ext cx="872197" cy="5079309"/>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Representation 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(play2vec)</a:t>
            </a:r>
          </a:p>
        </p:txBody>
      </p:sp>
      <p:sp>
        <p:nvSpPr>
          <p:cNvPr id="14" name="Oval 13"/>
          <p:cNvSpPr/>
          <p:nvPr/>
        </p:nvSpPr>
        <p:spPr>
          <a:xfrm>
            <a:off x="6029537" y="2576029"/>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5320957" y="3094530"/>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5710196" y="4030959"/>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6422739" y="4786965"/>
            <a:ext cx="196948" cy="196948"/>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a:stretch>
            <a:fillRect/>
          </a:stretch>
        </p:blipFill>
        <p:spPr>
          <a:xfrm>
            <a:off x="9482537" y="3348083"/>
            <a:ext cx="1371600" cy="919919"/>
          </a:xfrm>
          <a:prstGeom prst="rect">
            <a:avLst/>
          </a:prstGeom>
        </p:spPr>
      </p:pic>
      <p:sp>
        <p:nvSpPr>
          <p:cNvPr id="19" name="Rectangle 18"/>
          <p:cNvSpPr/>
          <p:nvPr/>
        </p:nvSpPr>
        <p:spPr>
          <a:xfrm>
            <a:off x="8031840" y="1268387"/>
            <a:ext cx="872197" cy="5079309"/>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Representation 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(play2vec)</a:t>
            </a:r>
          </a:p>
        </p:txBody>
      </p:sp>
      <p:sp>
        <p:nvSpPr>
          <p:cNvPr id="20" name="Oval 19"/>
          <p:cNvSpPr/>
          <p:nvPr/>
        </p:nvSpPr>
        <p:spPr>
          <a:xfrm>
            <a:off x="6564695" y="3714863"/>
            <a:ext cx="196948" cy="196948"/>
          </a:xfrm>
          <a:prstGeom prst="ellipse">
            <a:avLst/>
          </a:prstGeom>
          <a:solidFill>
            <a:srgbClr val="FFC00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p:cNvSpPr txBox="1"/>
          <p:nvPr/>
        </p:nvSpPr>
        <p:spPr>
          <a:xfrm>
            <a:off x="4349541" y="5569759"/>
            <a:ext cx="35288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K Nearest Neighbor</a:t>
            </a:r>
          </a:p>
        </p:txBody>
      </p:sp>
      <p:cxnSp>
        <p:nvCxnSpPr>
          <p:cNvPr id="26" name="Straight Arrow Connector 25"/>
          <p:cNvCxnSpPr/>
          <p:nvPr/>
        </p:nvCxnSpPr>
        <p:spPr>
          <a:xfrm>
            <a:off x="2703926" y="1730802"/>
            <a:ext cx="61604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a:off x="4192172" y="1730802"/>
            <a:ext cx="1837365" cy="9372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a:off x="2703926" y="2772977"/>
            <a:ext cx="61604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p:nvPr/>
        </p:nvCxnSpPr>
        <p:spPr>
          <a:xfrm>
            <a:off x="2703926" y="4983913"/>
            <a:ext cx="61604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p:cNvCxnSpPr/>
          <p:nvPr/>
        </p:nvCxnSpPr>
        <p:spPr>
          <a:xfrm>
            <a:off x="2703926" y="5937979"/>
            <a:ext cx="61604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p:cNvCxnSpPr>
            <a:endCxn id="15" idx="2"/>
          </p:cNvCxnSpPr>
          <p:nvPr/>
        </p:nvCxnSpPr>
        <p:spPr>
          <a:xfrm>
            <a:off x="4192172" y="2772977"/>
            <a:ext cx="1128785" cy="4200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flipV="1">
            <a:off x="4192172" y="4227907"/>
            <a:ext cx="1518024" cy="7560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p:cNvCxnSpPr/>
          <p:nvPr/>
        </p:nvCxnSpPr>
        <p:spPr>
          <a:xfrm flipV="1">
            <a:off x="4192172" y="4983913"/>
            <a:ext cx="2230567" cy="9540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Straight Arrow Connector 44"/>
          <p:cNvCxnSpPr/>
          <p:nvPr/>
        </p:nvCxnSpPr>
        <p:spPr>
          <a:xfrm flipH="1">
            <a:off x="8904037" y="3818992"/>
            <a:ext cx="5785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p:cNvCxnSpPr/>
          <p:nvPr/>
        </p:nvCxnSpPr>
        <p:spPr>
          <a:xfrm flipH="1">
            <a:off x="6789355" y="3819633"/>
            <a:ext cx="122995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1229902" y="1268389"/>
            <a:ext cx="1371600" cy="5125111"/>
            <a:chOff x="1229902" y="1268389"/>
            <a:chExt cx="1371600" cy="5125111"/>
          </a:xfrm>
        </p:grpSpPr>
        <p:pic>
          <p:nvPicPr>
            <p:cNvPr id="36" name="Picture 35"/>
            <p:cNvPicPr>
              <a:picLocks noChangeAspect="1"/>
            </p:cNvPicPr>
            <p:nvPr/>
          </p:nvPicPr>
          <p:blipFill>
            <a:blip r:embed="rId3"/>
            <a:stretch>
              <a:fillRect/>
            </a:stretch>
          </p:blipFill>
          <p:spPr>
            <a:xfrm>
              <a:off x="1229902" y="1268389"/>
              <a:ext cx="1371600" cy="919919"/>
            </a:xfrm>
            <a:prstGeom prst="rect">
              <a:avLst/>
            </a:prstGeom>
          </p:spPr>
        </p:pic>
        <p:pic>
          <p:nvPicPr>
            <p:cNvPr id="37" name="Picture 36"/>
            <p:cNvPicPr>
              <a:picLocks noChangeAspect="1"/>
            </p:cNvPicPr>
            <p:nvPr/>
          </p:nvPicPr>
          <p:blipFill>
            <a:blip r:embed="rId4"/>
            <a:stretch>
              <a:fillRect/>
            </a:stretch>
          </p:blipFill>
          <p:spPr>
            <a:xfrm>
              <a:off x="1229902" y="2433596"/>
              <a:ext cx="1371600" cy="916763"/>
            </a:xfrm>
            <a:prstGeom prst="rect">
              <a:avLst/>
            </a:prstGeom>
          </p:spPr>
        </p:pic>
        <p:pic>
          <p:nvPicPr>
            <p:cNvPr id="39" name="Picture 38"/>
            <p:cNvPicPr>
              <a:picLocks noChangeAspect="1"/>
            </p:cNvPicPr>
            <p:nvPr/>
          </p:nvPicPr>
          <p:blipFill>
            <a:blip r:embed="rId5"/>
            <a:stretch>
              <a:fillRect/>
            </a:stretch>
          </p:blipFill>
          <p:spPr>
            <a:xfrm>
              <a:off x="1229902" y="4310314"/>
              <a:ext cx="1371600" cy="912832"/>
            </a:xfrm>
            <a:prstGeom prst="rect">
              <a:avLst/>
            </a:prstGeom>
          </p:spPr>
        </p:pic>
        <p:pic>
          <p:nvPicPr>
            <p:cNvPr id="40" name="Picture 39"/>
            <p:cNvPicPr>
              <a:picLocks noChangeAspect="1"/>
            </p:cNvPicPr>
            <p:nvPr/>
          </p:nvPicPr>
          <p:blipFill>
            <a:blip r:embed="rId6"/>
            <a:stretch>
              <a:fillRect/>
            </a:stretch>
          </p:blipFill>
          <p:spPr>
            <a:xfrm>
              <a:off x="1229902" y="5472365"/>
              <a:ext cx="1371600" cy="921135"/>
            </a:xfrm>
            <a:prstGeom prst="rect">
              <a:avLst/>
            </a:prstGeom>
          </p:spPr>
        </p:pic>
        <p:sp>
          <p:nvSpPr>
            <p:cNvPr id="13" name="TextBox 12"/>
            <p:cNvSpPr txBox="1"/>
            <p:nvPr/>
          </p:nvSpPr>
          <p:spPr>
            <a:xfrm>
              <a:off x="1767531" y="3368984"/>
              <a:ext cx="553998" cy="868471"/>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grpSp>
        <p:nvGrpSpPr>
          <p:cNvPr id="42" name="Group 41"/>
          <p:cNvGrpSpPr/>
          <p:nvPr/>
        </p:nvGrpSpPr>
        <p:grpSpPr>
          <a:xfrm>
            <a:off x="53676" y="1493998"/>
            <a:ext cx="1245161" cy="4671811"/>
            <a:chOff x="811661" y="1491953"/>
            <a:chExt cx="1245161" cy="4671811"/>
          </a:xfrm>
        </p:grpSpPr>
        <p:sp>
          <p:nvSpPr>
            <p:cNvPr id="43" name="TextBox 42"/>
            <p:cNvSpPr txBox="1"/>
            <p:nvPr/>
          </p:nvSpPr>
          <p:spPr>
            <a:xfrm>
              <a:off x="820207" y="1491953"/>
              <a:ext cx="12280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Play 1</a:t>
              </a:r>
            </a:p>
          </p:txBody>
        </p:sp>
        <p:sp>
          <p:nvSpPr>
            <p:cNvPr id="44" name="TextBox 43"/>
            <p:cNvSpPr txBox="1"/>
            <p:nvPr/>
          </p:nvSpPr>
          <p:spPr>
            <a:xfrm>
              <a:off x="811661" y="5702099"/>
              <a:ext cx="1245161" cy="461665"/>
            </a:xfrm>
            <a:prstGeom prst="rect">
              <a:avLst/>
            </a:prstGeom>
            <a:noFill/>
          </p:spPr>
          <p:txBody>
            <a:bodyPr wrap="square" rtlCol="0">
              <a:spAutoFit/>
            </a:bodyPr>
            <a:lstStyle>
              <a:defPPr>
                <a:defRPr lang="en-US"/>
              </a:defPPr>
              <a:lvl1pPr algn="ctr">
                <a:defRPr sz="24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Play N</a:t>
              </a:r>
            </a:p>
          </p:txBody>
        </p:sp>
        <p:sp>
          <p:nvSpPr>
            <p:cNvPr id="46" name="TextBox 45"/>
            <p:cNvSpPr txBox="1"/>
            <p:nvPr/>
          </p:nvSpPr>
          <p:spPr>
            <a:xfrm>
              <a:off x="811661" y="2614878"/>
              <a:ext cx="12451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Play </a:t>
              </a:r>
              <a:r>
                <a:rPr kumimoji="0" lang="en-US" altLang="zh-CN" sz="2400" b="1" i="0" u="none" strike="noStrike" kern="1200" cap="none" spc="0" normalizeH="0" baseline="0" noProof="0" dirty="0">
                  <a:ln>
                    <a:noFill/>
                  </a:ln>
                  <a:solidFill>
                    <a:prstClr val="black"/>
                  </a:solidFill>
                  <a:effectLst/>
                  <a:uLnTx/>
                  <a:uFillTx/>
                  <a:latin typeface="Calibri" panose="020F0502020204030204"/>
                  <a:cs typeface="+mn-cs"/>
                </a:rPr>
                <a:t>2</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TextBox 46"/>
            <p:cNvSpPr txBox="1"/>
            <p:nvPr/>
          </p:nvSpPr>
          <p:spPr>
            <a:xfrm>
              <a:off x="811661" y="4535897"/>
              <a:ext cx="12451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Play N-1</a:t>
              </a:r>
            </a:p>
          </p:txBody>
        </p:sp>
        <p:sp>
          <p:nvSpPr>
            <p:cNvPr id="48" name="TextBox 47"/>
            <p:cNvSpPr txBox="1"/>
            <p:nvPr/>
          </p:nvSpPr>
          <p:spPr>
            <a:xfrm>
              <a:off x="1093050" y="3388564"/>
              <a:ext cx="553998" cy="868471"/>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sp>
        <p:nvSpPr>
          <p:cNvPr id="50" name="TextBox 49"/>
          <p:cNvSpPr txBox="1"/>
          <p:nvPr/>
        </p:nvSpPr>
        <p:spPr>
          <a:xfrm>
            <a:off x="9482537" y="4307109"/>
            <a:ext cx="15942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Calibri" panose="020F0502020204030204"/>
                <a:cs typeface="+mn-cs"/>
              </a:rPr>
              <a:t>Query play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8035711" y="1257880"/>
            <a:ext cx="880852" cy="5125372"/>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51"/>
          <p:cNvSpPr/>
          <p:nvPr/>
        </p:nvSpPr>
        <p:spPr>
          <a:xfrm>
            <a:off x="3348243" y="1257880"/>
            <a:ext cx="880852" cy="5125372"/>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44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animBg="1"/>
      <p:bldP spid="14" grpId="0" animBg="1"/>
      <p:bldP spid="15" grpId="0" animBg="1"/>
      <p:bldP spid="16" grpId="0" animBg="1"/>
      <p:bldP spid="17" grpId="0" animBg="1"/>
      <p:bldP spid="19" grpId="0" animBg="1"/>
      <p:bldP spid="20" grpId="0" animBg="1"/>
      <p:bldP spid="34" grpId="0"/>
      <p:bldP spid="50" grpId="0"/>
      <p:bldP spid="9" grpId="0" animBg="1"/>
      <p:bldP spid="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F0C88-0165-4FC4-8B5E-8BECB1048F4D}" type="slidenum">
              <a:rPr kumimoji="0" lang="en-US" sz="11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p:txBody>
          <a:bodyPr/>
          <a:lstStyle/>
          <a:p>
            <a:r>
              <a:rPr lang="en-US" dirty="0" err="1"/>
              <a:t>Denoising</a:t>
            </a:r>
            <a:r>
              <a:rPr lang="en-US" dirty="0"/>
              <a:t> </a:t>
            </a:r>
            <a:r>
              <a:rPr lang="en-US" dirty="0" err="1"/>
              <a:t>Autoencoder</a:t>
            </a:r>
            <a:r>
              <a:rPr lang="en-US" dirty="0"/>
              <a:t> Structure</a:t>
            </a:r>
          </a:p>
        </p:txBody>
      </p:sp>
      <p:pic>
        <p:nvPicPr>
          <p:cNvPr id="1026" name="Picture 2" descr="http://psyyz10.github.io/img/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106" y="1652001"/>
            <a:ext cx="9620250" cy="40386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835431" y="6195034"/>
            <a:ext cx="1051560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Sources: http://psyyz10.github.io/2015/11/SDA/</a:t>
            </a:r>
          </a:p>
        </p:txBody>
      </p:sp>
      <p:sp>
        <p:nvSpPr>
          <p:cNvPr id="9" name="Oval 8"/>
          <p:cNvSpPr/>
          <p:nvPr/>
        </p:nvSpPr>
        <p:spPr>
          <a:xfrm>
            <a:off x="4230058" y="1620469"/>
            <a:ext cx="3069376" cy="2447033"/>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HK"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10" name="TextBox 9"/>
          <p:cNvSpPr txBox="1"/>
          <p:nvPr/>
        </p:nvSpPr>
        <p:spPr>
          <a:xfrm>
            <a:off x="1283106" y="1645572"/>
            <a:ext cx="35288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panose="020F0502020204030204"/>
                <a:ea typeface="+mn-ea"/>
                <a:cs typeface="+mn-cs"/>
              </a:rPr>
              <a:t>Representation</a:t>
            </a:r>
          </a:p>
        </p:txBody>
      </p:sp>
    </p:spTree>
    <p:extLst>
      <p:ext uri="{BB962C8B-B14F-4D97-AF65-F5344CB8AC3E}">
        <p14:creationId xmlns:p14="http://schemas.microsoft.com/office/powerpoint/2010/main" val="339486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Instructor"/>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2433</Words>
  <Application>Microsoft Office PowerPoint</Application>
  <PresentationFormat>Widescreen</PresentationFormat>
  <Paragraphs>242</Paragraphs>
  <Slides>18</Slides>
  <Notes>16</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3" baseType="lpstr">
      <vt:lpstr>Arial</vt:lpstr>
      <vt:lpstr>Calibri</vt:lpstr>
      <vt:lpstr>Calibri Light</vt:lpstr>
      <vt:lpstr>1_Office Theme</vt:lpstr>
      <vt:lpstr>Bitmap Image</vt:lpstr>
      <vt:lpstr>Effective and Efficient Sports Play Retrieval with Deep Representation Learning</vt:lpstr>
      <vt:lpstr>Sports Data</vt:lpstr>
      <vt:lpstr>Spatiotemporal Sports Data Analytics</vt:lpstr>
      <vt:lpstr>Similar Plays Retrieval</vt:lpstr>
      <vt:lpstr>Existing Play Similarity Measurements (1) – Matching-based Alignment Approach</vt:lpstr>
      <vt:lpstr>Existing Play Similarity Measurements (2) – Role-based Alignment Approach</vt:lpstr>
      <vt:lpstr>New Play Similarity Measurement – A Representation Learning Approach (play2vec)</vt:lpstr>
      <vt:lpstr>Similar Plays Retrieval based on Representation Learning (play2vec)</vt:lpstr>
      <vt:lpstr>Denoising Autoencoder Structure</vt:lpstr>
      <vt:lpstr>Representation Learning (play2vec)</vt:lpstr>
      <vt:lpstr>Representation Learning (play2vec)</vt:lpstr>
      <vt:lpstr>Experiment Set-up</vt:lpstr>
      <vt:lpstr>Effectiveness Experiment Results (1) – Self-similarity</vt:lpstr>
      <vt:lpstr>Effectiveness Experiment Results (2) – Cross-similarity</vt:lpstr>
      <vt:lpstr>Effectiveness Experiment Results (3) – kNN-similarity</vt:lpstr>
      <vt:lpstr>Efficiency Experiment Results – Running Time</vt:lpstr>
      <vt:lpstr>Usability Experiment Results – Case Studies</vt:lpstr>
      <vt:lpstr>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Cheng Long (Asst Prof)</dc:creator>
  <cp:lastModifiedBy>Cheng Long (Asst Prof)</cp:lastModifiedBy>
  <cp:revision>4</cp:revision>
  <dcterms:created xsi:type="dcterms:W3CDTF">2019-07-19T09:03:42Z</dcterms:created>
  <dcterms:modified xsi:type="dcterms:W3CDTF">2019-09-26T10:35:23Z</dcterms:modified>
</cp:coreProperties>
</file>