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3" r:id="rId3"/>
    <p:sldId id="257" r:id="rId4"/>
    <p:sldId id="259" r:id="rId5"/>
    <p:sldId id="260" r:id="rId6"/>
    <p:sldId id="261" r:id="rId7"/>
    <p:sldId id="262" r:id="rId8"/>
    <p:sldId id="276" r:id="rId9"/>
    <p:sldId id="279" r:id="rId10"/>
    <p:sldId id="278" r:id="rId11"/>
    <p:sldId id="263" r:id="rId12"/>
    <p:sldId id="282" r:id="rId13"/>
    <p:sldId id="267" r:id="rId14"/>
    <p:sldId id="268" r:id="rId15"/>
    <p:sldId id="280" r:id="rId16"/>
    <p:sldId id="28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AFADD-B1FB-4999-BC94-0C3440CAECBE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DF897-6CB9-45DA-A50F-CABB736E34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556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78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55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55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42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5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92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34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6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24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7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65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8D8E-61FA-42C9-AEF7-533A3271B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B68D9-6754-42F3-869F-C617B2A23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34D25-B031-490A-9B05-6757555D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C390F-B986-41D2-A851-6139967C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DAC5B-05F2-455D-96DD-A88F6D9A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871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B8B6-9640-4536-9DCE-F6202DDF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2C8E5-C021-4466-BEA6-4A0C2F1A6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A0FAD-49FE-40B9-BD95-0EEB07BF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79901-41B4-41ED-9D3A-AAD54091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4AE3-E133-434D-B9E6-55E06A00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48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3C6A6-3B23-4CDE-82DB-B4A1EAD7A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48D78-2352-4B2D-9671-212A42EA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3817-3A55-4F02-AB7C-8A04D0B6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102E-CDA2-4218-9F81-B71B8790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61349-4ED8-48E0-92BA-4E1B7D73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375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BBAC23B5-8E85-49B2-8DBB-50420699CA89}" type="datetime1">
              <a:rPr lang="en-US" smtClean="0"/>
              <a:t>1/10/2022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5D5F1E50-00AF-434F-BD7C-91EF561E0547}" type="datetime1">
              <a:rPr lang="en-US" smtClean="0"/>
              <a:t>1/10/2022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24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5019"/>
            <a:ext cx="5181600" cy="49019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5019"/>
            <a:ext cx="5181600" cy="4901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41C5A8-17F2-4D89-872F-96F076F2D532}" type="datetime1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06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53A5-7C98-4092-A21C-AFB498035BA8}" type="datetime1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B47-D7DA-4E69-8D45-6A09E1A25018}" type="datetime1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C6459-1E28-4882-86BF-B576CA6E0CC9}" type="datetime1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27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A6038F-FB6A-4C8D-A39A-E41375E1231A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9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2A7DE0-5E7B-40E2-856A-1DA3116354D2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21F3-A0A7-42F1-954E-86E06EE0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168E-6AB0-4FF7-8879-02D703CB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D4EEB-4DC1-4AB6-9646-E958DF32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C8B03-6004-4486-B0B0-AE58E84B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A85A1-FCFC-4699-8484-97049C81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4660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0C88-0165-4FC4-8B5E-8BECB1048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21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C868-39E0-418D-9FB5-9CFDB468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3D296-411A-4A06-8E86-428392EE0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9BCE7-53E7-45A9-9C83-5904EC17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58810-2C54-4C8F-AB2D-81D02EAC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2C1BC-9774-40F8-936A-9B52CE6D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039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88AB-CB5F-454D-9699-2E342E30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1906-9797-4C79-8DAB-332B9A1DB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0250C-7593-42C8-BBA5-950336D38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C4556-E313-4EB4-9260-687A741F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081B2-70E2-4EE2-8E12-063AEF6B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AF27C-8438-4CF6-95F0-134B9556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14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D30E-B6E5-4098-A9F9-C8B33102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8A417-870D-45A4-9C85-D9EB5256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C42B7-9D91-425D-B00E-C21CC1FFE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4A72F-841D-4BB1-9A81-7ED486963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00E58-BF84-4D00-A031-2790F73C2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6A282-8176-4739-8E39-11CA0E3E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28E50-1BC9-4456-8912-B03585D5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90B317-66E7-4237-ADD4-6EB7014A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938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7B4E-5838-4271-8C35-A35A21B8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6FC318-1B41-4311-A61B-8C4CC822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C59A2-97DC-43E0-89A5-DD764E6C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780CD-2096-4E56-AEC5-491B1AAF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242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7B530-FE69-4C4C-A711-3C3187BE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6FBC3-65BC-47EE-BCEB-5BCB51D0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FB13A-0CF1-4A11-9A9E-554D870D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963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56C7-AB27-4987-8B16-4589BC87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C79E7-E4F7-446C-BD8E-363F9D692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879BE-3949-453F-AB78-EE7B3E25D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2FE71-3814-4B18-BD27-8050215D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95671-5BCB-4EC6-B390-94E3AEE6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CE992-7EF8-4D67-AD61-132F728F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10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6C57-4259-4785-9B2E-63B58FA3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702B0-404D-44BE-8218-7E4AF75BE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6DC30-592C-4529-8CFB-2D42D5D50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8BF44-5501-45CF-B673-F2D06E86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C9820-83E5-448A-B414-624A0248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4A39E-BB5F-4DC7-98DB-76ECEF01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890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F5522-2600-44B2-8095-6103D997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40A2A-5FE8-4BAF-A941-8F0634382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E25F2-5196-4169-BD17-84E3EE138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EB3C-A35D-4F38-894D-A75D75F3DDBA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4F3F9-3109-4361-AE9C-FC91FC1DE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F1A7F-1474-45FC-8D51-D24B63E89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D492-BB9D-4F72-A20E-B34BD5F3A2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01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43F6D614-BD6E-440C-B7F5-166FF72F64E1}" type="datetime1">
              <a:rPr lang="en-US" smtClean="0"/>
              <a:t>1/10/2022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4522304"/>
            <a:ext cx="10515600" cy="16498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Zheng Wang, Cheng Long, Gao Cong</a:t>
            </a:r>
            <a:endParaRPr lang="en-US" baseline="30000" dirty="0"/>
          </a:p>
          <a:p>
            <a:pPr marL="0" indent="0" algn="ctr">
              <a:buNone/>
            </a:pPr>
            <a:r>
              <a:rPr lang="en-US" dirty="0"/>
              <a:t>Nanyang Technological University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IEEE Transactions on Knowledge and Data Engineering (TKDE)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057399"/>
            <a:ext cx="10515600" cy="20222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Similar Sports Play Retrieval with Deep Reinforcement Learning</a:t>
            </a:r>
          </a:p>
        </p:txBody>
      </p:sp>
      <p:pic>
        <p:nvPicPr>
          <p:cNvPr id="6" name="Picture 7" descr="Z:\Youth Olympic Games 2010\Tagline\NTU_YOV_Full colour.jpg">
            <a:extLst>
              <a:ext uri="{FF2B5EF4-FFF2-40B4-BE49-F238E27FC236}">
                <a16:creationId xmlns:a16="http://schemas.microsoft.com/office/drawing/2014/main" id="{A4F2638F-9F56-4130-AE94-B88CFF0C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1"/>
          <a:stretch>
            <a:fillRect/>
          </a:stretch>
        </p:blipFill>
        <p:spPr bwMode="auto">
          <a:xfrm>
            <a:off x="191344" y="116632"/>
            <a:ext cx="2819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30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5316722" y="2028438"/>
            <a:ext cx="2225690" cy="33488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295" y="302223"/>
            <a:ext cx="11209421" cy="730507"/>
          </a:xfrm>
        </p:spPr>
        <p:txBody>
          <a:bodyPr>
            <a:noAutofit/>
          </a:bodyPr>
          <a:lstStyle/>
          <a:p>
            <a:r>
              <a:rPr lang="en-US" dirty="0"/>
              <a:t>Challenge-3 (search within a database - </a:t>
            </a:r>
            <a:r>
              <a:rPr lang="en-SG" dirty="0" err="1"/>
              <a:t>ScoreSearch</a:t>
            </a:r>
            <a:r>
              <a:rPr lang="en-US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02744" y="1837254"/>
            <a:ext cx="872197" cy="4207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ScoreSearch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12306" y="2607932"/>
            <a:ext cx="196948" cy="1969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03726" y="3126433"/>
            <a:ext cx="196948" cy="1969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92965" y="4062862"/>
            <a:ext cx="196948" cy="1969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05508" y="4818868"/>
            <a:ext cx="196948" cy="1969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08035" y="1762831"/>
            <a:ext cx="872197" cy="4207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ScoreSearch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7464" y="3746766"/>
            <a:ext cx="196948" cy="19694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65755" y="5434501"/>
                <a:ext cx="35422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retrieve a small fraction </a:t>
                </a:r>
                <a14:m>
                  <m:oMath xmlns:m="http://schemas.openxmlformats.org/officeDocument/2006/math">
                    <m:r>
                      <a:rPr kumimoji="0" lang="en-SG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games with the highest scores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(e.g., Top 10%)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55" y="5434501"/>
                <a:ext cx="3542280" cy="1015663"/>
              </a:xfrm>
              <a:prstGeom prst="rect">
                <a:avLst/>
              </a:prstGeom>
              <a:blipFill>
                <a:blip r:embed="rId3"/>
                <a:stretch>
                  <a:fillRect t="-2994" r="-344" b="-95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3086695" y="2177374"/>
            <a:ext cx="616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4617095" y="2156644"/>
            <a:ext cx="1795211" cy="543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86695" y="3166390"/>
            <a:ext cx="616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86695" y="4686202"/>
            <a:ext cx="616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76062" y="5693425"/>
            <a:ext cx="616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endCxn id="15" idx="2"/>
          </p:cNvCxnSpPr>
          <p:nvPr/>
        </p:nvCxnSpPr>
        <p:spPr>
          <a:xfrm>
            <a:off x="4604569" y="3143850"/>
            <a:ext cx="1099157" cy="8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V="1">
            <a:off x="4585574" y="4259812"/>
            <a:ext cx="1507391" cy="426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flipV="1">
            <a:off x="4574941" y="5015817"/>
            <a:ext cx="2230567" cy="677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9414399" y="3850895"/>
            <a:ext cx="578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7172124" y="3851536"/>
            <a:ext cx="12299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003532" y="4339012"/>
            <a:ext cx="159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Query play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7211240-D12C-4DE7-96EE-8FBF82EBC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909" y="1647795"/>
            <a:ext cx="1371600" cy="9199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9AE8B9D-B4BD-4206-B298-C9CBAEF2D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909" y="2695283"/>
            <a:ext cx="1371600" cy="9167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3C61F27-BA19-4089-96B7-C52B804B7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711" y="4236262"/>
            <a:ext cx="1371600" cy="92113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FDE14B2-EBD5-47C3-A468-05DA5889960D}"/>
              </a:ext>
            </a:extLst>
          </p:cNvPr>
          <p:cNvSpPr txBox="1"/>
          <p:nvPr/>
        </p:nvSpPr>
        <p:spPr>
          <a:xfrm>
            <a:off x="2105779" y="3479580"/>
            <a:ext cx="553998" cy="868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B0831F-1356-4724-B66D-FC75DF6D1EDF}"/>
              </a:ext>
            </a:extLst>
          </p:cNvPr>
          <p:cNvSpPr txBox="1"/>
          <p:nvPr/>
        </p:nvSpPr>
        <p:spPr>
          <a:xfrm>
            <a:off x="1631761" y="897166"/>
            <a:ext cx="145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Database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Games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A79FD16-A000-48E8-B1F5-14E7F0454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951" y="5235049"/>
            <a:ext cx="1371600" cy="916763"/>
          </a:xfrm>
          <a:prstGeom prst="rect">
            <a:avLst/>
          </a:prstGeom>
        </p:spPr>
      </p:pic>
      <p:sp>
        <p:nvSpPr>
          <p:cNvPr id="58" name="AutoShape 83">
            <a:extLst>
              <a:ext uri="{FF2B5EF4-FFF2-40B4-BE49-F238E27FC236}">
                <a16:creationId xmlns:a16="http://schemas.microsoft.com/office/drawing/2014/main" id="{D37D136E-F12D-43DE-A22E-C0E9BC9E6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519" y="1013051"/>
            <a:ext cx="1810059" cy="818596"/>
          </a:xfrm>
          <a:prstGeom prst="cloudCallout">
            <a:avLst>
              <a:gd name="adj1" fmla="val -45707"/>
              <a:gd name="adj2" fmla="val 8345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H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Rectangular Callout 19">
            <a:extLst>
              <a:ext uri="{FF2B5EF4-FFF2-40B4-BE49-F238E27FC236}">
                <a16:creationId xmlns:a16="http://schemas.microsoft.com/office/drawing/2014/main" id="{5F89C972-88EE-472A-B9F2-D8D888D56F31}"/>
              </a:ext>
            </a:extLst>
          </p:cNvPr>
          <p:cNvSpPr/>
          <p:nvPr/>
        </p:nvSpPr>
        <p:spPr>
          <a:xfrm>
            <a:off x="4812086" y="1047603"/>
            <a:ext cx="1638666" cy="818595"/>
          </a:xfrm>
          <a:prstGeom prst="wedgeRectCallout">
            <a:avLst>
              <a:gd name="adj1" fmla="val 24125"/>
              <a:gd name="adj2" fmla="val 749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Build index for the vectors (e.g., K-D Tree)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49DC54-51A3-483A-93A6-F0D42C35C567}"/>
              </a:ext>
            </a:extLst>
          </p:cNvPr>
          <p:cNvGrpSpPr/>
          <p:nvPr/>
        </p:nvGrpSpPr>
        <p:grpSpPr>
          <a:xfrm>
            <a:off x="94463" y="1678958"/>
            <a:ext cx="1557530" cy="4046977"/>
            <a:chOff x="811661" y="1491953"/>
            <a:chExt cx="1245161" cy="404697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FCB023E-5CBA-4C8D-92C7-FBF189D54270}"/>
                </a:ext>
              </a:extLst>
            </p:cNvPr>
            <p:cNvSpPr txBox="1"/>
            <p:nvPr/>
          </p:nvSpPr>
          <p:spPr>
            <a:xfrm>
              <a:off x="820207" y="1491953"/>
              <a:ext cx="1228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Game 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AA4D60-7D29-4C39-B0C0-502199A7F6F5}"/>
                </a:ext>
              </a:extLst>
            </p:cNvPr>
            <p:cNvSpPr txBox="1"/>
            <p:nvPr/>
          </p:nvSpPr>
          <p:spPr>
            <a:xfrm>
              <a:off x="811661" y="4338601"/>
              <a:ext cx="12451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Game N-1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Game 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BE2B9F8-1FAC-432D-B5A1-FA6EC9128A4C}"/>
                </a:ext>
              </a:extLst>
            </p:cNvPr>
            <p:cNvSpPr txBox="1"/>
            <p:nvPr/>
          </p:nvSpPr>
          <p:spPr>
            <a:xfrm>
              <a:off x="811661" y="2614878"/>
              <a:ext cx="1245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Game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CFBCF2D-6049-49BE-BB63-5A7A2EBB25A5}"/>
                </a:ext>
              </a:extLst>
            </p:cNvPr>
            <p:cNvSpPr txBox="1"/>
            <p:nvPr/>
          </p:nvSpPr>
          <p:spPr>
            <a:xfrm>
              <a:off x="1101550" y="3292868"/>
              <a:ext cx="553998" cy="8684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 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AF247F-52BB-45CC-9643-A3C578174CB5}"/>
                  </a:ext>
                </a:extLst>
              </p:cNvPr>
              <p:cNvSpPr/>
              <p:nvPr/>
            </p:nvSpPr>
            <p:spPr>
              <a:xfrm>
                <a:off x="7173849" y="1051054"/>
                <a:ext cx="16386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H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Phase I</a:t>
                </a:r>
                <a:endParaRPr kumimoji="0" lang="en-SG" altLang="zh-HK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altLang="zh-HK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r>
                        <a:rPr kumimoji="0" lang="en-SG" altLang="zh-HK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SG" altLang="zh-HK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SG" altLang="zh-HK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α</m:t>
                      </m:r>
                      <m:r>
                        <a:rPr kumimoji="0" lang="en-SG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SG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𝑁</m:t>
                      </m:r>
                      <m:r>
                        <a:rPr kumimoji="0" lang="en-SG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))</m:t>
                      </m:r>
                    </m:oMath>
                  </m:oMathPara>
                </a14:m>
                <a:endParaRPr kumimoji="0" lang="en-US" altLang="zh-H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AF247F-52BB-45CC-9643-A3C578174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849" y="1051054"/>
                <a:ext cx="1638666" cy="646331"/>
              </a:xfrm>
              <a:prstGeom prst="rect">
                <a:avLst/>
              </a:prstGeom>
              <a:blipFill>
                <a:blip r:embed="rId7"/>
                <a:stretch>
                  <a:fillRect t="-4717" b="-75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>
            <a:extLst>
              <a:ext uri="{FF2B5EF4-FFF2-40B4-BE49-F238E27FC236}">
                <a16:creationId xmlns:a16="http://schemas.microsoft.com/office/drawing/2014/main" id="{CC64ACF3-292F-4EA9-B28F-89DF560DFEE9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192530" y="3563325"/>
            <a:ext cx="1216209" cy="7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34" grpId="0"/>
      <p:bldP spid="50" grpId="0"/>
      <p:bldP spid="55" grpId="0"/>
      <p:bldP spid="56" grpId="0"/>
      <p:bldP spid="58" grpId="0" animBg="1"/>
      <p:bldP spid="59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295" y="302223"/>
            <a:ext cx="11209421" cy="730507"/>
          </a:xfrm>
        </p:spPr>
        <p:txBody>
          <a:bodyPr>
            <a:noAutofit/>
          </a:bodyPr>
          <a:lstStyle/>
          <a:p>
            <a:r>
              <a:rPr lang="en-US" dirty="0"/>
              <a:t>Challenge-3 (search within a database - </a:t>
            </a:r>
            <a:r>
              <a:rPr lang="en-SG" dirty="0" err="1"/>
              <a:t>ScoreSearch</a:t>
            </a:r>
            <a:r>
              <a:rPr lang="en-US" dirty="0"/>
              <a:t>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717" y="2921170"/>
            <a:ext cx="1371600" cy="919919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cxnSpLocks/>
          </p:cNvCxnSpPr>
          <p:nvPr/>
        </p:nvCxnSpPr>
        <p:spPr>
          <a:xfrm flipH="1" flipV="1">
            <a:off x="5825044" y="2440299"/>
            <a:ext cx="2041169" cy="63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5872429" y="3285460"/>
            <a:ext cx="1908721" cy="229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5992579" y="3515173"/>
            <a:ext cx="1788571" cy="767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10558" y="3864034"/>
            <a:ext cx="159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Query play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7211240-D12C-4DE7-96EE-8FBF82EBC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643" y="2009304"/>
            <a:ext cx="1371600" cy="9199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9AE8B9D-B4BD-4206-B298-C9CBAEF2D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643" y="3056792"/>
            <a:ext cx="1371600" cy="9167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3C61F27-BA19-4089-96B7-C52B804B7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445" y="4597771"/>
            <a:ext cx="1371600" cy="92113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FDE14B2-EBD5-47C3-A468-05DA5889960D}"/>
              </a:ext>
            </a:extLst>
          </p:cNvPr>
          <p:cNvSpPr txBox="1"/>
          <p:nvPr/>
        </p:nvSpPr>
        <p:spPr>
          <a:xfrm>
            <a:off x="4891513" y="3841089"/>
            <a:ext cx="553998" cy="868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B0831F-1356-4724-B66D-FC75DF6D1EDF}"/>
              </a:ext>
            </a:extLst>
          </p:cNvPr>
          <p:cNvSpPr txBox="1"/>
          <p:nvPr/>
        </p:nvSpPr>
        <p:spPr>
          <a:xfrm>
            <a:off x="4412927" y="1259433"/>
            <a:ext cx="145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Retrieved Games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49DC54-51A3-483A-93A6-F0D42C35C567}"/>
              </a:ext>
            </a:extLst>
          </p:cNvPr>
          <p:cNvGrpSpPr/>
          <p:nvPr/>
        </p:nvGrpSpPr>
        <p:grpSpPr>
          <a:xfrm>
            <a:off x="2880197" y="2040467"/>
            <a:ext cx="1557530" cy="3308313"/>
            <a:chOff x="811661" y="1491953"/>
            <a:chExt cx="1245161" cy="330831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FCB023E-5CBA-4C8D-92C7-FBF189D54270}"/>
                </a:ext>
              </a:extLst>
            </p:cNvPr>
            <p:cNvSpPr txBox="1"/>
            <p:nvPr/>
          </p:nvSpPr>
          <p:spPr>
            <a:xfrm>
              <a:off x="820207" y="1491953"/>
              <a:ext cx="1228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Game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BAA4D60-7D29-4C39-B0C0-502199A7F6F5}"/>
                    </a:ext>
                  </a:extLst>
                </p:cNvPr>
                <p:cNvSpPr txBox="1"/>
                <p:nvPr/>
              </p:nvSpPr>
              <p:spPr>
                <a:xfrm>
                  <a:off x="811661" y="4338601"/>
                  <a:ext cx="124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2400" b="1"/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Game </a:t>
                  </a:r>
                  <a14:m>
                    <m:oMath xmlns:m="http://schemas.openxmlformats.org/officeDocument/2006/math">
                      <m:r>
                        <a:rPr kumimoji="0" lang="en-SG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</m:oMath>
                  </a14:m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BAA4D60-7D29-4C39-B0C0-502199A7F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661" y="4338601"/>
                  <a:ext cx="124516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563" t="-10667" b="-30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BE2B9F8-1FAC-432D-B5A1-FA6EC9128A4C}"/>
                </a:ext>
              </a:extLst>
            </p:cNvPr>
            <p:cNvSpPr txBox="1"/>
            <p:nvPr/>
          </p:nvSpPr>
          <p:spPr>
            <a:xfrm>
              <a:off x="811661" y="2614878"/>
              <a:ext cx="1245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Game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CFBCF2D-6049-49BE-BB63-5A7A2EBB25A5}"/>
                </a:ext>
              </a:extLst>
            </p:cNvPr>
            <p:cNvSpPr txBox="1"/>
            <p:nvPr/>
          </p:nvSpPr>
          <p:spPr>
            <a:xfrm>
              <a:off x="1101550" y="3292868"/>
              <a:ext cx="553998" cy="8684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 …</a:t>
              </a:r>
            </a:p>
          </p:txBody>
        </p:sp>
      </p:grpSp>
      <p:sp>
        <p:nvSpPr>
          <p:cNvPr id="39" name="AutoShape 83">
            <a:extLst>
              <a:ext uri="{FF2B5EF4-FFF2-40B4-BE49-F238E27FC236}">
                <a16:creationId xmlns:a16="http://schemas.microsoft.com/office/drawing/2014/main" id="{DAA59163-BE9B-4A43-8A4B-C4622B65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359" y="1097549"/>
            <a:ext cx="1810059" cy="818596"/>
          </a:xfrm>
          <a:prstGeom prst="cloudCallout">
            <a:avLst>
              <a:gd name="adj1" fmla="val -45707"/>
              <a:gd name="adj2" fmla="val 83450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H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0C1C907-AB13-4D93-A107-02BF74AD3C9E}"/>
                  </a:ext>
                </a:extLst>
              </p:cNvPr>
              <p:cNvSpPr/>
              <p:nvPr/>
            </p:nvSpPr>
            <p:spPr>
              <a:xfrm>
                <a:off x="6701359" y="1139477"/>
                <a:ext cx="18100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H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Phase II</a:t>
                </a:r>
                <a:endParaRPr kumimoji="0" lang="en-SG" altLang="zh-HK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altLang="zh-HK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r>
                        <a:rPr kumimoji="0" lang="en-SG" altLang="zh-HK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SG" altLang="zh-HK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SG" altLang="zh-HK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·</m:t>
                      </m:r>
                      <m:r>
                        <a:rPr kumimoji="0" lang="en-SG" altLang="zh-HK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𝑁</m:t>
                      </m:r>
                      <m:r>
                        <a:rPr kumimoji="0" lang="en-SG" altLang="zh-HK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·</m:t>
                      </m:r>
                      <m:r>
                        <m:rPr>
                          <m:sty m:val="p"/>
                        </m:rP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β</m:t>
                      </m:r>
                      <m:r>
                        <a:rPr kumimoji="0" lang="en-SG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SG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0" lang="en-SG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))</m:t>
                      </m:r>
                    </m:oMath>
                  </m:oMathPara>
                </a14:m>
                <a:endParaRPr kumimoji="0" lang="en-US" altLang="zh-H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0C1C907-AB13-4D93-A107-02BF74AD3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359" y="1139477"/>
                <a:ext cx="1810058" cy="646331"/>
              </a:xfrm>
              <a:prstGeom prst="rect">
                <a:avLst/>
              </a:prstGeom>
              <a:blipFill>
                <a:blip r:embed="rId7"/>
                <a:stretch>
                  <a:fillRect t="-5660" b="-660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5C377E4-8959-4E93-B588-62F3EDB87C49}"/>
              </a:ext>
            </a:extLst>
          </p:cNvPr>
          <p:cNvCxnSpPr>
            <a:cxnSpLocks/>
          </p:cNvCxnSpPr>
          <p:nvPr/>
        </p:nvCxnSpPr>
        <p:spPr>
          <a:xfrm flipH="1">
            <a:off x="6101837" y="3721477"/>
            <a:ext cx="1799463" cy="1422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ular Callout 19">
            <a:extLst>
              <a:ext uri="{FF2B5EF4-FFF2-40B4-BE49-F238E27FC236}">
                <a16:creationId xmlns:a16="http://schemas.microsoft.com/office/drawing/2014/main" id="{5952D2EE-4235-40A5-A6EF-6407602608C0}"/>
              </a:ext>
            </a:extLst>
          </p:cNvPr>
          <p:cNvSpPr/>
          <p:nvPr/>
        </p:nvSpPr>
        <p:spPr>
          <a:xfrm>
            <a:off x="6980565" y="4558816"/>
            <a:ext cx="1051091" cy="461665"/>
          </a:xfrm>
          <a:prstGeom prst="wedgeRectCallout">
            <a:avLst>
              <a:gd name="adj1" fmla="val -25130"/>
              <a:gd name="adj2" fmla="val -8335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RLS-Skip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9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6" grpId="0"/>
      <p:bldP spid="39" grpId="0" animBg="1"/>
      <p:bldP spid="40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Set-up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03639"/>
            <a:ext cx="4912131" cy="2268312"/>
          </a:xfrm>
          <a:prstGeom prst="rect">
            <a:avLst/>
          </a:prstGeom>
        </p:spPr>
      </p:pic>
      <p:graphicFrame>
        <p:nvGraphicFramePr>
          <p:cNvPr id="10" name="Content Placeholder 8"/>
          <p:cNvGraphicFramePr>
            <a:graphicFrameLocks/>
          </p:cNvGraphicFramePr>
          <p:nvPr>
            <p:extLst/>
          </p:nvPr>
        </p:nvGraphicFramePr>
        <p:xfrm>
          <a:off x="2053388" y="3686050"/>
          <a:ext cx="80531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873">
                  <a:extLst>
                    <a:ext uri="{9D8B030D-6E8A-4147-A177-3AD203B41FA5}">
                      <a16:colId xmlns:a16="http://schemas.microsoft.com/office/drawing/2014/main" val="2586134439"/>
                    </a:ext>
                  </a:extLst>
                </a:gridCol>
              </a:tblGrid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Performance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49699"/>
                  </a:ext>
                </a:extLst>
              </a:tr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Similarity measure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 our previous [2]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59587"/>
                  </a:ext>
                </a:extLst>
              </a:tr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Search within a game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ym typeface="+mn-ea"/>
                        </a:rPr>
                        <a:t>Approximate ratio</a:t>
                      </a:r>
                    </a:p>
                    <a:p>
                      <a:pPr algn="ctr"/>
                      <a:r>
                        <a:rPr lang="en-US" sz="2400" b="1" dirty="0">
                          <a:sym typeface="+mn-ea"/>
                        </a:rPr>
                        <a:t>Mean/Relative rank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566635"/>
                  </a:ext>
                </a:extLst>
              </a:tr>
              <a:tr h="4347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Search within a database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+mn-ea"/>
                        </a:rPr>
                        <a:t>Relative rank</a:t>
                      </a:r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188931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1319532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6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5042" cy="730507"/>
          </a:xfrm>
        </p:spPr>
        <p:txBody>
          <a:bodyPr>
            <a:noAutofit/>
          </a:bodyPr>
          <a:lstStyle/>
          <a:p>
            <a:r>
              <a:rPr lang="en-US" dirty="0"/>
              <a:t>Effectiveness and Efficiency Results </a:t>
            </a:r>
            <a:br>
              <a:rPr lang="en-US" dirty="0"/>
            </a:br>
            <a:r>
              <a:rPr lang="en-US" dirty="0"/>
              <a:t>(Search within a game)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B63086-8602-4505-B207-334392B7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05025"/>
            <a:ext cx="11277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2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688" y="268120"/>
            <a:ext cx="11729311" cy="730507"/>
          </a:xfrm>
        </p:spPr>
        <p:txBody>
          <a:bodyPr>
            <a:noAutofit/>
          </a:bodyPr>
          <a:lstStyle/>
          <a:p>
            <a:r>
              <a:rPr lang="en-US" dirty="0"/>
              <a:t>Effectiveness and Efficiency Results </a:t>
            </a:r>
            <a:br>
              <a:rPr lang="en-US" dirty="0"/>
            </a:br>
            <a:r>
              <a:rPr lang="en-US" dirty="0"/>
              <a:t>(Search with in a database)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CCCAF-D5D5-47E1-A33F-C39141EF8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181" y="1253790"/>
            <a:ext cx="53530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38D7A-4DC9-41D7-A260-7BA1E78E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EAED33-1ED6-4A36-B152-3CAB59CE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Conclusion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CF8D581-EF32-4D9E-98ED-37486B33BB47}"/>
              </a:ext>
            </a:extLst>
          </p:cNvPr>
          <p:cNvGraphicFramePr/>
          <p:nvPr>
            <p:custDataLst>
              <p:tags r:id="rId1"/>
            </p:custDataLst>
            <p:extLst/>
          </p:nvPr>
        </p:nvGraphicFramePr>
        <p:xfrm>
          <a:off x="1278304" y="2529775"/>
          <a:ext cx="25524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3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3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the </a:t>
                      </a:r>
                      <a:r>
                        <a:rPr lang="en-US" sz="1800" b="1" dirty="0" err="1"/>
                        <a:t>SimPlay</a:t>
                      </a:r>
                      <a:r>
                        <a:rPr lang="en-US" sz="1800" b="1" dirty="0"/>
                        <a:t> Problem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EB07261E-C60F-44F4-84F3-5689A2FF8557}"/>
              </a:ext>
            </a:extLst>
          </p:cNvPr>
          <p:cNvGraphicFramePr/>
          <p:nvPr>
            <p:custDataLst>
              <p:tags r:id="rId2"/>
            </p:custDataLst>
            <p:extLst/>
          </p:nvPr>
        </p:nvGraphicFramePr>
        <p:xfrm>
          <a:off x="4811002" y="2495060"/>
          <a:ext cx="273057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1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Algorithm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Similarity Measure (play2vec)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Search within a Game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(RLS-Skip)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56447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Search within a Database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(</a:t>
                      </a:r>
                      <a:r>
                        <a:rPr lang="en-US" sz="1800" b="1" dirty="0" err="1"/>
                        <a:t>ScoreSearch</a:t>
                      </a:r>
                      <a:r>
                        <a:rPr lang="en-US" sz="1800" b="1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39898"/>
                  </a:ext>
                </a:extLst>
              </a:tr>
            </a:tbl>
          </a:graphicData>
        </a:graphic>
      </p:graphicFrame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82BA6334-062B-4672-B59F-8CD160B049C6}"/>
              </a:ext>
            </a:extLst>
          </p:cNvPr>
          <p:cNvGraphicFramePr/>
          <p:nvPr>
            <p:custDataLst>
              <p:tags r:id="rId3"/>
            </p:custDataLst>
            <p:extLst/>
          </p:nvPr>
        </p:nvGraphicFramePr>
        <p:xfrm>
          <a:off x="8355410" y="2469489"/>
          <a:ext cx="25524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7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Experiments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Effectiveness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42444"/>
                  </a:ext>
                </a:extLst>
              </a:tr>
              <a:tr h="217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Efficiency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52185F3C-4A14-4E2F-8353-DB7DD9524B2D}"/>
              </a:ext>
            </a:extLst>
          </p:cNvPr>
          <p:cNvSpPr/>
          <p:nvPr/>
        </p:nvSpPr>
        <p:spPr>
          <a:xfrm>
            <a:off x="4059170" y="2762947"/>
            <a:ext cx="539496" cy="26517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91D4E61-5C90-4771-A549-96B36276528B}"/>
              </a:ext>
            </a:extLst>
          </p:cNvPr>
          <p:cNvSpPr/>
          <p:nvPr/>
        </p:nvSpPr>
        <p:spPr>
          <a:xfrm>
            <a:off x="7669912" y="2728232"/>
            <a:ext cx="539496" cy="26517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37CD5-A8B9-4E34-9F18-CFEFDBB94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279" y="2893570"/>
            <a:ext cx="7047442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208362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Sports Game Data</a:t>
            </a:r>
            <a:endParaRPr lang="zh-HK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64435" y="821410"/>
            <a:ext cx="4866246" cy="1800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Game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 set of multiple trajectories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E.g., Soccer game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(trajectories of 22 players and 1 ball)</a:t>
            </a:r>
          </a:p>
        </p:txBody>
      </p:sp>
      <p:sp>
        <p:nvSpPr>
          <p:cNvPr id="22" name="Rectangular Callout 19">
            <a:extLst>
              <a:ext uri="{FF2B5EF4-FFF2-40B4-BE49-F238E27FC236}">
                <a16:creationId xmlns:a16="http://schemas.microsoft.com/office/drawing/2014/main" id="{4ECDD1B9-45CD-49BC-8609-CF2457098D7D}"/>
              </a:ext>
            </a:extLst>
          </p:cNvPr>
          <p:cNvSpPr/>
          <p:nvPr/>
        </p:nvSpPr>
        <p:spPr>
          <a:xfrm>
            <a:off x="666428" y="1177213"/>
            <a:ext cx="5868324" cy="715731"/>
          </a:xfrm>
          <a:prstGeom prst="wedgeRectCallout">
            <a:avLst>
              <a:gd name="adj1" fmla="val -11023"/>
              <a:gd name="adj2" fmla="val 9143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 sequence of frames, and 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each frame contains multiple sampled locations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CCBFEA-57B8-413D-99EF-E3D3ADE60E30}"/>
                  </a:ext>
                </a:extLst>
              </p:cNvPr>
              <p:cNvSpPr/>
              <p:nvPr/>
            </p:nvSpPr>
            <p:spPr>
              <a:xfrm>
                <a:off x="6864435" y="3402467"/>
                <a:ext cx="4866246" cy="188954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HK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Play</a:t>
                </a:r>
                <a:r>
                  <a:rPr kumimoji="0" lang="en-US" altLang="zh-H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H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 portion of game that starts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HK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SG" altLang="zh-HK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e>
                      <m:sup>
                        <m:r>
                          <a:rPr kumimoji="0" lang="en-SG" altLang="zh-HK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zh-H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frame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HK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SG" altLang="zh-HK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e>
                      <m:sup>
                        <m:r>
                          <a:rPr kumimoji="0" lang="en-SG" altLang="zh-HK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zh-H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frame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CCBFEA-57B8-413D-99EF-E3D3ADE60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35" y="3402467"/>
                <a:ext cx="4866246" cy="1889545"/>
              </a:xfrm>
              <a:prstGeom prst="rect">
                <a:avLst/>
              </a:prstGeom>
              <a:blipFill>
                <a:blip r:embed="rId6"/>
                <a:stretch>
                  <a:fillRect l="-2375" t="-321" r="-2125" b="-67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DA433AB-A28A-4CE4-ADA3-AF154ACB7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1" y="2236243"/>
            <a:ext cx="5131649" cy="32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4713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Sports Play Retrieval (</a:t>
            </a:r>
            <a:r>
              <a:rPr lang="en-SG" dirty="0" err="1"/>
              <a:t>SimPlay</a:t>
            </a:r>
            <a:r>
              <a:rPr lang="en-US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48" y="1609351"/>
            <a:ext cx="1371600" cy="919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548" y="2774558"/>
            <a:ext cx="1371600" cy="916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548" y="4619956"/>
            <a:ext cx="1371600" cy="9211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76449" y="3709946"/>
            <a:ext cx="553998" cy="868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1661" y="1832915"/>
            <a:ext cx="1245161" cy="3478439"/>
            <a:chOff x="811661" y="1491953"/>
            <a:chExt cx="1245161" cy="3478439"/>
          </a:xfrm>
        </p:grpSpPr>
        <p:sp>
          <p:nvSpPr>
            <p:cNvPr id="17" name="TextBox 16"/>
            <p:cNvSpPr txBox="1"/>
            <p:nvPr/>
          </p:nvSpPr>
          <p:spPr>
            <a:xfrm>
              <a:off x="820207" y="1491953"/>
              <a:ext cx="1228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Game 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1661" y="4508727"/>
              <a:ext cx="1245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Game 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1661" y="2614878"/>
              <a:ext cx="1245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Game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3050" y="3388564"/>
              <a:ext cx="553998" cy="8684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 …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126509" y="3840116"/>
            <a:ext cx="159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Query play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85535" y="1574828"/>
            <a:ext cx="4678730" cy="1908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SimPlay</a:t>
            </a: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Problem: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Find a </a:t>
            </a: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play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(the portion of a game) that is the most </a:t>
            </a: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similar 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to the query play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85534" y="3962908"/>
            <a:ext cx="4713415" cy="190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Applications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Recommend similar plays to sports fans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C46D54-D2CE-4304-AF11-DE35A1832E17}"/>
              </a:ext>
            </a:extLst>
          </p:cNvPr>
          <p:cNvSpPr txBox="1"/>
          <p:nvPr/>
        </p:nvSpPr>
        <p:spPr>
          <a:xfrm>
            <a:off x="1093049" y="1031202"/>
            <a:ext cx="323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Database of Games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94F229D-565C-4838-A39B-C09E94EEB55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287902" y="3050518"/>
            <a:ext cx="1216209" cy="7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 animBg="1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5620" y="157296"/>
            <a:ext cx="10515600" cy="730507"/>
          </a:xfrm>
        </p:spPr>
        <p:txBody>
          <a:bodyPr>
            <a:noAutofit/>
          </a:bodyPr>
          <a:lstStyle/>
          <a:p>
            <a:r>
              <a:rPr lang="en-US" dirty="0"/>
              <a:t>Existing Studies for the </a:t>
            </a:r>
            <a:r>
              <a:rPr lang="en-US" dirty="0" err="1"/>
              <a:t>SimPlay</a:t>
            </a:r>
            <a:r>
              <a:rPr lang="en-US" dirty="0"/>
              <a:t>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A5F62A-975D-45C3-A6F9-497A1D18D243}"/>
              </a:ext>
            </a:extLst>
          </p:cNvPr>
          <p:cNvSpPr/>
          <p:nvPr/>
        </p:nvSpPr>
        <p:spPr>
          <a:xfrm>
            <a:off x="523650" y="5993376"/>
            <a:ext cx="10915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Sha et al.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Chalkboarding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new spatiotemporal query paradigm for sports play retrieval, IUI 2016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15E38FA-6FE4-482E-907F-8CF71B76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4" y="1689561"/>
            <a:ext cx="1371600" cy="91991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4BA1EA7-14B1-4452-BE7A-A7611116E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4" y="2854768"/>
            <a:ext cx="1371600" cy="9167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6878B5A-C19E-433F-883F-354924F18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4" y="4700166"/>
            <a:ext cx="1371600" cy="92113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ECC6B3F-7CC2-4D88-8BF8-4277D2706774}"/>
              </a:ext>
            </a:extLst>
          </p:cNvPr>
          <p:cNvSpPr txBox="1"/>
          <p:nvPr/>
        </p:nvSpPr>
        <p:spPr>
          <a:xfrm>
            <a:off x="1241205" y="3790156"/>
            <a:ext cx="553998" cy="868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0B8EF3-BBB6-44C8-83EB-F8ADEE0058EF}"/>
              </a:ext>
            </a:extLst>
          </p:cNvPr>
          <p:cNvSpPr txBox="1"/>
          <p:nvPr/>
        </p:nvSpPr>
        <p:spPr>
          <a:xfrm>
            <a:off x="740386" y="1001333"/>
            <a:ext cx="145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Database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Games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5546C6-22B2-42DB-873C-6A2F1764AECF}"/>
              </a:ext>
            </a:extLst>
          </p:cNvPr>
          <p:cNvSpPr/>
          <p:nvPr/>
        </p:nvSpPr>
        <p:spPr>
          <a:xfrm>
            <a:off x="523650" y="1081139"/>
            <a:ext cx="1695928" cy="473614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E2BDDF2E-ADCD-437A-8630-A3BA4AE814FE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063564" y="1778192"/>
            <a:ext cx="540000" cy="72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0475D01-B907-4E15-B691-51AAC2BE117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063564" y="2922924"/>
            <a:ext cx="540000" cy="720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82CC230-8C5D-44C6-9973-780E6B8C3087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063564" y="4701309"/>
            <a:ext cx="540000" cy="720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47376FF-298E-48D6-AE88-A28C7017AC9B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509947" y="1770172"/>
            <a:ext cx="540000" cy="720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FF354C1-5A8E-4D75-BB6C-4BB49B08652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969947" y="1770172"/>
            <a:ext cx="540000" cy="720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77C6934-E6DF-4DF4-8590-F218DBC3CFCC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969947" y="2914904"/>
            <a:ext cx="1080000" cy="72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8B229EE-FF0D-4DB2-83DF-73C2654E042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969947" y="4693289"/>
            <a:ext cx="540000" cy="72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73F57B3-9796-4C6F-AFDB-C74762F2C2FC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491161" y="4701308"/>
            <a:ext cx="540000" cy="70629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6E81E17-EDA3-48B7-8643-46D94933AAE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362806" y="1762152"/>
            <a:ext cx="540000" cy="72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0134675-3AEA-4D7D-AE41-527A59DFF61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93420" y="1762152"/>
            <a:ext cx="1080000" cy="72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FEDB646-C14D-487B-9621-92FBCFC9170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293420" y="2906884"/>
            <a:ext cx="1609386" cy="72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10E3E97-3D08-4ABC-927D-FD56A66EBE7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93420" y="4685269"/>
            <a:ext cx="1080000" cy="72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896941E-4524-4C24-A00E-B54E02A32DBE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376109" y="4679586"/>
            <a:ext cx="540000" cy="7200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D912FF3-51CA-4047-B5DA-6A25EC950429}"/>
              </a:ext>
            </a:extLst>
          </p:cNvPr>
          <p:cNvSpPr txBox="1"/>
          <p:nvPr/>
        </p:nvSpPr>
        <p:spPr>
          <a:xfrm>
            <a:off x="3110115" y="3798178"/>
            <a:ext cx="553998" cy="868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…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DA8956D-709A-4574-B13E-542E0D056DC5}"/>
              </a:ext>
            </a:extLst>
          </p:cNvPr>
          <p:cNvSpPr txBox="1"/>
          <p:nvPr/>
        </p:nvSpPr>
        <p:spPr>
          <a:xfrm>
            <a:off x="4257128" y="3758074"/>
            <a:ext cx="553998" cy="868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…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92196B3-09B9-4AD9-BC4B-B20A18A4934D}"/>
              </a:ext>
            </a:extLst>
          </p:cNvPr>
          <p:cNvSpPr txBox="1"/>
          <p:nvPr/>
        </p:nvSpPr>
        <p:spPr>
          <a:xfrm>
            <a:off x="5833420" y="3758073"/>
            <a:ext cx="553998" cy="868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…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1B89F42-F211-45E4-80A5-C89D533B4575}"/>
              </a:ext>
            </a:extLst>
          </p:cNvPr>
          <p:cNvSpPr/>
          <p:nvPr/>
        </p:nvSpPr>
        <p:spPr>
          <a:xfrm>
            <a:off x="2917443" y="1095633"/>
            <a:ext cx="4841099" cy="4745712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C7EBC72-C42C-495F-AB49-CEE5B8F49588}"/>
              </a:ext>
            </a:extLst>
          </p:cNvPr>
          <p:cNvSpPr txBox="1"/>
          <p:nvPr/>
        </p:nvSpPr>
        <p:spPr>
          <a:xfrm rot="5400000">
            <a:off x="6945984" y="1729109"/>
            <a:ext cx="553998" cy="868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…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6090889-2C93-47A7-8EDD-63E97F6E1F43}"/>
              </a:ext>
            </a:extLst>
          </p:cNvPr>
          <p:cNvSpPr txBox="1"/>
          <p:nvPr/>
        </p:nvSpPr>
        <p:spPr>
          <a:xfrm rot="5400000">
            <a:off x="6945984" y="2869635"/>
            <a:ext cx="553998" cy="868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…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163C40E-CEE5-4DF1-8EEE-0478D4F9B4DA}"/>
              </a:ext>
            </a:extLst>
          </p:cNvPr>
          <p:cNvSpPr txBox="1"/>
          <p:nvPr/>
        </p:nvSpPr>
        <p:spPr>
          <a:xfrm rot="5400000">
            <a:off x="6940545" y="4627074"/>
            <a:ext cx="553998" cy="868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…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54BECB4-9E26-4117-B6E2-BE6746CC6F77}"/>
              </a:ext>
            </a:extLst>
          </p:cNvPr>
          <p:cNvSpPr txBox="1"/>
          <p:nvPr/>
        </p:nvSpPr>
        <p:spPr>
          <a:xfrm>
            <a:off x="3094718" y="1368754"/>
            <a:ext cx="145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0E4B7DD-43DA-4424-97AF-04EBC070D61A}"/>
              </a:ext>
            </a:extLst>
          </p:cNvPr>
          <p:cNvSpPr txBox="1"/>
          <p:nvPr/>
        </p:nvSpPr>
        <p:spPr>
          <a:xfrm>
            <a:off x="4283171" y="1360736"/>
            <a:ext cx="145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66394F-B738-4A5A-A6BA-5A61EAFAC6AA}"/>
              </a:ext>
            </a:extLst>
          </p:cNvPr>
          <p:cNvSpPr txBox="1"/>
          <p:nvPr/>
        </p:nvSpPr>
        <p:spPr>
          <a:xfrm>
            <a:off x="5847034" y="1368756"/>
            <a:ext cx="145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4BB55B7-8287-4695-8492-9A0E9C603262}"/>
              </a:ext>
            </a:extLst>
          </p:cNvPr>
          <p:cNvSpPr/>
          <p:nvPr/>
        </p:nvSpPr>
        <p:spPr>
          <a:xfrm>
            <a:off x="2332089" y="3057409"/>
            <a:ext cx="507743" cy="425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ular Callout 19">
            <a:extLst>
              <a:ext uri="{FF2B5EF4-FFF2-40B4-BE49-F238E27FC236}">
                <a16:creationId xmlns:a16="http://schemas.microsoft.com/office/drawing/2014/main" id="{FB3AE09D-5816-4772-AD33-B9B3FABE12FC}"/>
              </a:ext>
            </a:extLst>
          </p:cNvPr>
          <p:cNvSpPr/>
          <p:nvPr/>
        </p:nvSpPr>
        <p:spPr>
          <a:xfrm>
            <a:off x="1722709" y="176876"/>
            <a:ext cx="5494835" cy="1041137"/>
          </a:xfrm>
          <a:prstGeom prst="wedgeRectCallout">
            <a:avLst>
              <a:gd name="adj1" fmla="val -21525"/>
              <a:gd name="adj2" fmla="val 636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Materialized as many data plays, whose duration fall in a range, e.g., from 1s to 3s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7D6F77F-F20F-4CC9-8363-0A39D6379F35}"/>
              </a:ext>
            </a:extLst>
          </p:cNvPr>
          <p:cNvSpPr/>
          <p:nvPr/>
        </p:nvSpPr>
        <p:spPr>
          <a:xfrm>
            <a:off x="8286167" y="3122518"/>
            <a:ext cx="3745411" cy="9825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Effectiveness Issue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Small range duration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BB31186-A460-4B2E-A2CB-88D4E9898084}"/>
              </a:ext>
            </a:extLst>
          </p:cNvPr>
          <p:cNvSpPr/>
          <p:nvPr/>
        </p:nvSpPr>
        <p:spPr>
          <a:xfrm>
            <a:off x="8269792" y="4438740"/>
            <a:ext cx="3761786" cy="9825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Efficiency Issue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Large range duration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0517EB2C-CCF7-42D5-B894-1A830E09C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3771" y="1166380"/>
            <a:ext cx="1371600" cy="919918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DFC6487E-6251-4820-859C-0AA969B72798}"/>
              </a:ext>
            </a:extLst>
          </p:cNvPr>
          <p:cNvSpPr txBox="1"/>
          <p:nvPr/>
        </p:nvSpPr>
        <p:spPr>
          <a:xfrm>
            <a:off x="8633771" y="2077514"/>
            <a:ext cx="159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Query play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DC0B7BCA-12A0-4BA6-8ADA-7938988F18F4}"/>
              </a:ext>
            </a:extLst>
          </p:cNvPr>
          <p:cNvSpPr/>
          <p:nvPr/>
        </p:nvSpPr>
        <p:spPr>
          <a:xfrm rot="20089548" flipH="1">
            <a:off x="7450628" y="1661430"/>
            <a:ext cx="1161979" cy="30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4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0" grpId="0"/>
      <p:bldP spid="9" grpId="0" animBg="1"/>
      <p:bldP spid="85" grpId="0"/>
      <p:bldP spid="86" grpId="0"/>
      <p:bldP spid="87" grpId="0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28" grpId="0" animBg="1"/>
      <p:bldP spid="95" grpId="0" animBg="1"/>
      <p:bldP spid="96" grpId="0" animBg="1"/>
      <p:bldP spid="97" grpId="0" animBg="1"/>
      <p:bldP spid="99" grpId="0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Autofit/>
          </a:bodyPr>
          <a:lstStyle/>
          <a:p>
            <a:r>
              <a:rPr lang="en-US" dirty="0"/>
              <a:t>Three Challenges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37276" y="1596092"/>
            <a:ext cx="5760578" cy="730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Challenge-1 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(similarity measure)</a:t>
            </a:r>
          </a:p>
        </p:txBody>
      </p:sp>
      <p:sp>
        <p:nvSpPr>
          <p:cNvPr id="41" name="AutoShape 83">
            <a:extLst>
              <a:ext uri="{FF2B5EF4-FFF2-40B4-BE49-F238E27FC236}">
                <a16:creationId xmlns:a16="http://schemas.microsoft.com/office/drawing/2014/main" id="{5982A218-46F4-4766-B8BC-6B3FD65F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024" y="196332"/>
            <a:ext cx="3164657" cy="1230966"/>
          </a:xfrm>
          <a:prstGeom prst="cloudCallout">
            <a:avLst>
              <a:gd name="adj1" fmla="val -51767"/>
              <a:gd name="adj2" fmla="val 6499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measure the similarity between two plays?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H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C83FB0-6D0D-4674-BB4C-A8990ADDD0B2}"/>
              </a:ext>
            </a:extLst>
          </p:cNvPr>
          <p:cNvSpPr/>
          <p:nvPr/>
        </p:nvSpPr>
        <p:spPr>
          <a:xfrm>
            <a:off x="3137273" y="2989930"/>
            <a:ext cx="5760581" cy="730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Challenge-2 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(search within a game)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B4F536-F471-4D1C-BFB2-F505525530D0}"/>
              </a:ext>
            </a:extLst>
          </p:cNvPr>
          <p:cNvSpPr/>
          <p:nvPr/>
        </p:nvSpPr>
        <p:spPr>
          <a:xfrm>
            <a:off x="3137274" y="4337587"/>
            <a:ext cx="5760581" cy="730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Challenge-3 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(search within a database)</a:t>
            </a:r>
          </a:p>
        </p:txBody>
      </p:sp>
      <p:sp>
        <p:nvSpPr>
          <p:cNvPr id="43" name="AutoShape 83">
            <a:extLst>
              <a:ext uri="{FF2B5EF4-FFF2-40B4-BE49-F238E27FC236}">
                <a16:creationId xmlns:a16="http://schemas.microsoft.com/office/drawing/2014/main" id="{ABD07921-C5BF-438C-9200-4DE8CD44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273" y="4555916"/>
            <a:ext cx="2925067" cy="1607951"/>
          </a:xfrm>
          <a:prstGeom prst="cloudCallout">
            <a:avLst>
              <a:gd name="adj1" fmla="val -66341"/>
              <a:gd name="adj2" fmla="val -29216"/>
            </a:avLst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How to efficiently find a similar play within a database of many games?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H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AutoShape 83">
            <a:extLst>
              <a:ext uri="{FF2B5EF4-FFF2-40B4-BE49-F238E27FC236}">
                <a16:creationId xmlns:a16="http://schemas.microsoft.com/office/drawing/2014/main" id="{BE15A3F3-1239-47BC-9BEA-DC2906EE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8" y="1961345"/>
            <a:ext cx="2925067" cy="1607951"/>
          </a:xfrm>
          <a:prstGeom prst="cloudCallout">
            <a:avLst>
              <a:gd name="adj1" fmla="val 56508"/>
              <a:gd name="adj2" fmla="val 34636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How to efficiently find a similar play to a query play within a game?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H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3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Challenge-1 (similarity measure - play2vec)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781" y="1220263"/>
            <a:ext cx="1371600" cy="91991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049781" y="2138950"/>
            <a:ext cx="4459459" cy="1893809"/>
            <a:chOff x="1135380" y="2256460"/>
            <a:chExt cx="4459459" cy="2031182"/>
          </a:xfrm>
        </p:grpSpPr>
        <p:sp>
          <p:nvSpPr>
            <p:cNvPr id="8" name="Rectangle 7"/>
            <p:cNvSpPr/>
            <p:nvPr/>
          </p:nvSpPr>
          <p:spPr>
            <a:xfrm>
              <a:off x="1135380" y="3069347"/>
              <a:ext cx="4459459" cy="12182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Representation learning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(play2vec)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884164" y="2256460"/>
              <a:ext cx="0" cy="812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961465" y="2256460"/>
              <a:ext cx="0" cy="812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049782" y="4043440"/>
            <a:ext cx="4459458" cy="1749103"/>
            <a:chOff x="1135381" y="4588868"/>
            <a:chExt cx="4459458" cy="1749103"/>
          </a:xfrm>
        </p:grpSpPr>
        <p:sp>
          <p:nvSpPr>
            <p:cNvPr id="15" name="Oval 14"/>
            <p:cNvSpPr/>
            <p:nvPr/>
          </p:nvSpPr>
          <p:spPr>
            <a:xfrm>
              <a:off x="1135381" y="5202072"/>
              <a:ext cx="4459458" cy="11358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r>
                <a:rPr kumimoji="0" 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722706" y="5695159"/>
              <a:ext cx="196948" cy="1969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814079" y="5695159"/>
              <a:ext cx="196948" cy="1969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84164" y="4588868"/>
              <a:ext cx="0" cy="953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961465" y="4588868"/>
              <a:ext cx="0" cy="953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045" y="1219032"/>
            <a:ext cx="1371600" cy="91991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935942" y="5251803"/>
            <a:ext cx="2792538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73040" y="5251803"/>
            <a:ext cx="261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Euclidean distance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6D6B96-66C3-4D10-89EF-B1582BDDE51D}"/>
              </a:ext>
            </a:extLst>
          </p:cNvPr>
          <p:cNvSpPr/>
          <p:nvPr/>
        </p:nvSpPr>
        <p:spPr>
          <a:xfrm>
            <a:off x="818440" y="6060724"/>
            <a:ext cx="10912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Wang et al. Effective and efficient sports play retrieval with deep representation learning, KDD 2019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C898B5-4DE0-4FE9-AA0C-77744F8C852E}"/>
              </a:ext>
            </a:extLst>
          </p:cNvPr>
          <p:cNvSpPr/>
          <p:nvPr/>
        </p:nvSpPr>
        <p:spPr>
          <a:xfrm>
            <a:off x="7013353" y="2896860"/>
            <a:ext cx="3279605" cy="929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Efficiency 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advantage: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2289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Challenge-2 (search within a game)</a:t>
            </a: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2F07A91D-1910-485F-9BAE-BF198DEB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015" y="1354455"/>
            <a:ext cx="6963410" cy="3872865"/>
          </a:xfrm>
          <a:prstGeom prst="rect">
            <a:avLst/>
          </a:prstGeom>
        </p:spPr>
      </p:pic>
      <p:sp>
        <p:nvSpPr>
          <p:cNvPr id="24" name="Oval Callout 6">
            <a:extLst>
              <a:ext uri="{FF2B5EF4-FFF2-40B4-BE49-F238E27FC236}">
                <a16:creationId xmlns:a16="http://schemas.microsoft.com/office/drawing/2014/main" id="{BBF7AB1F-29C7-41D4-B885-5ED9CFEBD920}"/>
              </a:ext>
            </a:extLst>
          </p:cNvPr>
          <p:cNvSpPr/>
          <p:nvPr/>
        </p:nvSpPr>
        <p:spPr>
          <a:xfrm>
            <a:off x="6110926" y="5390664"/>
            <a:ext cx="2763749" cy="459789"/>
          </a:xfrm>
          <a:prstGeom prst="wedgeEllipseCallout">
            <a:avLst>
              <a:gd name="adj1" fmla="val -31616"/>
              <a:gd name="adj2" fmla="val -916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 time (play2vec)</a:t>
            </a:r>
          </a:p>
        </p:txBody>
      </p:sp>
    </p:spTree>
    <p:extLst>
      <p:ext uri="{BB962C8B-B14F-4D97-AF65-F5344CB8AC3E}">
        <p14:creationId xmlns:p14="http://schemas.microsoft.com/office/powerpoint/2010/main" val="38445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265" y="44285"/>
            <a:ext cx="10515600" cy="730507"/>
          </a:xfrm>
        </p:spPr>
        <p:txBody>
          <a:bodyPr>
            <a:noAutofit/>
          </a:bodyPr>
          <a:lstStyle/>
          <a:p>
            <a:r>
              <a:rPr lang="en-US" dirty="0"/>
              <a:t>Challenge-2 (search within a game – RLS-Skip)</a:t>
            </a: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F7E14B32-6FAC-47DB-8881-9196B013A126}"/>
              </a:ext>
            </a:extLst>
          </p:cNvPr>
          <p:cNvSpPr/>
          <p:nvPr/>
        </p:nvSpPr>
        <p:spPr>
          <a:xfrm>
            <a:off x="5626102" y="1384575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Point</a:t>
            </a:r>
          </a:p>
        </p:txBody>
      </p:sp>
      <p:sp>
        <p:nvSpPr>
          <p:cNvPr id="7" name="矩形 11">
            <a:extLst>
              <a:ext uri="{FF2B5EF4-FFF2-40B4-BE49-F238E27FC236}">
                <a16:creationId xmlns:a16="http://schemas.microsoft.com/office/drawing/2014/main" id="{BB7CF3AE-58E7-46D1-BA82-DD7D70DA4168}"/>
              </a:ext>
            </a:extLst>
          </p:cNvPr>
          <p:cNvSpPr/>
          <p:nvPr/>
        </p:nvSpPr>
        <p:spPr>
          <a:xfrm>
            <a:off x="6601462" y="1384575"/>
            <a:ext cx="210629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(best, prefix)</a:t>
            </a:r>
          </a:p>
        </p:txBody>
      </p:sp>
      <p:sp>
        <p:nvSpPr>
          <p:cNvPr id="8" name="矩形 15">
            <a:extLst>
              <a:ext uri="{FF2B5EF4-FFF2-40B4-BE49-F238E27FC236}">
                <a16:creationId xmlns:a16="http://schemas.microsoft.com/office/drawing/2014/main" id="{DEFD3C5A-B01C-4844-9B03-8D0ECBC3C0D9}"/>
              </a:ext>
            </a:extLst>
          </p:cNvPr>
          <p:cNvSpPr/>
          <p:nvPr/>
        </p:nvSpPr>
        <p:spPr>
          <a:xfrm>
            <a:off x="8707757" y="1384575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Action</a:t>
            </a: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3E942598-D9E5-4462-BF69-D7BFD61A3089}"/>
              </a:ext>
            </a:extLst>
          </p:cNvPr>
          <p:cNvSpPr/>
          <p:nvPr/>
        </p:nvSpPr>
        <p:spPr>
          <a:xfrm>
            <a:off x="10654667" y="1384575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BEST</a:t>
            </a:r>
          </a:p>
        </p:txBody>
      </p:sp>
      <p:sp>
        <p:nvSpPr>
          <p:cNvPr id="10" name="矩形 17">
            <a:extLst>
              <a:ext uri="{FF2B5EF4-FFF2-40B4-BE49-F238E27FC236}">
                <a16:creationId xmlns:a16="http://schemas.microsoft.com/office/drawing/2014/main" id="{173FAFA3-B1DD-4980-90D5-00D6B9B9F620}"/>
              </a:ext>
            </a:extLst>
          </p:cNvPr>
          <p:cNvSpPr/>
          <p:nvPr/>
        </p:nvSpPr>
        <p:spPr>
          <a:xfrm>
            <a:off x="9681212" y="1384575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Splitting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index</a:t>
            </a: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FB734732-8CF7-4BFB-A047-1C1CE6A40BA6}"/>
              </a:ext>
            </a:extLst>
          </p:cNvPr>
          <p:cNvSpPr/>
          <p:nvPr/>
        </p:nvSpPr>
        <p:spPr>
          <a:xfrm>
            <a:off x="5626737" y="1909720"/>
            <a:ext cx="974725" cy="5016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p1</a:t>
            </a:r>
          </a:p>
        </p:txBody>
      </p:sp>
      <p:sp>
        <p:nvSpPr>
          <p:cNvPr id="12" name="矩形 19">
            <a:extLst>
              <a:ext uri="{FF2B5EF4-FFF2-40B4-BE49-F238E27FC236}">
                <a16:creationId xmlns:a16="http://schemas.microsoft.com/office/drawing/2014/main" id="{FB456DC5-37D1-4B73-81CF-D9DAF0C7CFFE}"/>
              </a:ext>
            </a:extLst>
          </p:cNvPr>
          <p:cNvSpPr/>
          <p:nvPr/>
        </p:nvSpPr>
        <p:spPr>
          <a:xfrm>
            <a:off x="6601462" y="1900830"/>
            <a:ext cx="210629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(Ø,P[1,1])</a:t>
            </a:r>
          </a:p>
        </p:txBody>
      </p:sp>
      <p:sp>
        <p:nvSpPr>
          <p:cNvPr id="13" name="矩形 21">
            <a:extLst>
              <a:ext uri="{FF2B5EF4-FFF2-40B4-BE49-F238E27FC236}">
                <a16:creationId xmlns:a16="http://schemas.microsoft.com/office/drawing/2014/main" id="{66E36D87-EB53-4841-8FA5-9D7C8D49E972}"/>
              </a:ext>
            </a:extLst>
          </p:cNvPr>
          <p:cNvSpPr/>
          <p:nvPr/>
        </p:nvSpPr>
        <p:spPr>
          <a:xfrm>
            <a:off x="8707757" y="1900830"/>
            <a:ext cx="973455" cy="516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Split</a:t>
            </a:r>
          </a:p>
        </p:txBody>
      </p:sp>
      <p:sp>
        <p:nvSpPr>
          <p:cNvPr id="14" name="矩形 22">
            <a:extLst>
              <a:ext uri="{FF2B5EF4-FFF2-40B4-BE49-F238E27FC236}">
                <a16:creationId xmlns:a16="http://schemas.microsoft.com/office/drawing/2014/main" id="{C64DC1F2-8E27-4B2F-B49F-BB181856359C}"/>
              </a:ext>
            </a:extLst>
          </p:cNvPr>
          <p:cNvSpPr/>
          <p:nvPr/>
        </p:nvSpPr>
        <p:spPr>
          <a:xfrm>
            <a:off x="10654667" y="190083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P[1,1]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23">
            <a:extLst>
              <a:ext uri="{FF2B5EF4-FFF2-40B4-BE49-F238E27FC236}">
                <a16:creationId xmlns:a16="http://schemas.microsoft.com/office/drawing/2014/main" id="{87C9AD4F-CC2E-43E2-A71C-134267EC0D33}"/>
              </a:ext>
            </a:extLst>
          </p:cNvPr>
          <p:cNvSpPr/>
          <p:nvPr/>
        </p:nvSpPr>
        <p:spPr>
          <a:xfrm>
            <a:off x="9681212" y="190083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6" name="矩形 24">
            <a:extLst>
              <a:ext uri="{FF2B5EF4-FFF2-40B4-BE49-F238E27FC236}">
                <a16:creationId xmlns:a16="http://schemas.microsoft.com/office/drawing/2014/main" id="{6A1B057F-B07C-4696-9341-3A946E540B0B}"/>
              </a:ext>
            </a:extLst>
          </p:cNvPr>
          <p:cNvSpPr/>
          <p:nvPr/>
        </p:nvSpPr>
        <p:spPr>
          <a:xfrm>
            <a:off x="5626102" y="24164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p2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25">
            <a:extLst>
              <a:ext uri="{FF2B5EF4-FFF2-40B4-BE49-F238E27FC236}">
                <a16:creationId xmlns:a16="http://schemas.microsoft.com/office/drawing/2014/main" id="{A94D6A0D-6BB9-4567-BD9F-95E3EECBD720}"/>
              </a:ext>
            </a:extLst>
          </p:cNvPr>
          <p:cNvSpPr/>
          <p:nvPr/>
        </p:nvSpPr>
        <p:spPr>
          <a:xfrm>
            <a:off x="6599557" y="2417085"/>
            <a:ext cx="2108200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(P[1,1],P[2,2])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27">
            <a:extLst>
              <a:ext uri="{FF2B5EF4-FFF2-40B4-BE49-F238E27FC236}">
                <a16:creationId xmlns:a16="http://schemas.microsoft.com/office/drawing/2014/main" id="{FE266BD7-F6F6-4518-9780-0738734D5243}"/>
              </a:ext>
            </a:extLst>
          </p:cNvPr>
          <p:cNvSpPr/>
          <p:nvPr/>
        </p:nvSpPr>
        <p:spPr>
          <a:xfrm>
            <a:off x="8707757" y="2417085"/>
            <a:ext cx="973455" cy="516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Skip</a:t>
            </a: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444D8FA-6D59-410F-8CFF-02C17C93B304}"/>
              </a:ext>
            </a:extLst>
          </p:cNvPr>
          <p:cNvSpPr/>
          <p:nvPr/>
        </p:nvSpPr>
        <p:spPr>
          <a:xfrm>
            <a:off x="10654667" y="241708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P[2,2]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7C222F7D-DD5D-45CF-8F36-797987F25B89}"/>
              </a:ext>
            </a:extLst>
          </p:cNvPr>
          <p:cNvSpPr/>
          <p:nvPr/>
        </p:nvSpPr>
        <p:spPr>
          <a:xfrm>
            <a:off x="9681212" y="241708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22" name="矩形 30">
            <a:extLst>
              <a:ext uri="{FF2B5EF4-FFF2-40B4-BE49-F238E27FC236}">
                <a16:creationId xmlns:a16="http://schemas.microsoft.com/office/drawing/2014/main" id="{A4704776-CE2C-4B61-8813-C0157249D38F}"/>
              </a:ext>
            </a:extLst>
          </p:cNvPr>
          <p:cNvSpPr/>
          <p:nvPr/>
        </p:nvSpPr>
        <p:spPr>
          <a:xfrm>
            <a:off x="5626102" y="293334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(skip)</a:t>
            </a:r>
          </a:p>
        </p:txBody>
      </p:sp>
      <p:sp>
        <p:nvSpPr>
          <p:cNvPr id="23" name="矩形 31">
            <a:extLst>
              <a:ext uri="{FF2B5EF4-FFF2-40B4-BE49-F238E27FC236}">
                <a16:creationId xmlns:a16="http://schemas.microsoft.com/office/drawing/2014/main" id="{7DD7BB90-21D8-4C97-8011-3AAF1D2CC6D9}"/>
              </a:ext>
            </a:extLst>
          </p:cNvPr>
          <p:cNvSpPr/>
          <p:nvPr/>
        </p:nvSpPr>
        <p:spPr>
          <a:xfrm>
            <a:off x="6600192" y="2933340"/>
            <a:ext cx="210756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-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33">
            <a:extLst>
              <a:ext uri="{FF2B5EF4-FFF2-40B4-BE49-F238E27FC236}">
                <a16:creationId xmlns:a16="http://schemas.microsoft.com/office/drawing/2014/main" id="{426147F4-0047-4F01-B86D-620E098A89CD}"/>
              </a:ext>
            </a:extLst>
          </p:cNvPr>
          <p:cNvSpPr/>
          <p:nvPr/>
        </p:nvSpPr>
        <p:spPr>
          <a:xfrm>
            <a:off x="8707757" y="293270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-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34">
            <a:extLst>
              <a:ext uri="{FF2B5EF4-FFF2-40B4-BE49-F238E27FC236}">
                <a16:creationId xmlns:a16="http://schemas.microsoft.com/office/drawing/2014/main" id="{0D4D6BDF-2D86-44D7-AFE0-0C8FE7BE22B9}"/>
              </a:ext>
            </a:extLst>
          </p:cNvPr>
          <p:cNvSpPr/>
          <p:nvPr/>
        </p:nvSpPr>
        <p:spPr>
          <a:xfrm>
            <a:off x="10654667" y="293334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</a:t>
            </a:r>
          </a:p>
        </p:txBody>
      </p:sp>
      <p:sp>
        <p:nvSpPr>
          <p:cNvPr id="27" name="矩形 35">
            <a:extLst>
              <a:ext uri="{FF2B5EF4-FFF2-40B4-BE49-F238E27FC236}">
                <a16:creationId xmlns:a16="http://schemas.microsoft.com/office/drawing/2014/main" id="{E1B70151-9CB8-4A4A-A4BD-17267476B8E4}"/>
              </a:ext>
            </a:extLst>
          </p:cNvPr>
          <p:cNvSpPr/>
          <p:nvPr/>
        </p:nvSpPr>
        <p:spPr>
          <a:xfrm>
            <a:off x="9681212" y="293334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-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矩形 36">
            <a:extLst>
              <a:ext uri="{FF2B5EF4-FFF2-40B4-BE49-F238E27FC236}">
                <a16:creationId xmlns:a16="http://schemas.microsoft.com/office/drawing/2014/main" id="{FB1B417C-4B4D-47A2-8BB4-1869FC5CECA0}"/>
              </a:ext>
            </a:extLst>
          </p:cNvPr>
          <p:cNvSpPr/>
          <p:nvPr/>
        </p:nvSpPr>
        <p:spPr>
          <a:xfrm>
            <a:off x="5626737" y="3448960"/>
            <a:ext cx="97472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p4</a:t>
            </a:r>
          </a:p>
        </p:txBody>
      </p:sp>
      <p:sp>
        <p:nvSpPr>
          <p:cNvPr id="29" name="矩形 37">
            <a:extLst>
              <a:ext uri="{FF2B5EF4-FFF2-40B4-BE49-F238E27FC236}">
                <a16:creationId xmlns:a16="http://schemas.microsoft.com/office/drawing/2014/main" id="{A02D5455-661D-42E9-8241-73FB43C63BF7}"/>
              </a:ext>
            </a:extLst>
          </p:cNvPr>
          <p:cNvSpPr/>
          <p:nvPr/>
        </p:nvSpPr>
        <p:spPr>
          <a:xfrm>
            <a:off x="6600827" y="3449595"/>
            <a:ext cx="2106930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(P[2,2],P[2,4])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 39">
            <a:extLst>
              <a:ext uri="{FF2B5EF4-FFF2-40B4-BE49-F238E27FC236}">
                <a16:creationId xmlns:a16="http://schemas.microsoft.com/office/drawing/2014/main" id="{FB12298D-CCC5-4031-8475-E37C253D3D71}"/>
              </a:ext>
            </a:extLst>
          </p:cNvPr>
          <p:cNvSpPr/>
          <p:nvPr/>
        </p:nvSpPr>
        <p:spPr>
          <a:xfrm>
            <a:off x="8707757" y="3448960"/>
            <a:ext cx="973455" cy="516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Split</a:t>
            </a:r>
          </a:p>
        </p:txBody>
      </p:sp>
      <p:sp>
        <p:nvSpPr>
          <p:cNvPr id="31" name="矩形 40">
            <a:extLst>
              <a:ext uri="{FF2B5EF4-FFF2-40B4-BE49-F238E27FC236}">
                <a16:creationId xmlns:a16="http://schemas.microsoft.com/office/drawing/2014/main" id="{38B3B0C2-C7AE-47FF-B774-5AA810928351}"/>
              </a:ext>
            </a:extLst>
          </p:cNvPr>
          <p:cNvSpPr/>
          <p:nvPr/>
        </p:nvSpPr>
        <p:spPr>
          <a:xfrm>
            <a:off x="10654667" y="344959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P[2,4]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矩形 41">
            <a:extLst>
              <a:ext uri="{FF2B5EF4-FFF2-40B4-BE49-F238E27FC236}">
                <a16:creationId xmlns:a16="http://schemas.microsoft.com/office/drawing/2014/main" id="{56F71CBF-832B-443E-B6BE-1ED7C3EAC2B7}"/>
              </a:ext>
            </a:extLst>
          </p:cNvPr>
          <p:cNvSpPr/>
          <p:nvPr/>
        </p:nvSpPr>
        <p:spPr>
          <a:xfrm>
            <a:off x="9681212" y="344959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33" name="矩形 42">
            <a:extLst>
              <a:ext uri="{FF2B5EF4-FFF2-40B4-BE49-F238E27FC236}">
                <a16:creationId xmlns:a16="http://schemas.microsoft.com/office/drawing/2014/main" id="{AB52E15D-A0E0-46D9-9FBD-374D279C5DE5}"/>
              </a:ext>
            </a:extLst>
          </p:cNvPr>
          <p:cNvSpPr/>
          <p:nvPr/>
        </p:nvSpPr>
        <p:spPr>
          <a:xfrm>
            <a:off x="5626102" y="396521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p5</a:t>
            </a:r>
          </a:p>
        </p:txBody>
      </p:sp>
      <p:sp>
        <p:nvSpPr>
          <p:cNvPr id="34" name="矩形 43">
            <a:extLst>
              <a:ext uri="{FF2B5EF4-FFF2-40B4-BE49-F238E27FC236}">
                <a16:creationId xmlns:a16="http://schemas.microsoft.com/office/drawing/2014/main" id="{35EBF155-A3E8-423F-BC56-224E5C9A4D96}"/>
              </a:ext>
            </a:extLst>
          </p:cNvPr>
          <p:cNvSpPr/>
          <p:nvPr/>
        </p:nvSpPr>
        <p:spPr>
          <a:xfrm>
            <a:off x="6601462" y="3965850"/>
            <a:ext cx="210629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(P[2,4],P[5,5])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矩形 45">
            <a:extLst>
              <a:ext uri="{FF2B5EF4-FFF2-40B4-BE49-F238E27FC236}">
                <a16:creationId xmlns:a16="http://schemas.microsoft.com/office/drawing/2014/main" id="{982920E4-26B7-455D-A9DD-07B86DCCC0EE}"/>
              </a:ext>
            </a:extLst>
          </p:cNvPr>
          <p:cNvSpPr/>
          <p:nvPr/>
        </p:nvSpPr>
        <p:spPr>
          <a:xfrm>
            <a:off x="8707757" y="3965850"/>
            <a:ext cx="973455" cy="516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Skip</a:t>
            </a:r>
          </a:p>
        </p:txBody>
      </p:sp>
      <p:sp>
        <p:nvSpPr>
          <p:cNvPr id="36" name="矩形 46">
            <a:extLst>
              <a:ext uri="{FF2B5EF4-FFF2-40B4-BE49-F238E27FC236}">
                <a16:creationId xmlns:a16="http://schemas.microsoft.com/office/drawing/2014/main" id="{31E6B895-2DF5-4F67-AC0B-EEFED33856E6}"/>
              </a:ext>
            </a:extLst>
          </p:cNvPr>
          <p:cNvSpPr/>
          <p:nvPr/>
        </p:nvSpPr>
        <p:spPr>
          <a:xfrm>
            <a:off x="10664192" y="39658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P[5,5]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47">
            <a:extLst>
              <a:ext uri="{FF2B5EF4-FFF2-40B4-BE49-F238E27FC236}">
                <a16:creationId xmlns:a16="http://schemas.microsoft.com/office/drawing/2014/main" id="{187C4F59-BA94-4754-8C51-DCD8ACD951B2}"/>
              </a:ext>
            </a:extLst>
          </p:cNvPr>
          <p:cNvSpPr/>
          <p:nvPr/>
        </p:nvSpPr>
        <p:spPr>
          <a:xfrm>
            <a:off x="9681212" y="39658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38" name="矩形 48">
            <a:extLst>
              <a:ext uri="{FF2B5EF4-FFF2-40B4-BE49-F238E27FC236}">
                <a16:creationId xmlns:a16="http://schemas.microsoft.com/office/drawing/2014/main" id="{6A61A20B-6EE5-4462-9415-62F697056564}"/>
              </a:ext>
            </a:extLst>
          </p:cNvPr>
          <p:cNvSpPr/>
          <p:nvPr/>
        </p:nvSpPr>
        <p:spPr>
          <a:xfrm>
            <a:off x="5626102" y="6070271"/>
            <a:ext cx="6002020" cy="331101"/>
          </a:xfrm>
          <a:prstGeom prst="rect">
            <a:avLst/>
          </a:prstGeom>
          <a:solidFill>
            <a:srgbClr val="7030A0">
              <a:alpha val="3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Output: BEST=P[5,7]</a:t>
            </a:r>
          </a:p>
        </p:txBody>
      </p:sp>
      <p:sp>
        <p:nvSpPr>
          <p:cNvPr id="40" name="矩形标注 51">
            <a:extLst>
              <a:ext uri="{FF2B5EF4-FFF2-40B4-BE49-F238E27FC236}">
                <a16:creationId xmlns:a16="http://schemas.microsoft.com/office/drawing/2014/main" id="{47B43DC7-13BF-498B-8744-8104B229C4C8}"/>
              </a:ext>
            </a:extLst>
          </p:cNvPr>
          <p:cNvSpPr/>
          <p:nvPr/>
        </p:nvSpPr>
        <p:spPr>
          <a:xfrm>
            <a:off x="10796337" y="707600"/>
            <a:ext cx="1048517" cy="516255"/>
          </a:xfrm>
          <a:prstGeom prst="wedgeRectCallout">
            <a:avLst>
              <a:gd name="adj1" fmla="val -178091"/>
              <a:gd name="adj2" fmla="val 403545"/>
            </a:avLst>
          </a:prstGeom>
          <a:solidFill>
            <a:schemeClr val="accent4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文本框 52">
            <a:extLst>
              <a:ext uri="{FF2B5EF4-FFF2-40B4-BE49-F238E27FC236}">
                <a16:creationId xmlns:a16="http://schemas.microsoft.com/office/drawing/2014/main" id="{1F62DE45-BB4F-4D17-A931-DA9CB1D4E5C3}"/>
              </a:ext>
            </a:extLst>
          </p:cNvPr>
          <p:cNvSpPr txBox="1"/>
          <p:nvPr/>
        </p:nvSpPr>
        <p:spPr>
          <a:xfrm>
            <a:off x="10778373" y="673763"/>
            <a:ext cx="122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Skip next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point </a:t>
            </a:r>
          </a:p>
        </p:txBody>
      </p:sp>
      <p:sp>
        <p:nvSpPr>
          <p:cNvPr id="42" name="矩形标注 53">
            <a:extLst>
              <a:ext uri="{FF2B5EF4-FFF2-40B4-BE49-F238E27FC236}">
                <a16:creationId xmlns:a16="http://schemas.microsoft.com/office/drawing/2014/main" id="{ECBAF277-F3C0-4880-B616-66DD263D1242}"/>
              </a:ext>
            </a:extLst>
          </p:cNvPr>
          <p:cNvSpPr/>
          <p:nvPr/>
        </p:nvSpPr>
        <p:spPr>
          <a:xfrm>
            <a:off x="5594115" y="706561"/>
            <a:ext cx="3617890" cy="574961"/>
          </a:xfrm>
          <a:prstGeom prst="wedgeRectCallout">
            <a:avLst>
              <a:gd name="adj1" fmla="val 43708"/>
              <a:gd name="adj2" fmla="val 190248"/>
            </a:avLst>
          </a:prstGeom>
          <a:solidFill>
            <a:schemeClr val="accent6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文本框 54">
            <a:extLst>
              <a:ext uri="{FF2B5EF4-FFF2-40B4-BE49-F238E27FC236}">
                <a16:creationId xmlns:a16="http://schemas.microsoft.com/office/drawing/2014/main" id="{14F05E7B-5C68-449B-8C94-221242F4140B}"/>
              </a:ext>
            </a:extLst>
          </p:cNvPr>
          <p:cNvSpPr txBox="1"/>
          <p:nvPr/>
        </p:nvSpPr>
        <p:spPr>
          <a:xfrm>
            <a:off x="5634124" y="685007"/>
            <a:ext cx="35934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Split at current point pi, it updates the splitting index to i+1</a:t>
            </a:r>
          </a:p>
        </p:txBody>
      </p:sp>
      <p:sp>
        <p:nvSpPr>
          <p:cNvPr id="47" name="线形标注 1 9">
            <a:extLst>
              <a:ext uri="{FF2B5EF4-FFF2-40B4-BE49-F238E27FC236}">
                <a16:creationId xmlns:a16="http://schemas.microsoft.com/office/drawing/2014/main" id="{4F9E9FAD-EBFB-481F-B0FC-AFF6406DC11A}"/>
              </a:ext>
            </a:extLst>
          </p:cNvPr>
          <p:cNvSpPr/>
          <p:nvPr/>
        </p:nvSpPr>
        <p:spPr>
          <a:xfrm>
            <a:off x="9415512" y="723641"/>
            <a:ext cx="1030939" cy="504349"/>
          </a:xfrm>
          <a:prstGeom prst="borderCallout1">
            <a:avLst>
              <a:gd name="adj1" fmla="val 103806"/>
              <a:gd name="adj2" fmla="val 49190"/>
              <a:gd name="adj3" fmla="val 258541"/>
              <a:gd name="adj4" fmla="val -5106"/>
            </a:avLst>
          </a:prstGeom>
          <a:gradFill>
            <a:gsLst>
              <a:gs pos="0">
                <a:srgbClr val="FE4444"/>
              </a:gs>
              <a:gs pos="100000">
                <a:srgbClr val="832B2B">
                  <a:alpha val="0"/>
                </a:srgbClr>
              </a:gs>
            </a:gsLst>
            <a:lin ang="5400000" scaled="0"/>
          </a:gradFill>
          <a:ln w="28575" cmpd="sng">
            <a:solidFill>
              <a:srgbClr val="CE292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DQN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4270AC-D27C-46BF-8ECF-08057DE9CD69}"/>
              </a:ext>
            </a:extLst>
          </p:cNvPr>
          <p:cNvSpPr/>
          <p:nvPr/>
        </p:nvSpPr>
        <p:spPr>
          <a:xfrm>
            <a:off x="299020" y="1567821"/>
            <a:ext cx="4099390" cy="1481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How to split (MDP):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State: S = (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sim_best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sim_prefix</a:t>
            </a: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Action: Split, No-split, Skip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Transition: from S to S’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Reward: S’.</a:t>
            </a:r>
            <a:r>
              <a:rPr kumimoji="0" lang="en-US" altLang="zh-HK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sim_best</a:t>
            </a: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- </a:t>
            </a:r>
            <a:r>
              <a:rPr kumimoji="0" lang="en-US" altLang="zh-HK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S.sim_best</a:t>
            </a:r>
            <a:endParaRPr kumimoji="0" lang="en-US" altLang="zh-HK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Rectangular Callout 19">
            <a:extLst>
              <a:ext uri="{FF2B5EF4-FFF2-40B4-BE49-F238E27FC236}">
                <a16:creationId xmlns:a16="http://schemas.microsoft.com/office/drawing/2014/main" id="{29718688-25B4-43AC-978F-94FB9F44AE8D}"/>
              </a:ext>
            </a:extLst>
          </p:cNvPr>
          <p:cNvSpPr/>
          <p:nvPr/>
        </p:nvSpPr>
        <p:spPr>
          <a:xfrm>
            <a:off x="112295" y="783730"/>
            <a:ext cx="5165558" cy="735965"/>
          </a:xfrm>
          <a:prstGeom prst="wedgeRectCallout">
            <a:avLst>
              <a:gd name="adj1" fmla="val -21525"/>
              <a:gd name="adj2" fmla="val 636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Idea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: splitting a game into several plays and returning the most similar one.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7C9F2-3F5B-4884-BDDD-21C517DC4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7" y="3179947"/>
            <a:ext cx="4962791" cy="3129521"/>
          </a:xfrm>
          <a:prstGeom prst="rect">
            <a:avLst/>
          </a:prstGeom>
        </p:spPr>
      </p:pic>
      <p:sp>
        <p:nvSpPr>
          <p:cNvPr id="51" name="矩形 42">
            <a:extLst>
              <a:ext uri="{FF2B5EF4-FFF2-40B4-BE49-F238E27FC236}">
                <a16:creationId xmlns:a16="http://schemas.microsoft.com/office/drawing/2014/main" id="{152EC955-CD43-4F61-AB49-B42243C45240}"/>
              </a:ext>
            </a:extLst>
          </p:cNvPr>
          <p:cNvSpPr/>
          <p:nvPr/>
        </p:nvSpPr>
        <p:spPr>
          <a:xfrm>
            <a:off x="5625246" y="4495459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(skip)</a:t>
            </a:r>
          </a:p>
        </p:txBody>
      </p:sp>
      <p:sp>
        <p:nvSpPr>
          <p:cNvPr id="52" name="矩形 43">
            <a:extLst>
              <a:ext uri="{FF2B5EF4-FFF2-40B4-BE49-F238E27FC236}">
                <a16:creationId xmlns:a16="http://schemas.microsoft.com/office/drawing/2014/main" id="{1879AE8C-69C4-4CA3-BA21-963959CD047E}"/>
              </a:ext>
            </a:extLst>
          </p:cNvPr>
          <p:cNvSpPr/>
          <p:nvPr/>
        </p:nvSpPr>
        <p:spPr>
          <a:xfrm>
            <a:off x="6600606" y="4487216"/>
            <a:ext cx="210629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-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矩形 45">
            <a:extLst>
              <a:ext uri="{FF2B5EF4-FFF2-40B4-BE49-F238E27FC236}">
                <a16:creationId xmlns:a16="http://schemas.microsoft.com/office/drawing/2014/main" id="{0BA88FCD-F3CD-4A19-9C70-570CF4725E5D}"/>
              </a:ext>
            </a:extLst>
          </p:cNvPr>
          <p:cNvSpPr/>
          <p:nvPr/>
        </p:nvSpPr>
        <p:spPr>
          <a:xfrm>
            <a:off x="8715779" y="4487216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</a:t>
            </a:r>
          </a:p>
        </p:txBody>
      </p:sp>
      <p:sp>
        <p:nvSpPr>
          <p:cNvPr id="54" name="矩形 46">
            <a:extLst>
              <a:ext uri="{FF2B5EF4-FFF2-40B4-BE49-F238E27FC236}">
                <a16:creationId xmlns:a16="http://schemas.microsoft.com/office/drawing/2014/main" id="{CA5E3996-2887-441F-9C3D-542396F66E8D}"/>
              </a:ext>
            </a:extLst>
          </p:cNvPr>
          <p:cNvSpPr/>
          <p:nvPr/>
        </p:nvSpPr>
        <p:spPr>
          <a:xfrm>
            <a:off x="10662689" y="4487216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-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矩形 47">
            <a:extLst>
              <a:ext uri="{FF2B5EF4-FFF2-40B4-BE49-F238E27FC236}">
                <a16:creationId xmlns:a16="http://schemas.microsoft.com/office/drawing/2014/main" id="{617AF0DC-DB34-48D6-8E76-B55E59A2B3B7}"/>
              </a:ext>
            </a:extLst>
          </p:cNvPr>
          <p:cNvSpPr/>
          <p:nvPr/>
        </p:nvSpPr>
        <p:spPr>
          <a:xfrm>
            <a:off x="9689234" y="4487216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</a:t>
            </a:r>
          </a:p>
        </p:txBody>
      </p:sp>
      <p:sp>
        <p:nvSpPr>
          <p:cNvPr id="56" name="矩形 42">
            <a:extLst>
              <a:ext uri="{FF2B5EF4-FFF2-40B4-BE49-F238E27FC236}">
                <a16:creationId xmlns:a16="http://schemas.microsoft.com/office/drawing/2014/main" id="{4CD32566-36CE-4369-BA30-8C691FA4C0D7}"/>
              </a:ext>
            </a:extLst>
          </p:cNvPr>
          <p:cNvSpPr/>
          <p:nvPr/>
        </p:nvSpPr>
        <p:spPr>
          <a:xfrm>
            <a:off x="5635629" y="5023989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p7</a:t>
            </a:r>
          </a:p>
        </p:txBody>
      </p:sp>
      <p:sp>
        <p:nvSpPr>
          <p:cNvPr id="57" name="矩形 43">
            <a:extLst>
              <a:ext uri="{FF2B5EF4-FFF2-40B4-BE49-F238E27FC236}">
                <a16:creationId xmlns:a16="http://schemas.microsoft.com/office/drawing/2014/main" id="{0E7B9F3C-72A4-4340-AB48-B650FE669697}"/>
              </a:ext>
            </a:extLst>
          </p:cNvPr>
          <p:cNvSpPr/>
          <p:nvPr/>
        </p:nvSpPr>
        <p:spPr>
          <a:xfrm>
            <a:off x="6594947" y="5015099"/>
            <a:ext cx="210629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(P[5,5],P[5,7])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矩形 45">
            <a:extLst>
              <a:ext uri="{FF2B5EF4-FFF2-40B4-BE49-F238E27FC236}">
                <a16:creationId xmlns:a16="http://schemas.microsoft.com/office/drawing/2014/main" id="{E543590E-D7C4-4250-9F1B-5C5725694319}"/>
              </a:ext>
            </a:extLst>
          </p:cNvPr>
          <p:cNvSpPr/>
          <p:nvPr/>
        </p:nvSpPr>
        <p:spPr>
          <a:xfrm>
            <a:off x="8707759" y="5015099"/>
            <a:ext cx="973455" cy="516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Split</a:t>
            </a:r>
          </a:p>
        </p:txBody>
      </p:sp>
      <p:sp>
        <p:nvSpPr>
          <p:cNvPr id="59" name="矩形 46">
            <a:extLst>
              <a:ext uri="{FF2B5EF4-FFF2-40B4-BE49-F238E27FC236}">
                <a16:creationId xmlns:a16="http://schemas.microsoft.com/office/drawing/2014/main" id="{051C26F1-4B35-4F79-B2D9-E8B456667F4E}"/>
              </a:ext>
            </a:extLst>
          </p:cNvPr>
          <p:cNvSpPr/>
          <p:nvPr/>
        </p:nvSpPr>
        <p:spPr>
          <a:xfrm>
            <a:off x="10664194" y="5015099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P[5,7]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矩形 47">
            <a:extLst>
              <a:ext uri="{FF2B5EF4-FFF2-40B4-BE49-F238E27FC236}">
                <a16:creationId xmlns:a16="http://schemas.microsoft.com/office/drawing/2014/main" id="{95C59952-3303-4347-ABA5-6D7D5ED4BD38}"/>
              </a:ext>
            </a:extLst>
          </p:cNvPr>
          <p:cNvSpPr/>
          <p:nvPr/>
        </p:nvSpPr>
        <p:spPr>
          <a:xfrm>
            <a:off x="9697256" y="5015099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1" name="矩形 42">
            <a:extLst>
              <a:ext uri="{FF2B5EF4-FFF2-40B4-BE49-F238E27FC236}">
                <a16:creationId xmlns:a16="http://schemas.microsoft.com/office/drawing/2014/main" id="{A3665159-F804-4D98-8387-4D9548EF35B9}"/>
              </a:ext>
            </a:extLst>
          </p:cNvPr>
          <p:cNvSpPr/>
          <p:nvPr/>
        </p:nvSpPr>
        <p:spPr>
          <a:xfrm>
            <a:off x="5634126" y="554535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p8</a:t>
            </a:r>
          </a:p>
        </p:txBody>
      </p:sp>
      <p:sp>
        <p:nvSpPr>
          <p:cNvPr id="62" name="矩形 43">
            <a:extLst>
              <a:ext uri="{FF2B5EF4-FFF2-40B4-BE49-F238E27FC236}">
                <a16:creationId xmlns:a16="http://schemas.microsoft.com/office/drawing/2014/main" id="{4EB6BB58-3BE2-49A6-B17B-1AD95CC8EEAB}"/>
              </a:ext>
            </a:extLst>
          </p:cNvPr>
          <p:cNvSpPr/>
          <p:nvPr/>
        </p:nvSpPr>
        <p:spPr>
          <a:xfrm>
            <a:off x="6593444" y="5545990"/>
            <a:ext cx="210629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(P[5,7],P[8,8])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3" name="矩形 45">
            <a:extLst>
              <a:ext uri="{FF2B5EF4-FFF2-40B4-BE49-F238E27FC236}">
                <a16:creationId xmlns:a16="http://schemas.microsoft.com/office/drawing/2014/main" id="{5944A5A0-68A2-4B16-B228-42736A07D89D}"/>
              </a:ext>
            </a:extLst>
          </p:cNvPr>
          <p:cNvSpPr/>
          <p:nvPr/>
        </p:nvSpPr>
        <p:spPr>
          <a:xfrm>
            <a:off x="8706256" y="5545990"/>
            <a:ext cx="973455" cy="5162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No-split</a:t>
            </a:r>
          </a:p>
        </p:txBody>
      </p:sp>
      <p:sp>
        <p:nvSpPr>
          <p:cNvPr id="64" name="矩形 46">
            <a:extLst>
              <a:ext uri="{FF2B5EF4-FFF2-40B4-BE49-F238E27FC236}">
                <a16:creationId xmlns:a16="http://schemas.microsoft.com/office/drawing/2014/main" id="{52A70D58-C21B-47D3-BDEB-FDFA139D89BF}"/>
              </a:ext>
            </a:extLst>
          </p:cNvPr>
          <p:cNvSpPr/>
          <p:nvPr/>
        </p:nvSpPr>
        <p:spPr>
          <a:xfrm>
            <a:off x="10662691" y="554599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+mn-ea"/>
              </a:rPr>
              <a:t>P[5,7]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5" name="矩形 47">
            <a:extLst>
              <a:ext uri="{FF2B5EF4-FFF2-40B4-BE49-F238E27FC236}">
                <a16:creationId xmlns:a16="http://schemas.microsoft.com/office/drawing/2014/main" id="{24A8BE82-8129-433D-B845-9396EED63F2E}"/>
              </a:ext>
            </a:extLst>
          </p:cNvPr>
          <p:cNvSpPr/>
          <p:nvPr/>
        </p:nvSpPr>
        <p:spPr>
          <a:xfrm>
            <a:off x="9689236" y="554599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2ACADA0-B876-4346-9505-1A7C6AF2ED08}"/>
              </a:ext>
            </a:extLst>
          </p:cNvPr>
          <p:cNvSpPr/>
          <p:nvPr/>
        </p:nvSpPr>
        <p:spPr>
          <a:xfrm>
            <a:off x="168641" y="3323431"/>
            <a:ext cx="858053" cy="13716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12D8485-2266-4FB8-82B8-D5D34F5E8C65}"/>
              </a:ext>
            </a:extLst>
          </p:cNvPr>
          <p:cNvSpPr/>
          <p:nvPr/>
        </p:nvSpPr>
        <p:spPr>
          <a:xfrm>
            <a:off x="810131" y="3323431"/>
            <a:ext cx="914400" cy="14117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54CC15D-3E5D-4AA4-A358-5FA7364C3FD7}"/>
              </a:ext>
            </a:extLst>
          </p:cNvPr>
          <p:cNvSpPr/>
          <p:nvPr/>
        </p:nvSpPr>
        <p:spPr>
          <a:xfrm>
            <a:off x="978572" y="3331453"/>
            <a:ext cx="1812753" cy="14117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C50BBB7-67BE-4C0F-B82D-0629B0B8BCC0}"/>
              </a:ext>
            </a:extLst>
          </p:cNvPr>
          <p:cNvSpPr/>
          <p:nvPr/>
        </p:nvSpPr>
        <p:spPr>
          <a:xfrm>
            <a:off x="2712682" y="3353216"/>
            <a:ext cx="697831" cy="13888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18AD818-5AC9-4288-A3C9-B6D5B70CBF07}"/>
              </a:ext>
            </a:extLst>
          </p:cNvPr>
          <p:cNvSpPr/>
          <p:nvPr/>
        </p:nvSpPr>
        <p:spPr>
          <a:xfrm>
            <a:off x="2696639" y="3354366"/>
            <a:ext cx="1947985" cy="14117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692C2B-62C4-4B29-9640-C7C7021FB313}"/>
              </a:ext>
            </a:extLst>
          </p:cNvPr>
          <p:cNvSpPr/>
          <p:nvPr/>
        </p:nvSpPr>
        <p:spPr>
          <a:xfrm>
            <a:off x="4580023" y="3355515"/>
            <a:ext cx="697830" cy="14117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4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7" grpId="0" animBg="1"/>
      <p:bldP spid="47" grpId="1" animBg="1"/>
      <p:bldP spid="48" grpId="0" animBg="1"/>
      <p:bldP spid="49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0073" y="333041"/>
            <a:ext cx="10892481" cy="730507"/>
          </a:xfrm>
        </p:spPr>
        <p:txBody>
          <a:bodyPr>
            <a:noAutofit/>
          </a:bodyPr>
          <a:lstStyle/>
          <a:p>
            <a:r>
              <a:rPr lang="en-US" dirty="0"/>
              <a:t>Challenge-3 (search within a database - </a:t>
            </a:r>
            <a:r>
              <a:rPr lang="en-SG" dirty="0" err="1"/>
              <a:t>ScoreSearch</a:t>
            </a:r>
            <a:r>
              <a:rPr lang="en-US" dirty="0"/>
              <a:t>)</a:t>
            </a:r>
          </a:p>
        </p:txBody>
      </p:sp>
      <p:sp>
        <p:nvSpPr>
          <p:cNvPr id="130" name="Rectangular Callout 19">
            <a:extLst>
              <a:ext uri="{FF2B5EF4-FFF2-40B4-BE49-F238E27FC236}">
                <a16:creationId xmlns:a16="http://schemas.microsoft.com/office/drawing/2014/main" id="{CB7707C9-165F-479C-A256-46AC0A27366B}"/>
              </a:ext>
            </a:extLst>
          </p:cNvPr>
          <p:cNvSpPr/>
          <p:nvPr/>
        </p:nvSpPr>
        <p:spPr>
          <a:xfrm>
            <a:off x="368968" y="1216867"/>
            <a:ext cx="6047871" cy="1077154"/>
          </a:xfrm>
          <a:prstGeom prst="wedgeRectCallout">
            <a:avLst>
              <a:gd name="adj1" fmla="val -22457"/>
              <a:gd name="adj2" fmla="val -714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Naive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: search the most similar play (e.g., using RLS-Skip) from each game, and return the most similar play from a database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1" name="线形标注 1 9">
            <a:extLst>
              <a:ext uri="{FF2B5EF4-FFF2-40B4-BE49-F238E27FC236}">
                <a16:creationId xmlns:a16="http://schemas.microsoft.com/office/drawing/2014/main" id="{7AB12E11-212C-48FC-A0D4-113740329CF9}"/>
              </a:ext>
            </a:extLst>
          </p:cNvPr>
          <p:cNvSpPr/>
          <p:nvPr/>
        </p:nvSpPr>
        <p:spPr>
          <a:xfrm>
            <a:off x="6928986" y="1503269"/>
            <a:ext cx="1030939" cy="504349"/>
          </a:xfrm>
          <a:prstGeom prst="borderCallout1">
            <a:avLst>
              <a:gd name="adj1" fmla="val 56095"/>
              <a:gd name="adj2" fmla="val -6828"/>
              <a:gd name="adj3" fmla="val 56166"/>
              <a:gd name="adj4" fmla="val -73331"/>
            </a:avLst>
          </a:prstGeom>
          <a:gradFill>
            <a:gsLst>
              <a:gs pos="0">
                <a:srgbClr val="FE4444"/>
              </a:gs>
              <a:gs pos="100000">
                <a:srgbClr val="832B2B">
                  <a:alpha val="0"/>
                </a:srgbClr>
              </a:gs>
            </a:gsLst>
            <a:lin ang="5400000" scaled="0"/>
          </a:gradFill>
          <a:ln w="28575" cmpd="sng">
            <a:solidFill>
              <a:srgbClr val="CE292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Costly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2" name="Rectangular Callout 19">
            <a:extLst>
              <a:ext uri="{FF2B5EF4-FFF2-40B4-BE49-F238E27FC236}">
                <a16:creationId xmlns:a16="http://schemas.microsoft.com/office/drawing/2014/main" id="{56607C17-4BCF-46A2-B59A-4D8F9F3F334A}"/>
              </a:ext>
            </a:extLst>
          </p:cNvPr>
          <p:cNvSpPr/>
          <p:nvPr/>
        </p:nvSpPr>
        <p:spPr>
          <a:xfrm>
            <a:off x="8173455" y="1136658"/>
            <a:ext cx="3922292" cy="1173406"/>
          </a:xfrm>
          <a:prstGeom prst="wedgeRectCallout">
            <a:avLst>
              <a:gd name="adj1" fmla="val -57229"/>
              <a:gd name="adj2" fmla="val -79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Idea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: take the RLS-Skip as a metric, and learn its similarity score via deep metric learning 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394A06B-284E-4C42-A2FD-02643A7DC2CF}"/>
              </a:ext>
            </a:extLst>
          </p:cNvPr>
          <p:cNvSpPr/>
          <p:nvPr/>
        </p:nvSpPr>
        <p:spPr>
          <a:xfrm>
            <a:off x="9081676" y="2441793"/>
            <a:ext cx="27796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ScoreSearch</a:t>
            </a: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SG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Triplet Network) 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CDBB3B0C-87D1-466E-88E2-DB67F497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735" y="4756142"/>
            <a:ext cx="1371600" cy="91991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DD52AD2-3EBC-47B0-8C1A-CAB72FD01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735" y="2653460"/>
            <a:ext cx="1371600" cy="91991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6FFAD568-5B29-428F-ABC1-138BF635596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77499" y="3756355"/>
            <a:ext cx="1216209" cy="784726"/>
          </a:xfrm>
          <a:prstGeom prst="rect">
            <a:avLst/>
          </a:prstGeom>
        </p:spPr>
      </p:pic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4E0D4AD5-C53D-4B1C-BECB-4C46415B933C}"/>
              </a:ext>
            </a:extLst>
          </p:cNvPr>
          <p:cNvSpPr/>
          <p:nvPr/>
        </p:nvSpPr>
        <p:spPr>
          <a:xfrm>
            <a:off x="4371457" y="5785510"/>
            <a:ext cx="1612234" cy="60776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9C7BC2D-3143-4B6F-B7E2-3E0B98C80E74}"/>
              </a:ext>
            </a:extLst>
          </p:cNvPr>
          <p:cNvSpPr txBox="1"/>
          <p:nvPr/>
        </p:nvSpPr>
        <p:spPr>
          <a:xfrm>
            <a:off x="4657968" y="6005444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</a:t>
            </a:r>
          </a:p>
        </p:txBody>
      </p: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256B9631-97B9-44BD-86F4-6AF315ABFE76}"/>
              </a:ext>
            </a:extLst>
          </p:cNvPr>
          <p:cNvCxnSpPr>
            <a:cxnSpLocks/>
            <a:stCxn id="3" idx="2"/>
            <a:endCxn id="134" idx="1"/>
          </p:cNvCxnSpPr>
          <p:nvPr/>
        </p:nvCxnSpPr>
        <p:spPr>
          <a:xfrm rot="10800000">
            <a:off x="2570735" y="5216103"/>
            <a:ext cx="1800722" cy="873291"/>
          </a:xfrm>
          <a:prstGeom prst="bentConnector3">
            <a:avLst>
              <a:gd name="adj1" fmla="val 11269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80FF60F6-9F55-4E3B-BB2B-9B89CA9D412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50722" y="4537454"/>
            <a:ext cx="1067386" cy="28991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C62C51E6-FD49-4B31-AB65-F357E9A7BF0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58744" y="3470651"/>
            <a:ext cx="1067386" cy="28991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2E0937F4-6413-4D13-8D92-8B89AF554EC2}"/>
                  </a:ext>
                </a:extLst>
              </p:cNvPr>
              <p:cNvSpPr txBox="1"/>
              <p:nvPr/>
            </p:nvSpPr>
            <p:spPr>
              <a:xfrm>
                <a:off x="1603917" y="3940040"/>
                <a:ext cx="102586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2E0937F4-6413-4D13-8D92-8B89AF554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917" y="3940040"/>
                <a:ext cx="1025868" cy="390748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F3F9518-5B38-4F23-ABED-D742999F83C8}"/>
                  </a:ext>
                </a:extLst>
              </p:cNvPr>
              <p:cNvSpPr txBox="1"/>
              <p:nvPr/>
            </p:nvSpPr>
            <p:spPr>
              <a:xfrm>
                <a:off x="1651631" y="2888921"/>
                <a:ext cx="1025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F3F9518-5B38-4F23-ABED-D742999F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631" y="2888921"/>
                <a:ext cx="102586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A934B74-0165-4AE5-A50E-0286B796CCD5}"/>
                  </a:ext>
                </a:extLst>
              </p:cNvPr>
              <p:cNvSpPr txBox="1"/>
              <p:nvPr/>
            </p:nvSpPr>
            <p:spPr>
              <a:xfrm>
                <a:off x="1628678" y="5042954"/>
                <a:ext cx="1025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A934B74-0165-4AE5-A50E-0286B796C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78" y="5042954"/>
                <a:ext cx="102586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C724986-99D0-4A62-96ED-EDEAF6B9AEEF}"/>
              </a:ext>
            </a:extLst>
          </p:cNvPr>
          <p:cNvSpPr/>
          <p:nvPr/>
        </p:nvSpPr>
        <p:spPr>
          <a:xfrm>
            <a:off x="4806706" y="2687970"/>
            <a:ext cx="578641" cy="28545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702C746-986F-4DE7-B08B-D34E53662627}"/>
              </a:ext>
            </a:extLst>
          </p:cNvPr>
          <p:cNvSpPr txBox="1"/>
          <p:nvPr/>
        </p:nvSpPr>
        <p:spPr>
          <a:xfrm rot="16200000">
            <a:off x="4228133" y="3722231"/>
            <a:ext cx="179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Embedding Layer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(play2vec)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B53A0C1-4192-47EF-B928-FA28D4C08356}"/>
              </a:ext>
            </a:extLst>
          </p:cNvPr>
          <p:cNvCxnSpPr/>
          <p:nvPr/>
        </p:nvCxnSpPr>
        <p:spPr>
          <a:xfrm>
            <a:off x="4010509" y="5216103"/>
            <a:ext cx="7218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145EFA5-424E-4513-B620-3DA5206577F9}"/>
              </a:ext>
            </a:extLst>
          </p:cNvPr>
          <p:cNvCxnSpPr/>
          <p:nvPr/>
        </p:nvCxnSpPr>
        <p:spPr>
          <a:xfrm>
            <a:off x="4010509" y="4148718"/>
            <a:ext cx="7218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4FBD59B-8EB3-4C49-ADA2-5159D0A17F05}"/>
              </a:ext>
            </a:extLst>
          </p:cNvPr>
          <p:cNvCxnSpPr/>
          <p:nvPr/>
        </p:nvCxnSpPr>
        <p:spPr>
          <a:xfrm>
            <a:off x="4010509" y="3162001"/>
            <a:ext cx="7218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299202F8-9299-4444-A3AC-11E40AF28D01}"/>
              </a:ext>
            </a:extLst>
          </p:cNvPr>
          <p:cNvCxnSpPr/>
          <p:nvPr/>
        </p:nvCxnSpPr>
        <p:spPr>
          <a:xfrm>
            <a:off x="5510447" y="5208083"/>
            <a:ext cx="7218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09EB6C3-7A56-4956-8B84-B6724CB5152C}"/>
              </a:ext>
            </a:extLst>
          </p:cNvPr>
          <p:cNvCxnSpPr/>
          <p:nvPr/>
        </p:nvCxnSpPr>
        <p:spPr>
          <a:xfrm>
            <a:off x="5510447" y="4140698"/>
            <a:ext cx="7218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DBD61701-C1AB-41B7-B906-D45F4B97FB99}"/>
              </a:ext>
            </a:extLst>
          </p:cNvPr>
          <p:cNvCxnSpPr/>
          <p:nvPr/>
        </p:nvCxnSpPr>
        <p:spPr>
          <a:xfrm>
            <a:off x="5510447" y="3153981"/>
            <a:ext cx="7218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BEE7BDA-63C1-43AB-AECF-5357F1752CA9}"/>
              </a:ext>
            </a:extLst>
          </p:cNvPr>
          <p:cNvSpPr/>
          <p:nvPr/>
        </p:nvSpPr>
        <p:spPr>
          <a:xfrm>
            <a:off x="6272453" y="2840795"/>
            <a:ext cx="721895" cy="6803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27B92356-CE92-483C-BF29-11D716A6150B}"/>
                  </a:ext>
                </a:extLst>
              </p:cNvPr>
              <p:cNvSpPr txBox="1"/>
              <p:nvPr/>
            </p:nvSpPr>
            <p:spPr>
              <a:xfrm>
                <a:off x="6224329" y="3001581"/>
                <a:ext cx="874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𝑁𝑒𝑡</m:t>
                      </m:r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(∙)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27B92356-CE92-483C-BF29-11D716A61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329" y="3001581"/>
                <a:ext cx="874791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1DCD6E21-15E0-453D-98CB-717CE1A2E9C8}"/>
              </a:ext>
            </a:extLst>
          </p:cNvPr>
          <p:cNvSpPr/>
          <p:nvPr/>
        </p:nvSpPr>
        <p:spPr>
          <a:xfrm>
            <a:off x="6296516" y="3859470"/>
            <a:ext cx="721895" cy="6803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FDEDA62D-B0E1-4A18-A56C-CEFFA215CEA4}"/>
                  </a:ext>
                </a:extLst>
              </p:cNvPr>
              <p:cNvSpPr txBox="1"/>
              <p:nvPr/>
            </p:nvSpPr>
            <p:spPr>
              <a:xfrm>
                <a:off x="6248392" y="4020256"/>
                <a:ext cx="874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𝑁𝑒𝑡</m:t>
                      </m:r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(∙)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FDEDA62D-B0E1-4A18-A56C-CEFFA215C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2" y="4020256"/>
                <a:ext cx="874791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2A0F779B-2F90-46CA-AB63-0420B2648EDF}"/>
              </a:ext>
            </a:extLst>
          </p:cNvPr>
          <p:cNvSpPr/>
          <p:nvPr/>
        </p:nvSpPr>
        <p:spPr>
          <a:xfrm>
            <a:off x="6312560" y="4902207"/>
            <a:ext cx="721895" cy="6803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100BE19-A4F8-4571-8F1C-C49C4C94114D}"/>
                  </a:ext>
                </a:extLst>
              </p:cNvPr>
              <p:cNvSpPr txBox="1"/>
              <p:nvPr/>
            </p:nvSpPr>
            <p:spPr>
              <a:xfrm>
                <a:off x="6264436" y="5062993"/>
                <a:ext cx="874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𝑁𝑒𝑡</m:t>
                      </m:r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(∙)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100BE19-A4F8-4571-8F1C-C49C4C941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436" y="5062993"/>
                <a:ext cx="87479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F9B08B0D-2181-42D1-84BF-F5DA3D007BF5}"/>
              </a:ext>
            </a:extLst>
          </p:cNvPr>
          <p:cNvCxnSpPr/>
          <p:nvPr/>
        </p:nvCxnSpPr>
        <p:spPr>
          <a:xfrm>
            <a:off x="7186851" y="5232147"/>
            <a:ext cx="7218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CDCB160-4217-4B2A-AFF9-35205EBE3539}"/>
              </a:ext>
            </a:extLst>
          </p:cNvPr>
          <p:cNvCxnSpPr/>
          <p:nvPr/>
        </p:nvCxnSpPr>
        <p:spPr>
          <a:xfrm>
            <a:off x="7186851" y="4164762"/>
            <a:ext cx="7218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9EB81AC2-9A79-431A-A609-7FAF0C06A1F8}"/>
              </a:ext>
            </a:extLst>
          </p:cNvPr>
          <p:cNvCxnSpPr/>
          <p:nvPr/>
        </p:nvCxnSpPr>
        <p:spPr>
          <a:xfrm>
            <a:off x="7186851" y="3178045"/>
            <a:ext cx="7218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AF23E13C-495B-4B05-8727-911A08B44EC2}"/>
              </a:ext>
            </a:extLst>
          </p:cNvPr>
          <p:cNvSpPr/>
          <p:nvPr/>
        </p:nvSpPr>
        <p:spPr>
          <a:xfrm>
            <a:off x="8000590" y="4791799"/>
            <a:ext cx="128336" cy="7586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F427FCE3-A538-47E0-8BEA-A37187B7B3A8}"/>
              </a:ext>
            </a:extLst>
          </p:cNvPr>
          <p:cNvSpPr/>
          <p:nvPr/>
        </p:nvSpPr>
        <p:spPr>
          <a:xfrm>
            <a:off x="8000590" y="3819344"/>
            <a:ext cx="128336" cy="7586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52321432-2AAF-4BDD-B3B6-05A85A848C67}"/>
              </a:ext>
            </a:extLst>
          </p:cNvPr>
          <p:cNvSpPr/>
          <p:nvPr/>
        </p:nvSpPr>
        <p:spPr>
          <a:xfrm>
            <a:off x="8004997" y="2896859"/>
            <a:ext cx="128336" cy="7586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F3B7B1A-4E7F-42B7-B809-1586F7D67200}"/>
                  </a:ext>
                </a:extLst>
              </p:cNvPr>
              <p:cNvSpPr txBox="1"/>
              <p:nvPr/>
            </p:nvSpPr>
            <p:spPr>
              <a:xfrm>
                <a:off x="8050429" y="2664457"/>
                <a:ext cx="491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F3B7B1A-4E7F-42B7-B809-1586F7D67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429" y="2664457"/>
                <a:ext cx="49173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1FA04115-F8F9-4B35-9018-53D5E5AC019F}"/>
                  </a:ext>
                </a:extLst>
              </p:cNvPr>
              <p:cNvSpPr txBox="1"/>
              <p:nvPr/>
            </p:nvSpPr>
            <p:spPr>
              <a:xfrm>
                <a:off x="8079171" y="3638168"/>
                <a:ext cx="46467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1FA04115-F8F9-4B35-9018-53D5E5AC0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71" y="3638168"/>
                <a:ext cx="464678" cy="390748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AC2687E-B56D-4AEB-8378-D477897F64A0}"/>
                  </a:ext>
                </a:extLst>
              </p:cNvPr>
              <p:cNvSpPr txBox="1"/>
              <p:nvPr/>
            </p:nvSpPr>
            <p:spPr>
              <a:xfrm>
                <a:off x="8105290" y="4621158"/>
                <a:ext cx="480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AC2687E-B56D-4AEB-8378-D477897F6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290" y="4621158"/>
                <a:ext cx="48045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Connector: Elbow 174">
            <a:extLst>
              <a:ext uri="{FF2B5EF4-FFF2-40B4-BE49-F238E27FC236}">
                <a16:creationId xmlns:a16="http://schemas.microsoft.com/office/drawing/2014/main" id="{FAE8FBE3-0BC0-4787-9CA4-AA99D8055C7F}"/>
              </a:ext>
            </a:extLst>
          </p:cNvPr>
          <p:cNvCxnSpPr>
            <a:cxnSpLocks/>
          </p:cNvCxnSpPr>
          <p:nvPr/>
        </p:nvCxnSpPr>
        <p:spPr>
          <a:xfrm>
            <a:off x="8401664" y="3175525"/>
            <a:ext cx="914400" cy="9144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1376EF4E-B995-484E-A6D5-B6C55568743B}"/>
              </a:ext>
            </a:extLst>
          </p:cNvPr>
          <p:cNvCxnSpPr>
            <a:cxnSpLocks/>
          </p:cNvCxnSpPr>
          <p:nvPr/>
        </p:nvCxnSpPr>
        <p:spPr>
          <a:xfrm rot="5400000">
            <a:off x="8073827" y="4368417"/>
            <a:ext cx="1050994" cy="519030"/>
          </a:xfrm>
          <a:prstGeom prst="bentConnector3">
            <a:avLst>
              <a:gd name="adj1" fmla="val 1003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6DF9DC9-1B9B-4597-BC15-06058F3CC94E}"/>
              </a:ext>
            </a:extLst>
          </p:cNvPr>
          <p:cNvCxnSpPr>
            <a:cxnSpLocks/>
          </p:cNvCxnSpPr>
          <p:nvPr/>
        </p:nvCxnSpPr>
        <p:spPr>
          <a:xfrm>
            <a:off x="8422096" y="4088853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297C625F-1055-4EB8-8866-9C73734796D4}"/>
              </a:ext>
            </a:extLst>
          </p:cNvPr>
          <p:cNvSpPr txBox="1"/>
          <p:nvPr/>
        </p:nvSpPr>
        <p:spPr>
          <a:xfrm>
            <a:off x="9306297" y="3912680"/>
            <a:ext cx="12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Triplet Loss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A96F8E4-0DAB-4B6D-B3A6-ECE00EFDF4EF}"/>
              </a:ext>
            </a:extLst>
          </p:cNvPr>
          <p:cNvCxnSpPr>
            <a:cxnSpLocks/>
          </p:cNvCxnSpPr>
          <p:nvPr/>
        </p:nvCxnSpPr>
        <p:spPr>
          <a:xfrm flipH="1">
            <a:off x="6625569" y="3505116"/>
            <a:ext cx="7832" cy="3977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B6C19E1-474E-4064-BF75-75EB7B2E09C8}"/>
              </a:ext>
            </a:extLst>
          </p:cNvPr>
          <p:cNvCxnSpPr>
            <a:cxnSpLocks/>
          </p:cNvCxnSpPr>
          <p:nvPr/>
        </p:nvCxnSpPr>
        <p:spPr>
          <a:xfrm flipH="1">
            <a:off x="6633591" y="4507744"/>
            <a:ext cx="7832" cy="3977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2E15A53-1FD2-43B0-ADCD-FBEC077017E1}"/>
                  </a:ext>
                </a:extLst>
              </p:cNvPr>
              <p:cNvSpPr txBox="1"/>
              <p:nvPr/>
            </p:nvSpPr>
            <p:spPr>
              <a:xfrm>
                <a:off x="6600321" y="4576363"/>
                <a:ext cx="466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2E15A53-1FD2-43B0-ADCD-FBEC07701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321" y="4576363"/>
                <a:ext cx="46621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925600D-60EB-4D82-9CEF-4466D952EE19}"/>
                  </a:ext>
                </a:extLst>
              </p:cNvPr>
              <p:cNvSpPr txBox="1"/>
              <p:nvPr/>
            </p:nvSpPr>
            <p:spPr>
              <a:xfrm>
                <a:off x="6594802" y="3543312"/>
                <a:ext cx="466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925600D-60EB-4D82-9CEF-4466D952E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802" y="3543312"/>
                <a:ext cx="46621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A9BDA7-1487-4F5D-8E27-FEB49968D68C}"/>
                  </a:ext>
                </a:extLst>
              </p:cNvPr>
              <p:cNvSpPr txBox="1"/>
              <p:nvPr/>
            </p:nvSpPr>
            <p:spPr>
              <a:xfrm>
                <a:off x="255499" y="6120342"/>
                <a:ext cx="4203010" cy="595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𝑅𝐿𝑆</m:t>
                      </m:r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𝑆𝑘𝑖𝑝</m:t>
                      </m:r>
                      <m:d>
                        <m:d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kumimoji="0" lang="en-SG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SG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𝑅𝐿𝑆</m:t>
                      </m:r>
                      <m:r>
                        <a:rPr kumimoji="0" lang="en-SG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SG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𝑆𝑘𝑖𝑝</m:t>
                      </m:r>
                      <m:r>
                        <a:rPr kumimoji="0" lang="en-SG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sub>
                      </m:sSub>
                      <m:r>
                        <a:rPr kumimoji="0" lang="en-SG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G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b>
                      </m:sSub>
                      <m:r>
                        <a:rPr kumimoji="0" lang="en-SG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A9BDA7-1487-4F5D-8E27-FEB49968D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9" y="6120342"/>
                <a:ext cx="4203010" cy="595163"/>
              </a:xfrm>
              <a:prstGeom prst="rect">
                <a:avLst/>
              </a:prstGeom>
              <a:blipFill>
                <a:blip r:embed="rId17"/>
                <a:stretch>
                  <a:fillRect r="-2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6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1" grpId="1" animBg="1"/>
      <p:bldP spid="132" grpId="0" animBg="1"/>
      <p:bldP spid="133" grpId="0" animBg="1"/>
      <p:bldP spid="3" grpId="0" animBg="1"/>
      <p:bldP spid="137" grpId="0"/>
      <p:bldP spid="145" grpId="0"/>
      <p:bldP spid="146" grpId="0"/>
      <p:bldP spid="147" grpId="0"/>
      <p:bldP spid="149" grpId="0" animBg="1"/>
      <p:bldP spid="150" grpId="0"/>
      <p:bldP spid="159" grpId="0" animBg="1"/>
      <p:bldP spid="160" grpId="0"/>
      <p:bldP spid="161" grpId="0" animBg="1"/>
      <p:bldP spid="162" grpId="0"/>
      <p:bldP spid="163" grpId="0" animBg="1"/>
      <p:bldP spid="164" grpId="0"/>
      <p:bldP spid="168" grpId="0" animBg="1"/>
      <p:bldP spid="169" grpId="0" animBg="1"/>
      <p:bldP spid="170" grpId="0" animBg="1"/>
      <p:bldP spid="171" grpId="0"/>
      <p:bldP spid="172" grpId="0"/>
      <p:bldP spid="173" grpId="0"/>
      <p:bldP spid="193" grpId="0"/>
      <p:bldP spid="198" grpId="0"/>
      <p:bldP spid="199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865</Words>
  <Application>Microsoft Office PowerPoint</Application>
  <PresentationFormat>Widescreen</PresentationFormat>
  <Paragraphs>240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맑은 고딕</vt:lpstr>
      <vt:lpstr>新細明體</vt:lpstr>
      <vt:lpstr>Arial</vt:lpstr>
      <vt:lpstr>Calibri</vt:lpstr>
      <vt:lpstr>Calibri Light</vt:lpstr>
      <vt:lpstr>Cambria Math</vt:lpstr>
      <vt:lpstr>Office Theme</vt:lpstr>
      <vt:lpstr>1_Office Theme</vt:lpstr>
      <vt:lpstr>Similar Sports Play Retrieval with Deep Reinforcement Learning</vt:lpstr>
      <vt:lpstr>Sports Game Data</vt:lpstr>
      <vt:lpstr>Similar Sports Play Retrieval (SimPlay)</vt:lpstr>
      <vt:lpstr>Existing Studies for the SimPlay Problem</vt:lpstr>
      <vt:lpstr>Three Challenges</vt:lpstr>
      <vt:lpstr>Challenge-1 (similarity measure - play2vec)</vt:lpstr>
      <vt:lpstr>Challenge-2 (search within a game)</vt:lpstr>
      <vt:lpstr>Challenge-2 (search within a game – RLS-Skip)</vt:lpstr>
      <vt:lpstr>Challenge-3 (search within a database - ScoreSearch)</vt:lpstr>
      <vt:lpstr>Challenge-3 (search within a database - ScoreSearch)</vt:lpstr>
      <vt:lpstr>Challenge-3 (search within a database - ScoreSearch)</vt:lpstr>
      <vt:lpstr>Experiment Set-up</vt:lpstr>
      <vt:lpstr>Effectiveness and Efficiency Results  (Search within a game)</vt:lpstr>
      <vt:lpstr>Effectiveness and Efficiency Results  (Search with in a database)</vt:lpstr>
      <vt:lpstr>Conclusion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 Sports Play Retrieval with Deep Reinforcement Learning</dc:title>
  <dc:creator>Wang Zheng</dc:creator>
  <cp:lastModifiedBy>Wang Zheng</cp:lastModifiedBy>
  <cp:revision>2</cp:revision>
  <dcterms:created xsi:type="dcterms:W3CDTF">2022-01-10T12:12:25Z</dcterms:created>
  <dcterms:modified xsi:type="dcterms:W3CDTF">2022-01-10T12:17:08Z</dcterms:modified>
</cp:coreProperties>
</file>